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576" r:id="rId2"/>
    <p:sldId id="257" r:id="rId3"/>
    <p:sldId id="259" r:id="rId4"/>
    <p:sldId id="577" r:id="rId5"/>
    <p:sldId id="558" r:id="rId6"/>
    <p:sldId id="578" r:id="rId7"/>
    <p:sldId id="579" r:id="rId8"/>
    <p:sldId id="580" r:id="rId9"/>
    <p:sldId id="452" r:id="rId10"/>
    <p:sldId id="581" r:id="rId11"/>
    <p:sldId id="453" r:id="rId12"/>
    <p:sldId id="800" r:id="rId13"/>
    <p:sldId id="564" r:id="rId14"/>
    <p:sldId id="565" r:id="rId15"/>
    <p:sldId id="308" r:id="rId16"/>
    <p:sldId id="812" r:id="rId17"/>
    <p:sldId id="815" r:id="rId18"/>
    <p:sldId id="801" r:id="rId19"/>
    <p:sldId id="263" r:id="rId20"/>
    <p:sldId id="260" r:id="rId21"/>
    <p:sldId id="261" r:id="rId22"/>
    <p:sldId id="262" r:id="rId23"/>
    <p:sldId id="264" r:id="rId24"/>
    <p:sldId id="265" r:id="rId25"/>
    <p:sldId id="266" r:id="rId26"/>
    <p:sldId id="267" r:id="rId27"/>
    <p:sldId id="270" r:id="rId28"/>
    <p:sldId id="271" r:id="rId29"/>
    <p:sldId id="272" r:id="rId30"/>
    <p:sldId id="286" r:id="rId31"/>
    <p:sldId id="802" r:id="rId32"/>
    <p:sldId id="803" r:id="rId33"/>
    <p:sldId id="278" r:id="rId34"/>
    <p:sldId id="279" r:id="rId35"/>
    <p:sldId id="280" r:id="rId36"/>
    <p:sldId id="281" r:id="rId37"/>
    <p:sldId id="282" r:id="rId38"/>
    <p:sldId id="283" r:id="rId39"/>
    <p:sldId id="284" r:id="rId40"/>
    <p:sldId id="285" r:id="rId41"/>
    <p:sldId id="288" r:id="rId42"/>
    <p:sldId id="289" r:id="rId43"/>
    <p:sldId id="290" r:id="rId44"/>
    <p:sldId id="291" r:id="rId45"/>
    <p:sldId id="292" r:id="rId46"/>
    <p:sldId id="293" r:id="rId47"/>
    <p:sldId id="294" r:id="rId48"/>
    <p:sldId id="295" r:id="rId49"/>
    <p:sldId id="296" r:id="rId50"/>
    <p:sldId id="297" r:id="rId51"/>
    <p:sldId id="804" r:id="rId52"/>
    <p:sldId id="299" r:id="rId53"/>
    <p:sldId id="300" r:id="rId54"/>
    <p:sldId id="301" r:id="rId55"/>
    <p:sldId id="302" r:id="rId56"/>
    <p:sldId id="303" r:id="rId57"/>
    <p:sldId id="304" r:id="rId58"/>
    <p:sldId id="305" r:id="rId59"/>
    <p:sldId id="306" r:id="rId60"/>
    <p:sldId id="307" r:id="rId61"/>
    <p:sldId id="309" r:id="rId62"/>
    <p:sldId id="310" r:id="rId63"/>
    <p:sldId id="311" r:id="rId64"/>
    <p:sldId id="805" r:id="rId65"/>
    <p:sldId id="566" r:id="rId66"/>
    <p:sldId id="516" r:id="rId67"/>
    <p:sldId id="515" r:id="rId68"/>
    <p:sldId id="517" r:id="rId69"/>
    <p:sldId id="521" r:id="rId70"/>
    <p:sldId id="522" r:id="rId71"/>
    <p:sldId id="523" r:id="rId72"/>
    <p:sldId id="529" r:id="rId73"/>
    <p:sldId id="530" r:id="rId74"/>
    <p:sldId id="531" r:id="rId75"/>
    <p:sldId id="532" r:id="rId76"/>
    <p:sldId id="533" r:id="rId77"/>
    <p:sldId id="534" r:id="rId78"/>
    <p:sldId id="535" r:id="rId79"/>
    <p:sldId id="806" r:id="rId80"/>
    <p:sldId id="567" r:id="rId81"/>
    <p:sldId id="536" r:id="rId82"/>
    <p:sldId id="537" r:id="rId83"/>
    <p:sldId id="538" r:id="rId84"/>
    <p:sldId id="539" r:id="rId85"/>
    <p:sldId id="540" r:id="rId86"/>
    <p:sldId id="541" r:id="rId87"/>
    <p:sldId id="542" r:id="rId88"/>
    <p:sldId id="550" r:id="rId89"/>
    <p:sldId id="568" r:id="rId90"/>
    <p:sldId id="817" r:id="rId91"/>
    <p:sldId id="543" r:id="rId92"/>
    <p:sldId id="525" r:id="rId93"/>
    <p:sldId id="544" r:id="rId94"/>
    <p:sldId id="545" r:id="rId95"/>
    <p:sldId id="546" r:id="rId96"/>
    <p:sldId id="818" r:id="rId97"/>
    <p:sldId id="552" r:id="rId98"/>
    <p:sldId id="318" r:id="rId99"/>
    <p:sldId id="809" r:id="rId100"/>
    <p:sldId id="810" r:id="rId101"/>
    <p:sldId id="811" r:id="rId102"/>
    <p:sldId id="808" r:id="rId103"/>
    <p:sldId id="551" r:id="rId104"/>
    <p:sldId id="547" r:id="rId105"/>
    <p:sldId id="317" r:id="rId106"/>
    <p:sldId id="319"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0000" autoAdjust="0"/>
    <p:restoredTop sz="94660"/>
  </p:normalViewPr>
  <p:slideViewPr>
    <p:cSldViewPr>
      <p:cViewPr varScale="1">
        <p:scale>
          <a:sx n="73" d="100"/>
          <a:sy n="73" d="100"/>
        </p:scale>
        <p:origin x="-111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197D8D-9FEA-47DA-8E57-6CB541EED853}" type="datetimeFigureOut">
              <a:rPr lang="en-US" smtClean="0"/>
              <a:pPr/>
              <a:t>5/15/2022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93DA87-A56F-46F6-B399-17EDACEDB34C}" type="slidenum">
              <a:rPr lang="en-US" smtClean="0"/>
              <a:pPr/>
              <a:t>‹#›</a:t>
            </a:fld>
            <a:endParaRPr lang="en-US"/>
          </a:p>
        </p:txBody>
      </p:sp>
    </p:spTree>
    <p:extLst>
      <p:ext uri="{BB962C8B-B14F-4D97-AF65-F5344CB8AC3E}">
        <p14:creationId xmlns:p14="http://schemas.microsoft.com/office/powerpoint/2010/main" xmlns="" val="2133604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
        <p:nvSpPr>
          <p:cNvPr id="5" name="Header Placeholder 4"/>
          <p:cNvSpPr>
            <a:spLocks noGrp="1"/>
          </p:cNvSpPr>
          <p:nvPr>
            <p:ph type="hd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dirty="0"/>
          </a:p>
        </p:txBody>
      </p:sp>
    </p:spTree>
    <p:extLst>
      <p:ext uri="{BB962C8B-B14F-4D97-AF65-F5344CB8AC3E}">
        <p14:creationId xmlns:p14="http://schemas.microsoft.com/office/powerpoint/2010/main" xmlns="" val="355270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xmlns="" val="417277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1DFFF2-4451-4ECA-AB2D-991DCF69F3A3}" type="datetime1">
              <a:rPr lang="en-US" smtClean="0"/>
              <a:pPr/>
              <a:t>5/15/2022</a:t>
            </a:fld>
            <a:endParaRPr lang="en-US"/>
          </a:p>
        </p:txBody>
      </p:sp>
      <p:sp>
        <p:nvSpPr>
          <p:cNvPr id="5" name="Footer Placeholder 4"/>
          <p:cNvSpPr>
            <a:spLocks noGrp="1"/>
          </p:cNvSpPr>
          <p:nvPr>
            <p:ph type="ftr" sz="quarter" idx="11"/>
          </p:nvPr>
        </p:nvSpPr>
        <p:spPr/>
        <p:txBody>
          <a:bodyPr/>
          <a:lstStyle/>
          <a:p>
            <a:r>
              <a:rPr lang="fi-FI"/>
              <a:t>Dr. Kunti Mishra            Maths III                Unit IV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1A523-74A1-46EC-9A09-8408DAEEFC6C}" type="datetime1">
              <a:rPr lang="en-US" smtClean="0"/>
              <a:pPr/>
              <a:t>5/15/2022</a:t>
            </a:fld>
            <a:endParaRPr lang="en-US"/>
          </a:p>
        </p:txBody>
      </p:sp>
      <p:sp>
        <p:nvSpPr>
          <p:cNvPr id="5" name="Footer Placeholder 4"/>
          <p:cNvSpPr>
            <a:spLocks noGrp="1"/>
          </p:cNvSpPr>
          <p:nvPr>
            <p:ph type="ftr" sz="quarter" idx="11"/>
          </p:nvPr>
        </p:nvSpPr>
        <p:spPr/>
        <p:txBody>
          <a:bodyPr/>
          <a:lstStyle/>
          <a:p>
            <a:r>
              <a:rPr lang="fi-FI"/>
              <a:t>Dr. Kunti Mishra            Maths III                Unit IV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946E98-6C19-42A7-9D59-F81FE33711A8}" type="datetime1">
              <a:rPr lang="en-US" smtClean="0"/>
              <a:pPr/>
              <a:t>5/15/2022</a:t>
            </a:fld>
            <a:endParaRPr lang="en-US"/>
          </a:p>
        </p:txBody>
      </p:sp>
      <p:sp>
        <p:nvSpPr>
          <p:cNvPr id="5" name="Footer Placeholder 4"/>
          <p:cNvSpPr>
            <a:spLocks noGrp="1"/>
          </p:cNvSpPr>
          <p:nvPr>
            <p:ph type="ftr" sz="quarter" idx="11"/>
          </p:nvPr>
        </p:nvSpPr>
        <p:spPr/>
        <p:txBody>
          <a:bodyPr/>
          <a:lstStyle/>
          <a:p>
            <a:r>
              <a:rPr lang="fi-FI"/>
              <a:t>Dr. Kunti Mishra            Maths III                Unit IV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E9E1B9-CFAA-4B90-AF74-2A22BA041587}" type="datetime1">
              <a:rPr lang="en-US" smtClean="0"/>
              <a:pPr/>
              <a:t>5/15/2022</a:t>
            </a:fld>
            <a:endParaRPr lang="en-US"/>
          </a:p>
        </p:txBody>
      </p:sp>
      <p:sp>
        <p:nvSpPr>
          <p:cNvPr id="5" name="Footer Placeholder 4"/>
          <p:cNvSpPr>
            <a:spLocks noGrp="1"/>
          </p:cNvSpPr>
          <p:nvPr>
            <p:ph type="ftr" sz="quarter" idx="11"/>
          </p:nvPr>
        </p:nvSpPr>
        <p:spPr/>
        <p:txBody>
          <a:bodyPr/>
          <a:lstStyle/>
          <a:p>
            <a:r>
              <a:rPr lang="fi-FI"/>
              <a:t>Dr. Kunti Mishra            Maths III                Unit IV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C2F64-6AD0-40CF-9169-BF2612723A3C}" type="datetime1">
              <a:rPr lang="en-US" smtClean="0"/>
              <a:pPr/>
              <a:t>5/15/2022</a:t>
            </a:fld>
            <a:endParaRPr lang="en-US"/>
          </a:p>
        </p:txBody>
      </p:sp>
      <p:sp>
        <p:nvSpPr>
          <p:cNvPr id="5" name="Footer Placeholder 4"/>
          <p:cNvSpPr>
            <a:spLocks noGrp="1"/>
          </p:cNvSpPr>
          <p:nvPr>
            <p:ph type="ftr" sz="quarter" idx="11"/>
          </p:nvPr>
        </p:nvSpPr>
        <p:spPr/>
        <p:txBody>
          <a:bodyPr/>
          <a:lstStyle/>
          <a:p>
            <a:r>
              <a:rPr lang="fi-FI"/>
              <a:t>Dr. Kunti Mishra            Maths III                Unit IV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472989-3985-4D45-A91A-7CD47A7ECC51}" type="datetime1">
              <a:rPr lang="en-US" smtClean="0"/>
              <a:pPr/>
              <a:t>5/15/2022</a:t>
            </a:fld>
            <a:endParaRPr lang="en-US"/>
          </a:p>
        </p:txBody>
      </p:sp>
      <p:sp>
        <p:nvSpPr>
          <p:cNvPr id="6" name="Footer Placeholder 5"/>
          <p:cNvSpPr>
            <a:spLocks noGrp="1"/>
          </p:cNvSpPr>
          <p:nvPr>
            <p:ph type="ftr" sz="quarter" idx="11"/>
          </p:nvPr>
        </p:nvSpPr>
        <p:spPr/>
        <p:txBody>
          <a:bodyPr/>
          <a:lstStyle/>
          <a:p>
            <a:r>
              <a:rPr lang="fi-FI"/>
              <a:t>Dr. Kunti Mishra            Maths III                Unit IV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50A479-F2CD-403B-913D-B130EF31569D}" type="datetime1">
              <a:rPr lang="en-US" smtClean="0"/>
              <a:pPr/>
              <a:t>5/15/2022</a:t>
            </a:fld>
            <a:endParaRPr lang="en-US"/>
          </a:p>
        </p:txBody>
      </p:sp>
      <p:sp>
        <p:nvSpPr>
          <p:cNvPr id="8" name="Footer Placeholder 7"/>
          <p:cNvSpPr>
            <a:spLocks noGrp="1"/>
          </p:cNvSpPr>
          <p:nvPr>
            <p:ph type="ftr" sz="quarter" idx="11"/>
          </p:nvPr>
        </p:nvSpPr>
        <p:spPr/>
        <p:txBody>
          <a:bodyPr/>
          <a:lstStyle/>
          <a:p>
            <a:r>
              <a:rPr lang="fi-FI"/>
              <a:t>Dr. Kunti Mishra            Maths III                Unit IV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A19739-DCDE-45D3-8551-F993D0973A39}" type="datetime1">
              <a:rPr lang="en-US" smtClean="0"/>
              <a:pPr/>
              <a:t>5/15/2022</a:t>
            </a:fld>
            <a:endParaRPr lang="en-US"/>
          </a:p>
        </p:txBody>
      </p:sp>
      <p:sp>
        <p:nvSpPr>
          <p:cNvPr id="4" name="Footer Placeholder 3"/>
          <p:cNvSpPr>
            <a:spLocks noGrp="1"/>
          </p:cNvSpPr>
          <p:nvPr>
            <p:ph type="ftr" sz="quarter" idx="11"/>
          </p:nvPr>
        </p:nvSpPr>
        <p:spPr/>
        <p:txBody>
          <a:bodyPr/>
          <a:lstStyle/>
          <a:p>
            <a:r>
              <a:rPr lang="fi-FI"/>
              <a:t>Dr. Kunti Mishra            Maths III                Unit IV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2F92F-5777-4FD4-B3B4-39E1D7216D87}" type="datetime1">
              <a:rPr lang="en-US" smtClean="0"/>
              <a:pPr/>
              <a:t>5/15/2022</a:t>
            </a:fld>
            <a:endParaRPr lang="en-US"/>
          </a:p>
        </p:txBody>
      </p:sp>
      <p:sp>
        <p:nvSpPr>
          <p:cNvPr id="3" name="Footer Placeholder 2"/>
          <p:cNvSpPr>
            <a:spLocks noGrp="1"/>
          </p:cNvSpPr>
          <p:nvPr>
            <p:ph type="ftr" sz="quarter" idx="11"/>
          </p:nvPr>
        </p:nvSpPr>
        <p:spPr/>
        <p:txBody>
          <a:bodyPr/>
          <a:lstStyle/>
          <a:p>
            <a:r>
              <a:rPr lang="fi-FI"/>
              <a:t>Dr. Kunti Mishra            Maths III                Unit IV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D1B150-9190-47A9-B669-3B0BD6FEC980}" type="datetime1">
              <a:rPr lang="en-US" smtClean="0"/>
              <a:pPr/>
              <a:t>5/15/2022</a:t>
            </a:fld>
            <a:endParaRPr lang="en-US"/>
          </a:p>
        </p:txBody>
      </p:sp>
      <p:sp>
        <p:nvSpPr>
          <p:cNvPr id="6" name="Footer Placeholder 5"/>
          <p:cNvSpPr>
            <a:spLocks noGrp="1"/>
          </p:cNvSpPr>
          <p:nvPr>
            <p:ph type="ftr" sz="quarter" idx="11"/>
          </p:nvPr>
        </p:nvSpPr>
        <p:spPr/>
        <p:txBody>
          <a:bodyPr/>
          <a:lstStyle/>
          <a:p>
            <a:r>
              <a:rPr lang="fi-FI"/>
              <a:t>Dr. Kunti Mishra            Maths III                Unit IV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2CA80D-EB6B-4B04-BC53-1FC196643301}" type="datetime1">
              <a:rPr lang="en-US" smtClean="0"/>
              <a:pPr/>
              <a:t>5/15/2022</a:t>
            </a:fld>
            <a:endParaRPr lang="en-US"/>
          </a:p>
        </p:txBody>
      </p:sp>
      <p:sp>
        <p:nvSpPr>
          <p:cNvPr id="6" name="Footer Placeholder 5"/>
          <p:cNvSpPr>
            <a:spLocks noGrp="1"/>
          </p:cNvSpPr>
          <p:nvPr>
            <p:ph type="ftr" sz="quarter" idx="11"/>
          </p:nvPr>
        </p:nvSpPr>
        <p:spPr/>
        <p:txBody>
          <a:bodyPr/>
          <a:lstStyle/>
          <a:p>
            <a:r>
              <a:rPr lang="fi-FI"/>
              <a:t>Dr. Kunti Mishra            Maths III                Unit IV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B8601-40FF-4F45-AA27-88FA5417B54A}" type="datetime1">
              <a:rPr lang="en-US" smtClean="0"/>
              <a:pPr/>
              <a:t>5/15/2022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Dr. Kunti Mishra            Maths III                Unit IV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youtu.be/BBuV14-isyU" TargetMode="External"/><Relationship Id="rId13" Type="http://schemas.openxmlformats.org/officeDocument/2006/relationships/image" Target="../media/image6.png"/><Relationship Id="rId3" Type="http://schemas.openxmlformats.org/officeDocument/2006/relationships/hyperlink" Target="https://youtu.be/DGmNbs5Cywo" TargetMode="External"/><Relationship Id="rId7" Type="http://schemas.openxmlformats.org/officeDocument/2006/relationships/hyperlink" Target="https://youtu.be/zdyUwzOm1zw" TargetMode="External"/><Relationship Id="rId12" Type="http://schemas.openxmlformats.org/officeDocument/2006/relationships/hyperlink" Target="https://youtu.be/Ym1EUjTWMnE" TargetMode="External"/><Relationship Id="rId2" Type="http://schemas.openxmlformats.org/officeDocument/2006/relationships/hyperlink" Target="https://youtu.be/QH2WL92bzLs" TargetMode="External"/><Relationship Id="rId1" Type="http://schemas.openxmlformats.org/officeDocument/2006/relationships/slideLayout" Target="../slideLayouts/slideLayout2.xml"/><Relationship Id="rId6" Type="http://schemas.openxmlformats.org/officeDocument/2006/relationships/hyperlink" Target="https://youtu.be/ZkvQR3ajm3k" TargetMode="External"/><Relationship Id="rId11" Type="http://schemas.openxmlformats.org/officeDocument/2006/relationships/hyperlink" Target="https://youtu.be/iviiGB5vxLA" TargetMode="External"/><Relationship Id="rId5" Type="http://schemas.openxmlformats.org/officeDocument/2006/relationships/hyperlink" Target="https://youtu.be/7eHuQXMCOvA" TargetMode="External"/><Relationship Id="rId10" Type="http://schemas.openxmlformats.org/officeDocument/2006/relationships/hyperlink" Target="https://youtu.be/ajJD0Df5CsY" TargetMode="External"/><Relationship Id="rId4" Type="http://schemas.openxmlformats.org/officeDocument/2006/relationships/hyperlink" Target="https://youtu.be/FliKUWUVrEI" TargetMode="External"/><Relationship Id="rId9" Type="http://schemas.openxmlformats.org/officeDocument/2006/relationships/hyperlink" Target="https://youtu.be/xPr7YFSnmiQ"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500" dirty="0">
              <a:solidFill>
                <a:schemeClr val="tx1"/>
              </a:solidFill>
            </a:endParaRPr>
          </a:p>
          <a:p>
            <a:r>
              <a:rPr lang="en-US" sz="2500" dirty="0">
                <a:solidFill>
                  <a:schemeClr val="tx1"/>
                </a:solidFill>
              </a:rPr>
              <a:t>Unit 4</a:t>
            </a:r>
          </a:p>
          <a:p>
            <a:r>
              <a:rPr lang="en-US" sz="2500" dirty="0">
                <a:solidFill>
                  <a:schemeClr val="tx1"/>
                </a:solidFill>
              </a:rPr>
              <a:t>Numerical Techniques</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334000" y="3962400"/>
            <a:ext cx="35052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a:solidFill>
                  <a:schemeClr val="tx1"/>
                </a:solidFill>
              </a:rPr>
              <a:t>Dr. Kunti Mishra</a:t>
            </a:r>
            <a:endParaRPr kumimoji="0" lang="en-US" sz="2400" i="0" u="none" strike="noStrike" kern="1200" cap="none" spc="0" normalizeH="0" noProof="0" dirty="0">
              <a:ln>
                <a:noFill/>
              </a:ln>
              <a:solidFill>
                <a:schemeClr val="tx1"/>
              </a:solidFill>
              <a:effectLst/>
              <a:uLnTx/>
              <a:uFillTx/>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 </a:t>
            </a:r>
            <a:r>
              <a:rPr lang="en-US" sz="2400" baseline="0" dirty="0">
                <a:solidFill>
                  <a:schemeClr val="tx1"/>
                </a:solidFill>
              </a:rPr>
              <a:t>Department of</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i="0" u="none" strike="noStrike" kern="1200" cap="none" spc="0" normalizeH="0" noProof="0" dirty="0">
                <a:ln>
                  <a:noFill/>
                </a:ln>
                <a:solidFill>
                  <a:schemeClr val="tx1"/>
                </a:solidFill>
                <a:effectLst/>
                <a:uLnTx/>
                <a:uFillTx/>
              </a:rPr>
              <a:t>Mathematics</a:t>
            </a:r>
            <a:endParaRPr kumimoji="0" lang="en-US" sz="2400" i="0" u="none" strike="noStrike" kern="1200" cap="none" spc="0" normalizeH="0" baseline="0" noProof="0" dirty="0">
              <a:ln>
                <a:noFill/>
              </a:ln>
              <a:solidFill>
                <a:schemeClr val="tx1"/>
              </a:solidFill>
              <a:effectLst/>
              <a:uLnTx/>
              <a:uFillTx/>
            </a:endParaRPr>
          </a:p>
        </p:txBody>
      </p:sp>
      <p:sp>
        <p:nvSpPr>
          <p:cNvPr id="9" name="Date Placeholder 8"/>
          <p:cNvSpPr>
            <a:spLocks noGrp="1"/>
          </p:cNvSpPr>
          <p:nvPr>
            <p:ph type="dt" sz="half" idx="10"/>
          </p:nvPr>
        </p:nvSpPr>
        <p:spPr>
          <a:xfrm>
            <a:off x="381000" y="6492875"/>
            <a:ext cx="2133600" cy="365125"/>
          </a:xfrm>
        </p:spPr>
        <p:txBody>
          <a:bodyPr/>
          <a:lstStyle/>
          <a:p>
            <a:fld id="{16EA3F5D-B509-482A-9E13-03B7D4C6E45A}" type="datetime1">
              <a:rPr lang="en-US" smtClean="0"/>
              <a:pPr/>
              <a:t>5/15/2022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p:blipFill>
        <p:spPr bwMode="auto">
          <a:xfrm>
            <a:off x="6477000" y="2764236"/>
            <a:ext cx="1085092" cy="1157611"/>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i="0" u="none" strike="noStrike" kern="1200" cap="none" spc="0" normalizeH="0" baseline="0" noProof="0" dirty="0">
                <a:ln>
                  <a:noFill/>
                </a:ln>
                <a:solidFill>
                  <a:schemeClr val="tx1"/>
                </a:solidFill>
                <a:effectLst/>
                <a:uLnTx/>
                <a:uFillTx/>
              </a:rPr>
              <a:t>Unit:</a:t>
            </a:r>
            <a:r>
              <a:rPr kumimoji="0" lang="en-US" sz="2500" i="0" u="none" strike="noStrike" kern="1200" cap="none" spc="0" normalizeH="0" noProof="0" dirty="0">
                <a:ln>
                  <a:noFill/>
                </a:ln>
                <a:solidFill>
                  <a:schemeClr val="tx1"/>
                </a:solidFill>
                <a:effectLst/>
                <a:uLnTx/>
                <a:uFillTx/>
              </a:rPr>
              <a:t> 4</a:t>
            </a:r>
            <a:endParaRPr kumimoji="0" lang="en-US" sz="2500" i="0" u="none" strike="noStrike" kern="1200" cap="none" spc="0" normalizeH="0" baseline="0" noProof="0" dirty="0">
              <a:ln>
                <a:noFill/>
              </a:ln>
              <a:solidFill>
                <a:schemeClr val="tx1"/>
              </a:solidFill>
              <a:effectLst/>
              <a:uLnTx/>
              <a:uFillTx/>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i="0" u="none" strike="noStrike" kern="1200" cap="none" spc="0" normalizeH="0" baseline="0" noProof="0" dirty="0">
                <a:ln>
                  <a:noFill/>
                </a:ln>
                <a:solidFill>
                  <a:schemeClr val="tx1"/>
                </a:solidFill>
                <a:effectLst/>
                <a:uLnTx/>
                <a:uFillTx/>
              </a:rPr>
              <a:t>Sub</a:t>
            </a:r>
            <a:r>
              <a:rPr kumimoji="0" lang="en-US" sz="2200" i="0" u="none" strike="noStrike" kern="1200" cap="none" spc="0" normalizeH="0" noProof="0" dirty="0">
                <a:ln>
                  <a:noFill/>
                </a:ln>
                <a:solidFill>
                  <a:schemeClr val="tx1"/>
                </a:solidFill>
                <a:effectLst/>
                <a:uLnTx/>
                <a:uFillTx/>
              </a:rPr>
              <a:t> Name: </a:t>
            </a:r>
            <a:r>
              <a:rPr lang="en-US" sz="2400" b="1" dirty="0">
                <a:solidFill>
                  <a:schemeClr val="tx1"/>
                </a:solidFill>
              </a:rPr>
              <a:t>Optimization And Numerical Techniques</a:t>
            </a:r>
            <a:r>
              <a:rPr kumimoji="0" lang="en-US" sz="2400" b="1" i="0" u="none" strike="noStrike" kern="1200" cap="none" spc="0" normalizeH="0" baseline="0" noProof="0" dirty="0">
                <a:ln>
                  <a:noFill/>
                </a:ln>
                <a:solidFill>
                  <a:schemeClr val="tx1"/>
                </a:solidFill>
                <a:effectLst/>
                <a:uLnTx/>
                <a:uFillTx/>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2200" baseline="0" dirty="0">
                <a:solidFill>
                  <a:schemeClr val="tx1"/>
                </a:solidFill>
              </a:rPr>
              <a:t>Subject Code: AAS0404</a:t>
            </a:r>
            <a:endParaRPr kumimoji="0" lang="en-US" sz="2200" i="0" u="none" strike="noStrike" kern="1200" cap="none" spc="0" normalizeH="0" baseline="0" noProof="0" dirty="0">
              <a:ln>
                <a:noFill/>
              </a:ln>
              <a:solidFill>
                <a:schemeClr val="tx1"/>
              </a:solidFill>
              <a:effectLst/>
              <a:uLnTx/>
              <a:uFillTx/>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i="0" u="none" strike="noStrike" kern="1200" cap="none" spc="0" normalizeH="0" noProof="0" dirty="0">
                <a:ln>
                  <a:noFill/>
                </a:ln>
                <a:solidFill>
                  <a:schemeClr val="tx1"/>
                </a:solidFill>
                <a:effectLst/>
                <a:uLnTx/>
                <a:uFillTx/>
                <a:latin typeface="+mn-lt"/>
                <a:ea typeface="+mn-ea"/>
                <a:cs typeface="+mn-cs"/>
              </a:rPr>
              <a:t> B Tech 4</a:t>
            </a:r>
            <a:r>
              <a:rPr kumimoji="0" lang="en-US" sz="2200" i="0" u="none" strike="noStrike" kern="1200" cap="none" spc="0" normalizeH="0" baseline="30000" noProof="0" dirty="0">
                <a:ln>
                  <a:noFill/>
                </a:ln>
                <a:solidFill>
                  <a:schemeClr val="tx1"/>
                </a:solidFill>
                <a:effectLst/>
                <a:uLnTx/>
                <a:uFillTx/>
                <a:latin typeface="+mn-lt"/>
                <a:ea typeface="+mn-ea"/>
                <a:cs typeface="+mn-cs"/>
              </a:rPr>
              <a:t>th</a:t>
            </a:r>
            <a:r>
              <a:rPr kumimoji="0" lang="en-US" sz="2200" i="0" u="none" strike="noStrike" kern="1200" cap="none" spc="0" normalizeH="0" noProof="0" dirty="0">
                <a:ln>
                  <a:noFill/>
                </a:ln>
                <a:solidFill>
                  <a:schemeClr val="tx1"/>
                </a:solidFill>
                <a:effectLst/>
                <a:uLnTx/>
                <a:uFillTx/>
                <a:latin typeface="+mn-lt"/>
                <a:ea typeface="+mn-ea"/>
                <a:cs typeface="+mn-cs"/>
              </a:rPr>
              <a:t> Sem</a:t>
            </a:r>
            <a:endParaRPr kumimoji="0" lang="en-US" sz="2200" i="0" u="none" strike="noStrike" kern="1200" cap="none" spc="0" normalizeH="0" baseline="0" noProof="0" dirty="0">
              <a:ln>
                <a:noFill/>
              </a:ln>
              <a:solidFill>
                <a:schemeClr val="tx1"/>
              </a:solidFill>
              <a:effectLst/>
              <a:uLnTx/>
              <a:uFillTx/>
              <a:latin typeface="+mn-lt"/>
              <a:ea typeface="+mn-ea"/>
              <a:cs typeface="+mn-cs"/>
            </a:endParaRPr>
          </a:p>
        </p:txBody>
      </p:sp>
      <p:sp>
        <p:nvSpPr>
          <p:cNvPr id="5" name="Footer Placeholder 4">
            <a:extLst>
              <a:ext uri="{FF2B5EF4-FFF2-40B4-BE49-F238E27FC236}">
                <a16:creationId xmlns:a16="http://schemas.microsoft.com/office/drawing/2014/main" xmlns="" id="{B8BADE7A-AE43-4CDC-82A0-1A011BE5348F}"/>
              </a:ext>
            </a:extLst>
          </p:cNvPr>
          <p:cNvSpPr>
            <a:spLocks noGrp="1"/>
          </p:cNvSpPr>
          <p:nvPr>
            <p:ph type="ftr" sz="quarter" idx="11"/>
          </p:nvPr>
        </p:nvSpPr>
        <p:spPr/>
        <p:txBody>
          <a:bodyPr/>
          <a:lstStyle/>
          <a:p>
            <a:r>
              <a:rPr lang="fi-FI"/>
              <a:t>Dr. Kunti Mishra            Maths III                Unit IV</a:t>
            </a:r>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BD8ECF-FB66-4842-902D-0A92C4BCC038}" type="datetime1">
              <a:rPr lang="en-US" b="1" smtClean="0"/>
              <a:pPr/>
              <a:t>5/15/2022</a:t>
            </a:fld>
            <a:endParaRPr lang="en-US" b="1"/>
          </a:p>
        </p:txBody>
      </p:sp>
      <p:sp>
        <p:nvSpPr>
          <p:cNvPr id="5" name="Footer Placeholder 4"/>
          <p:cNvSpPr>
            <a:spLocks noGrp="1"/>
          </p:cNvSpPr>
          <p:nvPr>
            <p:ph type="ftr" sz="quarter" idx="11"/>
          </p:nvPr>
        </p:nvSpPr>
        <p:spPr>
          <a:xfrm>
            <a:off x="2514600" y="6356350"/>
            <a:ext cx="5029200" cy="365125"/>
          </a:xfrm>
        </p:spPr>
        <p:txBody>
          <a:bodyPr/>
          <a:lstStyle/>
          <a:p>
            <a:r>
              <a:rPr lang="en-US" b="1"/>
              <a:t>Faculty Name: Mr. Ravikant       (AAS0404)      Unit II</a:t>
            </a:r>
            <a:endParaRPr lang="en-US" b="1" dirty="0"/>
          </a:p>
        </p:txBody>
      </p:sp>
      <p:sp>
        <p:nvSpPr>
          <p:cNvPr id="6" name="Slide Number Placeholder 5"/>
          <p:cNvSpPr>
            <a:spLocks noGrp="1"/>
          </p:cNvSpPr>
          <p:nvPr>
            <p:ph type="sldNum" sz="quarter" idx="12"/>
          </p:nvPr>
        </p:nvSpPr>
        <p:spPr/>
        <p:txBody>
          <a:bodyPr/>
          <a:lstStyle/>
          <a:p>
            <a:fld id="{B6F15528-21DE-4FAA-801E-634DDDAF4B2B}" type="slidenum">
              <a:rPr lang="en-US" b="1" smtClean="0"/>
              <a:pPr/>
              <a:t>10</a:t>
            </a:fld>
            <a:endParaRPr lang="en-US" b="1"/>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a:noFill/>
                </a:ln>
                <a:solidFill>
                  <a:schemeClr val="dk1"/>
                </a:solidFill>
                <a:effectLst/>
                <a:uLnTx/>
                <a:uFillTx/>
                <a:latin typeface="+mn-lt"/>
                <a:ea typeface="+mn-ea"/>
                <a:cs typeface="+mn-cs"/>
              </a:rPr>
              <a:t> PSO </a:t>
            </a:r>
          </a:p>
        </p:txBody>
      </p:sp>
      <p:sp>
        <p:nvSpPr>
          <p:cNvPr id="9" name="Content Placeholder 8"/>
          <p:cNvSpPr>
            <a:spLocks noGrp="1"/>
          </p:cNvSpPr>
          <p:nvPr>
            <p:ph idx="1"/>
          </p:nvPr>
        </p:nvSpPr>
        <p:spPr/>
        <p:txBody>
          <a:bodyPr>
            <a:normAutofit/>
          </a:bodyPr>
          <a:lstStyle/>
          <a:p>
            <a:pPr marL="0" indent="0">
              <a:buNone/>
            </a:pPr>
            <a:endParaRPr lang="en-US" sz="2200" b="1" dirty="0"/>
          </a:p>
          <a:p>
            <a:pPr marL="0" indent="0">
              <a:buNone/>
            </a:pPr>
            <a:endParaRPr lang="en-US" sz="2200" b="1" dirty="0"/>
          </a:p>
        </p:txBody>
      </p:sp>
      <p:graphicFrame>
        <p:nvGraphicFramePr>
          <p:cNvPr id="3" name="Table 2">
            <a:extLst>
              <a:ext uri="{FF2B5EF4-FFF2-40B4-BE49-F238E27FC236}">
                <a16:creationId xmlns:a16="http://schemas.microsoft.com/office/drawing/2014/main" xmlns="" id="{4F226ED9-71F6-4DDB-8CE2-67B98AF37453}"/>
              </a:ext>
            </a:extLst>
          </p:cNvPr>
          <p:cNvGraphicFramePr>
            <a:graphicFrameLocks noGrp="1"/>
          </p:cNvGraphicFramePr>
          <p:nvPr/>
        </p:nvGraphicFramePr>
        <p:xfrm>
          <a:off x="10068674" y="1232899"/>
          <a:ext cx="208280" cy="365760"/>
        </p:xfrm>
        <a:graphic>
          <a:graphicData uri="http://schemas.openxmlformats.org/drawingml/2006/table">
            <a:tbl>
              <a:tblPr/>
              <a:tblGrid>
                <a:gridCol w="208280">
                  <a:extLst>
                    <a:ext uri="{9D8B030D-6E8A-4147-A177-3AD203B41FA5}">
                      <a16:colId xmlns:a16="http://schemas.microsoft.com/office/drawing/2014/main" xmlns="" val="744531816"/>
                    </a:ext>
                  </a:extLst>
                </a:gridCol>
              </a:tblGrid>
              <a:tr h="0">
                <a:tc>
                  <a:txBody>
                    <a:bodyPr/>
                    <a:lstStyle/>
                    <a:p>
                      <a:endParaRPr lang="hi-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3941773587"/>
                  </a:ext>
                </a:extLst>
              </a:tr>
            </a:tbl>
          </a:graphicData>
        </a:graphic>
      </p:graphicFrame>
      <p:graphicFrame>
        <p:nvGraphicFramePr>
          <p:cNvPr id="10" name="Table 9">
            <a:extLst>
              <a:ext uri="{FF2B5EF4-FFF2-40B4-BE49-F238E27FC236}">
                <a16:creationId xmlns:a16="http://schemas.microsoft.com/office/drawing/2014/main" xmlns="" id="{3E09D891-96BE-4F65-863D-438326C88DC6}"/>
              </a:ext>
            </a:extLst>
          </p:cNvPr>
          <p:cNvGraphicFramePr>
            <a:graphicFrameLocks noGrp="1"/>
          </p:cNvGraphicFramePr>
          <p:nvPr/>
        </p:nvGraphicFramePr>
        <p:xfrm>
          <a:off x="10150867" y="1643865"/>
          <a:ext cx="208280" cy="365760"/>
        </p:xfrm>
        <a:graphic>
          <a:graphicData uri="http://schemas.openxmlformats.org/drawingml/2006/table">
            <a:tbl>
              <a:tblPr/>
              <a:tblGrid>
                <a:gridCol w="208280">
                  <a:extLst>
                    <a:ext uri="{9D8B030D-6E8A-4147-A177-3AD203B41FA5}">
                      <a16:colId xmlns:a16="http://schemas.microsoft.com/office/drawing/2014/main" xmlns="" val="1884401694"/>
                    </a:ext>
                  </a:extLst>
                </a:gridCol>
              </a:tblGrid>
              <a:tr h="0">
                <a:tc>
                  <a:txBody>
                    <a:bodyPr/>
                    <a:lstStyle/>
                    <a:p>
                      <a:endParaRPr lang="hi-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4266254681"/>
                  </a:ext>
                </a:extLst>
              </a:tr>
            </a:tbl>
          </a:graphicData>
        </a:graphic>
      </p:graphicFrame>
      <p:graphicFrame>
        <p:nvGraphicFramePr>
          <p:cNvPr id="11" name="Table 11">
            <a:extLst>
              <a:ext uri="{FF2B5EF4-FFF2-40B4-BE49-F238E27FC236}">
                <a16:creationId xmlns:a16="http://schemas.microsoft.com/office/drawing/2014/main" xmlns="" id="{C688CF1F-3F47-4C24-BECE-2AA12B7DB4A5}"/>
              </a:ext>
            </a:extLst>
          </p:cNvPr>
          <p:cNvGraphicFramePr>
            <a:graphicFrameLocks noGrp="1"/>
          </p:cNvGraphicFramePr>
          <p:nvPr/>
        </p:nvGraphicFramePr>
        <p:xfrm>
          <a:off x="914400" y="915986"/>
          <a:ext cx="8001000" cy="47244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xmlns="" val="1971533925"/>
                    </a:ext>
                  </a:extLst>
                </a:gridCol>
                <a:gridCol w="6934200">
                  <a:extLst>
                    <a:ext uri="{9D8B030D-6E8A-4147-A177-3AD203B41FA5}">
                      <a16:colId xmlns:a16="http://schemas.microsoft.com/office/drawing/2014/main" xmlns="" val="2123429086"/>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PSO</a:t>
                      </a:r>
                      <a:endParaRPr lang="hi-IN" sz="2000" dirty="0"/>
                    </a:p>
                    <a:p>
                      <a:endParaRPr lang="hi-I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Program Specific Outcomes(PSOs)</a:t>
                      </a:r>
                      <a:endParaRPr lang="hi-IN" sz="2000" dirty="0"/>
                    </a:p>
                    <a:p>
                      <a:endParaRPr lang="hi-IN" sz="2000" dirty="0"/>
                    </a:p>
                  </a:txBody>
                  <a:tcPr/>
                </a:tc>
                <a:extLst>
                  <a:ext uri="{0D108BD9-81ED-4DB2-BD59-A6C34878D82A}">
                    <a16:rowId xmlns:a16="http://schemas.microsoft.com/office/drawing/2014/main" xmlns="" val="22137708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PSO1</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identify, analyze real world problems and design their ethical solutions using artificial intelligence, robotics, virtual/augmented reality, data analytics, block chain technology, and cloud computing</a:t>
                      </a:r>
                      <a:endParaRPr lang="hi-IN" sz="2000" dirty="0"/>
                    </a:p>
                  </a:txBody>
                  <a:tcPr/>
                </a:tc>
                <a:extLst>
                  <a:ext uri="{0D108BD9-81ED-4DB2-BD59-A6C34878D82A}">
                    <a16:rowId xmlns:a16="http://schemas.microsoft.com/office/drawing/2014/main" xmlns="" val="873049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PSO2</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design and develop the hardware sensor devices and related interfacing software systems for solving complex engineering problems.</a:t>
                      </a:r>
                      <a:endParaRPr lang="hi-IN" sz="2000" dirty="0"/>
                    </a:p>
                  </a:txBody>
                  <a:tcPr/>
                </a:tc>
                <a:extLst>
                  <a:ext uri="{0D108BD9-81ED-4DB2-BD59-A6C34878D82A}">
                    <a16:rowId xmlns:a16="http://schemas.microsoft.com/office/drawing/2014/main" xmlns="" val="177382168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PSO3</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understand inter disciplinary computing techniques and to apply them in the design of advanced computing.</a:t>
                      </a:r>
                      <a:endParaRPr lang="hi-IN" sz="2000" dirty="0"/>
                    </a:p>
                  </a:txBody>
                  <a:tcPr/>
                </a:tc>
                <a:extLst>
                  <a:ext uri="{0D108BD9-81ED-4DB2-BD59-A6C34878D82A}">
                    <a16:rowId xmlns:a16="http://schemas.microsoft.com/office/drawing/2014/main" xmlns="" val="194906832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PSO4</a:t>
                      </a:r>
                      <a:endParaRPr lang="hi-IN" sz="2000" b="1" dirty="0"/>
                    </a:p>
                    <a:p>
                      <a:endParaRPr lang="hi-IN" sz="2000" b="1" dirty="0"/>
                    </a:p>
                  </a:txBody>
                  <a:tcPr/>
                </a:tc>
                <a:tc>
                  <a:txBody>
                    <a:bodyPr/>
                    <a:lstStyle/>
                    <a:p>
                      <a:pPr algn="just"/>
                      <a:r>
                        <a:rPr lang="en-US" sz="2000" b="0" i="0" kern="1200" dirty="0">
                          <a:solidFill>
                            <a:schemeClr val="dk1"/>
                          </a:solidFill>
                          <a:effectLst/>
                          <a:latin typeface="+mn-lt"/>
                          <a:ea typeface="+mn-ea"/>
                          <a:cs typeface="+mn-cs"/>
                        </a:rPr>
                        <a:t>The ability to conduct investigation of complex problem with the help of technical, managerial, leadership qualities, and modern engineering tools provided by industry sponsored laboratories.</a:t>
                      </a:r>
                      <a:endParaRPr lang="hi-IN" sz="2000" dirty="0"/>
                    </a:p>
                  </a:txBody>
                  <a:tcPr/>
                </a:tc>
                <a:extLst>
                  <a:ext uri="{0D108BD9-81ED-4DB2-BD59-A6C34878D82A}">
                    <a16:rowId xmlns:a16="http://schemas.microsoft.com/office/drawing/2014/main" xmlns="" val="3960612855"/>
                  </a:ext>
                </a:extLst>
              </a:tr>
            </a:tbl>
          </a:graphicData>
        </a:graphic>
      </p:graphicFrame>
      <p:pic>
        <p:nvPicPr>
          <p:cNvPr id="12" name="Picture 11">
            <a:extLst>
              <a:ext uri="{FF2B5EF4-FFF2-40B4-BE49-F238E27FC236}">
                <a16:creationId xmlns:a16="http://schemas.microsoft.com/office/drawing/2014/main" xmlns="" id="{B6DAA54A-A577-4675-BC69-80F4B4D3409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xmlns="" val="337313188"/>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14400"/>
                <a:ext cx="8382000" cy="5257800"/>
              </a:xfrm>
            </p:spPr>
            <p:txBody>
              <a:bodyPr>
                <a:normAutofit lnSpcReduction="10000"/>
              </a:bodyPr>
              <a:lstStyle/>
              <a:p>
                <a:pPr marL="0" lvl="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Newton- Gregory Forward interpolation formula can be used:</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only for equally spaced intervals</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b) only for unequally spaced intervals</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c) for both equally and unequally spaced intervals</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d) for unequally intervals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is equal to: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1800" b="1"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b="1"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b="1"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x</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b)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c)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x</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5.  Which of the following indicates the formula for Simpson’s rule:</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 </a:t>
                </a:r>
                <a14:m>
                  <m:oMath xmlns:m="http://schemas.openxmlformats.org/officeDocument/2006/math">
                    <m:nary>
                      <m:naryPr>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sub>
                      <m:sup>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𝑛h</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𝑑𝑥</m:t>
                        </m:r>
                      </m:e>
                    </m:nary>
                  </m:oMath>
                </a14:m>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(h/3)*((a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+ 4*(a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+ 2*(a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1"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b) </a:t>
                </a:r>
                <a14:m>
                  <m:oMath xmlns:m="http://schemas.openxmlformats.org/officeDocument/2006/math">
                    <m:nary>
                      <m:naryPr>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sub>
                      <m:sup>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𝑛h</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𝑑𝑥</m:t>
                        </m:r>
                      </m:e>
                    </m:nary>
                  </m:oMath>
                </a14:m>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(h/3)*((a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+ 2*(a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+ 2*(a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c) </a:t>
                </a:r>
                <a14:m>
                  <m:oMath xmlns:m="http://schemas.openxmlformats.org/officeDocument/2006/math">
                    <m:nary>
                      <m:naryPr>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sub>
                      <m:sup>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𝑛h</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𝑑𝑥</m:t>
                        </m:r>
                      </m:e>
                    </m:nary>
                  </m:oMath>
                </a14:m>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(h/3)*((a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+ 4*(a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+ 2*(a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d) </a:t>
                </a:r>
                <a14:m>
                  <m:oMath xmlns:m="http://schemas.openxmlformats.org/officeDocument/2006/math">
                    <m:nary>
                      <m:naryPr>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sub>
                      <m:sup>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𝑛h</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𝑑𝑥</m:t>
                        </m:r>
                      </m:e>
                    </m:nary>
                  </m:oMath>
                </a14:m>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(h/3)*((a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+ 2*(a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+ 4*(a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a:t>
                </a:r>
                <a:r>
                  <a:rPr lang="en-IN" sz="1800" baseline="-250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14400"/>
                <a:ext cx="8382000" cy="5257800"/>
              </a:xfrm>
              <a:blipFill>
                <a:blip r:embed="rId2"/>
                <a:stretch>
                  <a:fillRect l="-727" t="-811" b="-76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51495E3-552F-48AE-B99A-FFA3E23943B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MCQ’s (CO4)</a:t>
            </a:r>
          </a:p>
          <a:p>
            <a:pPr lvl="0" algn="ctr">
              <a:spcBef>
                <a:spcPct val="0"/>
              </a:spcBef>
              <a:defRPr/>
            </a:pPr>
            <a:endParaRPr lang="en-US" sz="3200" b="1" dirty="0"/>
          </a:p>
        </p:txBody>
      </p:sp>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579307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382000" cy="5257800"/>
          </a:xfrm>
        </p:spPr>
        <p:txBody>
          <a:bodyPr>
            <a:normAutofit fontScale="92500" lnSpcReduction="20000"/>
          </a:bodyPr>
          <a:lstStyle/>
          <a:p>
            <a:pPr marL="0" lvl="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  Pick the correct option from glossary: </a:t>
            </a:r>
          </a:p>
          <a:p>
            <a:pPr marL="0" lvl="0" indent="0">
              <a:lnSpc>
                <a:spcPct val="107000"/>
              </a:lnSpc>
              <a:buNone/>
            </a:pP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i</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or unequally spaced intervals and need more calculation</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ii) </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F</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or unequally spaced intervals and need a difference table</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iii) for equal interval and near to the beginning values</a:t>
            </a:r>
            <a:b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iv) for equal interval and near to the end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Newton forward interpolation formula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b) </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Newton backward interpolation formula </a:t>
            </a: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c)</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 Newton divided difference formula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Lagrange interpolation formula</a:t>
            </a:r>
          </a:p>
          <a:p>
            <a:pPr marL="114300" indent="0">
              <a:lnSpc>
                <a:spcPct val="107000"/>
              </a:lnSpc>
              <a:buNone/>
            </a:pPr>
            <a:endPar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ct val="20000"/>
              </a:spcBef>
              <a:spcAft>
                <a:spcPts val="0"/>
              </a:spcAft>
              <a:buClrTx/>
              <a:buSzTx/>
              <a:buFont typeface="Arial" pitchFamily="34" charset="0"/>
              <a:buNone/>
              <a:tabLst/>
              <a:defRPr/>
            </a:pPr>
            <a:r>
              <a:rPr lang="en-IN" sz="1800" dirty="0">
                <a:solidFill>
                  <a:srgbClr val="3A3A3A"/>
                </a:solidFill>
                <a:latin typeface="Times New Roman" panose="02020603050405020304" pitchFamily="18" charset="0"/>
                <a:ea typeface="Calibri" panose="020F0502020204030204" pitchFamily="34" charset="0"/>
                <a:cs typeface="Times New Roman" panose="02020603050405020304" pitchFamily="18" charset="0"/>
              </a:rPr>
              <a:t>2</a:t>
            </a: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  Pick the correct option from glossary: </a:t>
            </a:r>
          </a:p>
          <a:p>
            <a:pPr marL="400050" marR="0" lvl="0" indent="-400050" algn="l" defTabSz="914400" rtl="0" eaLnBrk="1" fontAlgn="auto" latinLnBrk="0" hangingPunct="1">
              <a:lnSpc>
                <a:spcPct val="107000"/>
              </a:lnSpc>
              <a:spcBef>
                <a:spcPct val="20000"/>
              </a:spcBef>
              <a:spcAft>
                <a:spcPts val="0"/>
              </a:spcAft>
              <a:buClrTx/>
              <a:buSzTx/>
              <a:buFont typeface="Arial" pitchFamily="34" charset="0"/>
              <a:buAutoNum type="romanLcParenR"/>
              <a:tabLst/>
              <a:defRPr/>
            </a:pP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Bisection Method</a:t>
            </a:r>
          </a:p>
          <a:p>
            <a:pPr marL="400050" marR="0" lvl="0" indent="-400050" algn="l" defTabSz="914400" rtl="0" eaLnBrk="1" fontAlgn="auto" latinLnBrk="0" hangingPunct="1">
              <a:lnSpc>
                <a:spcPct val="107000"/>
              </a:lnSpc>
              <a:spcBef>
                <a:spcPct val="20000"/>
              </a:spcBef>
              <a:spcAft>
                <a:spcPts val="0"/>
              </a:spcAft>
              <a:buClrTx/>
              <a:buSzTx/>
              <a:buFont typeface="Arial" pitchFamily="34" charset="0"/>
              <a:buAutoNum type="romanLcParenR"/>
              <a:tabLst/>
              <a:defRPr/>
            </a:pP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Runge </a:t>
            </a:r>
            <a:r>
              <a:rPr kumimoji="0" lang="en-IN" sz="1800" b="0" i="0" u="none" strike="noStrike" kern="1200" cap="none" spc="0" normalizeH="0" baseline="0" noProof="0" dirty="0" err="1">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Kutta</a:t>
            </a: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 method of 4</a:t>
            </a:r>
            <a:r>
              <a:rPr kumimoji="0" lang="en-IN" sz="1800" b="0" i="0" u="none" strike="noStrike" kern="1200" cap="none" spc="0" normalizeH="0" baseline="3000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th</a:t>
            </a: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 order</a:t>
            </a:r>
          </a:p>
          <a:p>
            <a:pPr marL="400050" marR="0" lvl="0" indent="-400050" algn="l" defTabSz="914400" rtl="0" eaLnBrk="1" fontAlgn="auto" latinLnBrk="0" hangingPunct="1">
              <a:lnSpc>
                <a:spcPct val="107000"/>
              </a:lnSpc>
              <a:spcBef>
                <a:spcPct val="20000"/>
              </a:spcBef>
              <a:spcAft>
                <a:spcPts val="0"/>
              </a:spcAft>
              <a:buClrTx/>
              <a:buSzTx/>
              <a:buFont typeface="Arial" pitchFamily="34" charset="0"/>
              <a:buAutoNum type="romanLcParenR"/>
              <a:tabLst/>
              <a:defRPr/>
            </a:pP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Trapezoidal</a:t>
            </a:r>
          </a:p>
          <a:p>
            <a:pPr marL="400050" marR="0" lvl="0" indent="-400050" algn="l" defTabSz="914400" rtl="0" eaLnBrk="1" fontAlgn="auto" latinLnBrk="0" hangingPunct="1">
              <a:lnSpc>
                <a:spcPct val="107000"/>
              </a:lnSpc>
              <a:spcBef>
                <a:spcPct val="20000"/>
              </a:spcBef>
              <a:spcAft>
                <a:spcPts val="0"/>
              </a:spcAft>
              <a:buClrTx/>
              <a:buSzTx/>
              <a:buFont typeface="Arial" pitchFamily="34" charset="0"/>
              <a:buAutoNum type="romanLcParenR"/>
              <a:tabLst/>
              <a:defRPr/>
            </a:pPr>
            <a:r>
              <a:rPr lang="en-IN" sz="1800" dirty="0" err="1">
                <a:solidFill>
                  <a:srgbClr val="3A3A3A"/>
                </a:solidFill>
                <a:latin typeface="Times New Roman" panose="02020603050405020304" pitchFamily="18" charset="0"/>
                <a:cs typeface="Times New Roman" panose="02020603050405020304" pitchFamily="18" charset="0"/>
              </a:rPr>
              <a:t>Crouts</a:t>
            </a:r>
            <a:r>
              <a:rPr lang="en-IN" sz="1800" dirty="0">
                <a:solidFill>
                  <a:srgbClr val="3A3A3A"/>
                </a:solidFill>
                <a:latin typeface="Times New Roman" panose="02020603050405020304" pitchFamily="18" charset="0"/>
                <a:cs typeface="Times New Roman" panose="02020603050405020304" pitchFamily="18" charset="0"/>
              </a:rPr>
              <a:t> method</a:t>
            </a:r>
          </a:p>
          <a:p>
            <a:pPr marL="114300" marR="0" lvl="0" indent="0" algn="l" defTabSz="914400" rtl="0" eaLnBrk="1" fontAlgn="auto" latinLnBrk="0" hangingPunct="1">
              <a:lnSpc>
                <a:spcPct val="107000"/>
              </a:lnSpc>
              <a:spcBef>
                <a:spcPct val="20000"/>
              </a:spcBef>
              <a:spcAft>
                <a:spcPts val="0"/>
              </a:spcAft>
              <a:buClrTx/>
              <a:buSzTx/>
              <a:buFont typeface="Arial" pitchFamily="34" charset="0"/>
              <a:buNone/>
              <a:tabLst/>
              <a:defRPr/>
            </a:pPr>
            <a:r>
              <a:rPr lang="en-IN" sz="1800" dirty="0">
                <a:solidFill>
                  <a:srgbClr val="3A3A3A"/>
                </a:solidFill>
                <a:latin typeface="Times New Roman" panose="02020603050405020304" pitchFamily="18" charset="0"/>
                <a:cs typeface="Times New Roman" panose="02020603050405020304" pitchFamily="18" charset="0"/>
              </a:rPr>
              <a:t>a) Used to solve algebraic or transcendental equation  </a:t>
            </a:r>
          </a:p>
          <a:p>
            <a:pPr marL="114300" marR="0" lvl="0" indent="0" algn="l" defTabSz="914400" rtl="0" eaLnBrk="1" fontAlgn="auto" latinLnBrk="0" hangingPunct="1">
              <a:lnSpc>
                <a:spcPct val="107000"/>
              </a:lnSpc>
              <a:spcBef>
                <a:spcPct val="20000"/>
              </a:spcBef>
              <a:spcAft>
                <a:spcPts val="0"/>
              </a:spcAft>
              <a:buClrTx/>
              <a:buSzTx/>
              <a:buFont typeface="Arial" pitchFamily="34" charset="0"/>
              <a:buNone/>
              <a:tabLst/>
              <a:defRPr/>
            </a:pPr>
            <a:r>
              <a:rPr lang="en-IN" sz="1800" dirty="0">
                <a:solidFill>
                  <a:srgbClr val="3A3A3A"/>
                </a:solidFill>
                <a:latin typeface="Times New Roman" panose="02020603050405020304" pitchFamily="18" charset="0"/>
                <a:cs typeface="Times New Roman" panose="02020603050405020304" pitchFamily="18" charset="0"/>
              </a:rPr>
              <a:t>b) Used to find the value of definite integral</a:t>
            </a:r>
          </a:p>
          <a:p>
            <a:pPr marL="114300" marR="0" lvl="0" indent="0" algn="l" defTabSz="914400" rtl="0" eaLnBrk="1" fontAlgn="auto" latinLnBrk="0" hangingPunct="1">
              <a:lnSpc>
                <a:spcPct val="107000"/>
              </a:lnSpc>
              <a:spcBef>
                <a:spcPct val="20000"/>
              </a:spcBef>
              <a:spcAft>
                <a:spcPts val="0"/>
              </a:spcAft>
              <a:buClrTx/>
              <a:buSzTx/>
              <a:buFont typeface="Arial" pitchFamily="34" charset="0"/>
              <a:buNone/>
              <a:tabLst/>
              <a:defRPr/>
            </a:pPr>
            <a:r>
              <a:rPr lang="en-IN" sz="1800" dirty="0">
                <a:solidFill>
                  <a:srgbClr val="3A3A3A"/>
                </a:solidFill>
                <a:latin typeface="Times New Roman" panose="02020603050405020304" pitchFamily="18" charset="0"/>
                <a:cs typeface="Times New Roman" panose="02020603050405020304" pitchFamily="18" charset="0"/>
              </a:rPr>
              <a:t>c) Find the solution of system of linear </a:t>
            </a: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equations</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14300" marR="0" lvl="0" indent="0" algn="l" defTabSz="914400" rtl="0" eaLnBrk="1" fontAlgn="auto" latinLnBrk="0" hangingPunct="1">
              <a:lnSpc>
                <a:spcPct val="107000"/>
              </a:lnSpc>
              <a:spcBef>
                <a:spcPct val="20000"/>
              </a:spcBef>
              <a:spcAft>
                <a:spcPts val="0"/>
              </a:spcAft>
              <a:buClrTx/>
              <a:buSzTx/>
              <a:buFont typeface="Arial" pitchFamily="34" charset="0"/>
              <a:buNone/>
              <a:tabLst/>
              <a:defRPr/>
            </a:pPr>
            <a:r>
              <a:rPr kumimoji="0" lang="en-IN" sz="1800" b="0" i="0" u="none" strike="noStrike" kern="1200" cap="none" spc="0" normalizeH="0" baseline="0" noProof="0" dirty="0">
                <a:ln>
                  <a:noFill/>
                </a:ln>
                <a:solidFill>
                  <a:srgbClr val="3A3A3A"/>
                </a:solidFill>
                <a:effectLst/>
                <a:uLnTx/>
                <a:uFillTx/>
                <a:latin typeface="Times New Roman" panose="02020603050405020304" pitchFamily="18" charset="0"/>
                <a:ea typeface="Calibri" panose="020F0502020204030204" pitchFamily="34" charset="0"/>
                <a:cs typeface="Times New Roman" panose="02020603050405020304" pitchFamily="18" charset="0"/>
              </a:rPr>
              <a:t>d) Provides the solution of IVP</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E51495E3-552F-48AE-B99A-FFA3E23943B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Glossary (CO4)</a:t>
            </a:r>
          </a:p>
          <a:p>
            <a:pPr lvl="0" algn="ctr">
              <a:spcBef>
                <a:spcPct val="0"/>
              </a:spcBef>
              <a:defRPr/>
            </a:pPr>
            <a:endParaRPr lang="en-US" sz="3200" b="1" dirty="0"/>
          </a:p>
        </p:txBody>
      </p:sp>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0214565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382000" cy="5029200"/>
              </a:xfrm>
            </p:spPr>
            <p:txBody>
              <a:bodyPr>
                <a:normAutofit fontScale="92500" lnSpcReduction="10000"/>
              </a:bodyPr>
              <a:lstStyle/>
              <a:p>
                <a:pPr marL="0" lvl="0" indent="0" algn="just">
                  <a:lnSpc>
                    <a:spcPct val="115000"/>
                  </a:lnSpc>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1. Solve the following system of equations by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Crout’s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gn="just">
                  <a:lnSpc>
                    <a:spcPct val="115000"/>
                  </a:lnSpc>
                  <a:buNone/>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=4 ,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=4, 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=6</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a:r>
              </a:p>
              <a:p>
                <a:pPr marL="114300" indent="0" algn="just">
                  <a:lnSpc>
                    <a:spcPct val="115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2. Solve the following system of equations by Gauss Seidel Method: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gn="just">
                  <a:lnSpc>
                    <a:spcPct val="115000"/>
                  </a:lnSpc>
                  <a:buNone/>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7</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+52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+13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=104 , 83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+11</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=95, 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+8</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+29</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=71</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a:r>
                <a:endParaRPr lang="en-US" sz="1800" dirty="0">
                  <a:latin typeface="Calibri" panose="020F0502020204030204" pitchFamily="34" charset="0"/>
                  <a:ea typeface="Times New Roman" panose="02020603050405020304" pitchFamily="18" charset="0"/>
                  <a:cs typeface="Mangal" panose="02040503050203030202" pitchFamily="18" charset="0"/>
                </a:endParaRPr>
              </a:p>
              <a:p>
                <a:pPr marL="114300" indent="0" algn="just">
                  <a:lnSpc>
                    <a:spcPct val="115000"/>
                  </a:lnSpc>
                  <a:buNone/>
                </a:pPr>
                <a:r>
                  <a:rPr lang="en-US" sz="1800" dirty="0">
                    <a:latin typeface="Calibri" panose="020F0502020204030204" pitchFamily="34" charset="0"/>
                    <a:ea typeface="Calibri" panose="020F0502020204030204" pitchFamily="34" charset="0"/>
                    <a:cs typeface="Mangal" panose="02040503050203030202" pitchFamily="18" charset="0"/>
                  </a:rPr>
                  <a:t>3. </a:t>
                </a:r>
                <a:r>
                  <a:rPr lang="en-US" sz="1800" dirty="0">
                    <a:effectLst/>
                    <a:latin typeface="Calibri" panose="020F0502020204030204" pitchFamily="34" charset="0"/>
                    <a:ea typeface="Calibri" panose="020F0502020204030204" pitchFamily="34" charset="0"/>
                    <a:cs typeface="Mangal" panose="02040503050203030202" pitchFamily="18" charset="0"/>
                  </a:rPr>
                  <a:t>Evaluate the integral </a:t>
                </a:r>
                <a14:m>
                  <m:oMath xmlns:m="http://schemas.openxmlformats.org/officeDocument/2006/math">
                    <m:nary>
                      <m:naryPr>
                        <m:limLoc m:val="subSup"/>
                        <m:ctrlPr>
                          <a:rPr lang="en-US" sz="1800" i="1">
                            <a:effectLst/>
                            <a:latin typeface="Cambria Math" panose="02040503050406030204" pitchFamily="18" charset="0"/>
                            <a:ea typeface="Calibri" panose="020F0502020204030204" pitchFamily="34" charset="0"/>
                            <a:cs typeface="Mangal" panose="02040503050203030202" pitchFamily="18" charset="0"/>
                          </a:rPr>
                        </m:ctrlPr>
                      </m:naryPr>
                      <m:sub>
                        <m:r>
                          <a:rPr lang="en-US" sz="1800" i="1">
                            <a:effectLst/>
                            <a:latin typeface="Cambria Math" panose="02040503050406030204" pitchFamily="18" charset="0"/>
                            <a:ea typeface="Calibri" panose="020F0502020204030204" pitchFamily="34" charset="0"/>
                            <a:cs typeface="Mangal" panose="02040503050203030202" pitchFamily="18" charset="0"/>
                          </a:rPr>
                          <m:t>0</m:t>
                        </m:r>
                      </m:sub>
                      <m:sup>
                        <m:r>
                          <a:rPr lang="en-US" sz="1800" i="1">
                            <a:effectLst/>
                            <a:latin typeface="Cambria Math" panose="02040503050406030204" pitchFamily="18" charset="0"/>
                            <a:ea typeface="Calibri" panose="020F0502020204030204" pitchFamily="34" charset="0"/>
                            <a:cs typeface="Mangal" panose="02040503050203030202" pitchFamily="18" charset="0"/>
                          </a:rPr>
                          <m:t>2</m:t>
                        </m:r>
                        <m:r>
                          <a:rPr lang="en-US" sz="1800" i="1">
                            <a:effectLst/>
                            <a:latin typeface="Cambria Math" panose="02040503050406030204" pitchFamily="18" charset="0"/>
                            <a:ea typeface="Calibri" panose="020F0502020204030204" pitchFamily="34" charset="0"/>
                            <a:cs typeface="Mangal" panose="02040503050203030202" pitchFamily="18" charset="0"/>
                          </a:rPr>
                          <m:t>𝜋</m:t>
                        </m:r>
                      </m:sup>
                      <m:e>
                        <m:sSup>
                          <m:sSupPr>
                            <m:ctrlPr>
                              <a:rPr lang="en-US" sz="1800" i="1">
                                <a:effectLst/>
                                <a:latin typeface="Cambria Math" panose="02040503050406030204" pitchFamily="18" charset="0"/>
                                <a:ea typeface="Calibri" panose="020F0502020204030204" pitchFamily="34" charset="0"/>
                                <a:cs typeface="Mangal" panose="02040503050203030202" pitchFamily="18" charset="0"/>
                              </a:rPr>
                            </m:ctrlPr>
                          </m:sSupPr>
                          <m:e>
                            <m:r>
                              <a:rPr lang="en-US" sz="1800" i="1">
                                <a:effectLst/>
                                <a:latin typeface="Cambria Math" panose="02040503050406030204" pitchFamily="18" charset="0"/>
                                <a:ea typeface="Calibri" panose="020F0502020204030204" pitchFamily="34" charset="0"/>
                                <a:cs typeface="Mangal" panose="02040503050203030202" pitchFamily="18" charset="0"/>
                              </a:rPr>
                              <m:t>𝑒</m:t>
                            </m:r>
                          </m:e>
                          <m:sup>
                            <m:r>
                              <a:rPr lang="en-US" sz="1800" i="1">
                                <a:effectLst/>
                                <a:latin typeface="Cambria Math" panose="02040503050406030204" pitchFamily="18" charset="0"/>
                                <a:ea typeface="Calibri" panose="020F0502020204030204" pitchFamily="34" charset="0"/>
                                <a:cs typeface="Mangal" panose="02040503050203030202" pitchFamily="18" charset="0"/>
                              </a:rPr>
                              <m:t>−</m:t>
                            </m:r>
                            <m:r>
                              <a:rPr lang="en-US" sz="1800" i="1">
                                <a:effectLst/>
                                <a:latin typeface="Cambria Math" panose="02040503050406030204" pitchFamily="18" charset="0"/>
                                <a:ea typeface="Calibri" panose="020F0502020204030204" pitchFamily="34" charset="0"/>
                                <a:cs typeface="Mangal" panose="02040503050203030202" pitchFamily="18" charset="0"/>
                              </a:rPr>
                              <m:t>𝑥</m:t>
                            </m:r>
                          </m:sup>
                        </m:sSup>
                        <m:r>
                          <a:rPr lang="en-US" sz="1800" i="1">
                            <a:effectLst/>
                            <a:latin typeface="Cambria Math" panose="02040503050406030204" pitchFamily="18" charset="0"/>
                            <a:ea typeface="Calibri" panose="020F0502020204030204" pitchFamily="34" charset="0"/>
                            <a:cs typeface="Mangal" panose="02040503050203030202" pitchFamily="18" charset="0"/>
                          </a:rPr>
                          <m:t>𝑠𝑖𝑛</m:t>
                        </m:r>
                        <m:r>
                          <a:rPr lang="en-US" sz="1800" i="1">
                            <a:effectLst/>
                            <a:latin typeface="Cambria Math" panose="02040503050406030204" pitchFamily="18" charset="0"/>
                            <a:ea typeface="Calibri" panose="020F0502020204030204" pitchFamily="34" charset="0"/>
                            <a:cs typeface="Mangal" panose="02040503050203030202" pitchFamily="18" charset="0"/>
                          </a:rPr>
                          <m:t>10</m:t>
                        </m:r>
                        <m:r>
                          <a:rPr lang="en-US" sz="1800" i="1">
                            <a:effectLst/>
                            <a:latin typeface="Cambria Math" panose="02040503050406030204" pitchFamily="18" charset="0"/>
                            <a:ea typeface="Calibri" panose="020F0502020204030204" pitchFamily="34" charset="0"/>
                            <a:cs typeface="Mangal" panose="02040503050203030202" pitchFamily="18" charset="0"/>
                          </a:rPr>
                          <m:t>𝑥</m:t>
                        </m:r>
                        <m:r>
                          <a:rPr lang="en-US" sz="1800" i="1">
                            <a:effectLst/>
                            <a:latin typeface="Cambria Math" panose="02040503050406030204" pitchFamily="18" charset="0"/>
                            <a:ea typeface="Calibri" panose="020F0502020204030204" pitchFamily="34" charset="0"/>
                            <a:cs typeface="Mangal" panose="02040503050203030202" pitchFamily="18" charset="0"/>
                          </a:rPr>
                          <m:t> </m:t>
                        </m:r>
                        <m:r>
                          <a:rPr lang="en-US" sz="1800" i="1">
                            <a:effectLst/>
                            <a:latin typeface="Cambria Math" panose="02040503050406030204" pitchFamily="18" charset="0"/>
                            <a:ea typeface="Calibri" panose="020F0502020204030204" pitchFamily="34" charset="0"/>
                            <a:cs typeface="Mangal" panose="02040503050203030202" pitchFamily="18" charset="0"/>
                          </a:rPr>
                          <m:t>𝑑𝑥</m:t>
                        </m:r>
                      </m:e>
                    </m:nary>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using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mj-lt"/>
                  <a:buAutoNum type="romanLcParenBoth"/>
                  <a:tabLst>
                    <a:tab pos="4563110" algn="l"/>
                  </a:tabLst>
                </a:pPr>
                <a:r>
                  <a:rPr lang="en-US" sz="1800" dirty="0">
                    <a:effectLst/>
                    <a:latin typeface="Calibri" panose="020F0502020204030204" pitchFamily="34" charset="0"/>
                    <a:ea typeface="Times New Roman" panose="02020603050405020304" pitchFamily="18" charset="0"/>
                    <a:cs typeface="Mangal" panose="02040503050203030202" pitchFamily="18" charset="0"/>
                  </a:rPr>
                  <a:t>Simpson’s </a:t>
                </a:r>
                <a14:m>
                  <m:oMath xmlns:m="http://schemas.openxmlformats.org/officeDocument/2006/math">
                    <m:f>
                      <m:fPr>
                        <m:type m:val="lin"/>
                        <m:ctrlPr>
                          <a:rPr lang="en-US" sz="1800" i="1">
                            <a:effectLst/>
                            <a:latin typeface="Cambria Math" panose="02040503050406030204" pitchFamily="18" charset="0"/>
                            <a:ea typeface="Times New Roman" panose="02020603050405020304" pitchFamily="18" charset="0"/>
                            <a:cs typeface="Mangal" panose="02040503050203030202" pitchFamily="18" charset="0"/>
                          </a:rPr>
                        </m:ctrlPr>
                      </m:fPr>
                      <m:num>
                        <m:r>
                          <a:rPr lang="en-US" sz="1800" i="1">
                            <a:effectLst/>
                            <a:latin typeface="Cambria Math" panose="02040503050406030204" pitchFamily="18" charset="0"/>
                            <a:ea typeface="Times New Roman" panose="02020603050405020304" pitchFamily="18" charset="0"/>
                            <a:cs typeface="Mangal" panose="02040503050203030202" pitchFamily="18" charset="0"/>
                          </a:rPr>
                          <m:t>3</m:t>
                        </m:r>
                      </m:num>
                      <m:den>
                        <m:r>
                          <a:rPr lang="en-US" sz="1800" i="1">
                            <a:effectLst/>
                            <a:latin typeface="Cambria Math" panose="02040503050406030204" pitchFamily="18" charset="0"/>
                            <a:ea typeface="Times New Roman" panose="02020603050405020304" pitchFamily="18" charset="0"/>
                            <a:cs typeface="Mangal" panose="02040503050203030202" pitchFamily="18" charset="0"/>
                          </a:rPr>
                          <m:t>8</m:t>
                        </m:r>
                      </m:den>
                    </m:f>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rule		</a:t>
                </a:r>
              </a:p>
              <a:p>
                <a:pPr marL="342900" lvl="0" indent="-342900" algn="just">
                  <a:lnSpc>
                    <a:spcPct val="115000"/>
                  </a:lnSpc>
                  <a:spcAft>
                    <a:spcPts val="1000"/>
                  </a:spcAft>
                  <a:buFont typeface="+mj-lt"/>
                  <a:buAutoNum type="romanLcParenBoth"/>
                  <a:tabLst>
                    <a:tab pos="4563110" algn="l"/>
                  </a:tabLst>
                </a:pPr>
                <a:r>
                  <a:rPr lang="en-US" sz="1800" dirty="0">
                    <a:effectLst/>
                    <a:latin typeface="Calibri" panose="020F0502020204030204" pitchFamily="34" charset="0"/>
                    <a:ea typeface="Times New Roman" panose="02020603050405020304" pitchFamily="18" charset="0"/>
                    <a:cs typeface="Mangal" panose="02040503050203030202" pitchFamily="18" charset="0"/>
                  </a:rPr>
                  <a:t>Simpson’s rule with 8 intervals</a:t>
                </a:r>
                <a:endParaRPr lang="en-US" sz="1800" dirty="0">
                  <a:latin typeface="Calibri" panose="020F0502020204030204" pitchFamily="34" charset="0"/>
                  <a:cs typeface="Mangal" panose="02040503050203030202" pitchFamily="18" charset="0"/>
                </a:endParaRPr>
              </a:p>
              <a:p>
                <a:pPr marL="114300" indent="0" algn="just">
                  <a:lnSpc>
                    <a:spcPct val="115000"/>
                  </a:lnSpc>
                  <a:buNone/>
                </a:pPr>
                <a:r>
                  <a:rPr lang="en-US" sz="1800" dirty="0">
                    <a:latin typeface="Calibri" panose="020F0502020204030204" pitchFamily="34" charset="0"/>
                    <a:cs typeface="Mangal" panose="02040503050203030202" pitchFamily="18" charset="0"/>
                  </a:rPr>
                  <a:t>4. </a:t>
                </a:r>
                <a:r>
                  <a:rPr lang="en-US" sz="1800" dirty="0">
                    <a:effectLst/>
                    <a:latin typeface="Calibri" panose="020F0502020204030204" pitchFamily="34" charset="0"/>
                    <a:ea typeface="Calibri" panose="020F0502020204030204" pitchFamily="34" charset="0"/>
                    <a:cs typeface="Mangal" panose="02040503050203030202" pitchFamily="18" charset="0"/>
                  </a:rPr>
                  <a:t>Given the IVP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𝑑𝑦</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𝑑𝑥</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𝑥𝑦</m:t>
                        </m:r>
                      </m:num>
                      <m:den>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find the numerical solution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=1.2</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with step size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Mangal" panose="02040503050203030202" pitchFamily="18" charset="0"/>
                      </a:rPr>
                      <m:t>h</m:t>
                    </m:r>
                    <m:r>
                      <a:rPr lang="en-US" sz="1800" i="1">
                        <a:effectLst/>
                        <a:latin typeface="Cambria Math" panose="02040503050406030204" pitchFamily="18" charset="0"/>
                        <a:ea typeface="Times New Roman" panose="02020603050405020304" pitchFamily="18" charset="0"/>
                        <a:cs typeface="Mangal" panose="02040503050203030202" pitchFamily="18" charset="0"/>
                      </a:rPr>
                      <m:t>=0.1</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by using Fourth order Runge-</a:t>
                </a:r>
                <a:r>
                  <a:rPr lang="en-US" sz="1800" dirty="0" err="1">
                    <a:effectLst/>
                    <a:latin typeface="Calibri" panose="020F0502020204030204" pitchFamily="34" charset="0"/>
                    <a:ea typeface="Times New Roman" panose="02020603050405020304" pitchFamily="18" charset="0"/>
                    <a:cs typeface="Mangal" panose="02040503050203030202" pitchFamily="18" charset="0"/>
                  </a:rPr>
                  <a:t>Kutta</a:t>
                </a:r>
                <a:r>
                  <a:rPr lang="en-US" sz="1800" dirty="0">
                    <a:effectLst/>
                    <a:latin typeface="Calibri" panose="020F0502020204030204" pitchFamily="34" charset="0"/>
                    <a:ea typeface="Times New Roman" panose="02020603050405020304" pitchFamily="18" charset="0"/>
                    <a:cs typeface="Mangal" panose="02040503050203030202" pitchFamily="18" charset="0"/>
                  </a:rPr>
                  <a:t> method.</a:t>
                </a:r>
              </a:p>
              <a:p>
                <a:pPr marL="0" lvl="0" indent="0" algn="just">
                  <a:buNone/>
                </a:pPr>
                <a:r>
                  <a:rPr lang="en-US" sz="1800" dirty="0"/>
                  <a:t>  5. Using Newton Raphson Method-find a positive root of equation</a:t>
                </a:r>
              </a:p>
              <a:p>
                <a:pPr marL="0" lvl="0" indent="0" algn="just">
                  <a:buNone/>
                </a:pPr>
                <a14:m>
                  <m:oMath xmlns:m="http://schemas.openxmlformats.org/officeDocument/2006/math">
                    <m:r>
                      <a:rPr lang="en-US" sz="1800" b="0" i="1" smtClean="0">
                        <a:latin typeface="Cambria Math"/>
                      </a:rPr>
                      <m:t>   </m:t>
                    </m:r>
                    <m:sSub>
                      <m:sSubPr>
                        <m:ctrlPr>
                          <a:rPr lang="en-US" sz="1800" i="1">
                            <a:latin typeface="Cambria Math" panose="02040503050406030204" pitchFamily="18" charset="0"/>
                          </a:rPr>
                        </m:ctrlPr>
                      </m:sSubPr>
                      <m:e>
                        <m:r>
                          <a:rPr lang="en-US" sz="1800" i="1">
                            <a:latin typeface="Cambria Math"/>
                          </a:rPr>
                          <m:t>𝑥𝑙𝑜𝑔</m:t>
                        </m:r>
                      </m:e>
                      <m:sub>
                        <m:r>
                          <a:rPr lang="en-US" sz="1800" i="1">
                            <a:latin typeface="Cambria Math"/>
                          </a:rPr>
                          <m:t>10</m:t>
                        </m:r>
                      </m:sub>
                    </m:sSub>
                    <m:r>
                      <a:rPr lang="en-US" sz="1800" i="1">
                        <a:latin typeface="Cambria Math"/>
                      </a:rPr>
                      <m:t>𝑥</m:t>
                    </m:r>
                    <m:r>
                      <a:rPr lang="en-US" sz="1800" i="1">
                        <a:latin typeface="Cambria Math"/>
                      </a:rPr>
                      <m:t>=4.77</m:t>
                    </m:r>
                  </m:oMath>
                </a14:m>
                <a:r>
                  <a:rPr lang="en-US" sz="1800" dirty="0"/>
                  <a:t>  correct to 3 decimal places.	</a:t>
                </a:r>
                <a:endParaRPr lang="en-US" sz="1800" b="1" dirty="0"/>
              </a:p>
              <a:p>
                <a:pPr marL="0" lvl="0" indent="0" algn="just">
                  <a:buNone/>
                </a:pPr>
                <a:r>
                  <a:rPr lang="en-US" sz="1800" dirty="0"/>
                  <a:t>  6. Using Regula </a:t>
                </a:r>
                <a:r>
                  <a:rPr lang="en-US" sz="1800" dirty="0" err="1"/>
                  <a:t>Falsi</a:t>
                </a:r>
                <a:r>
                  <a:rPr lang="en-US" sz="1800" dirty="0"/>
                  <a:t> Method- find a positive root of equation </a:t>
                </a:r>
                <a14:m>
                  <m:oMath xmlns:m="http://schemas.openxmlformats.org/officeDocument/2006/math">
                    <m:r>
                      <a:rPr lang="en-US" sz="1800" b="0" i="0" smtClean="0">
                        <a:latin typeface="Cambria Math"/>
                      </a:rPr>
                      <m:t> </m:t>
                    </m:r>
                    <m:sSup>
                      <m:sSupPr>
                        <m:ctrlPr>
                          <a:rPr lang="en-US" sz="1800" i="1">
                            <a:latin typeface="Cambria Math" panose="02040503050406030204" pitchFamily="18" charset="0"/>
                          </a:rPr>
                        </m:ctrlPr>
                      </m:sSupPr>
                      <m:e>
                        <m:r>
                          <a:rPr lang="en-US" sz="1800" i="1">
                            <a:latin typeface="Cambria Math"/>
                          </a:rPr>
                          <m:t>𝑥</m:t>
                        </m:r>
                      </m:e>
                      <m:sup>
                        <m:r>
                          <a:rPr lang="en-US" sz="1800" i="1">
                            <a:latin typeface="Cambria Math"/>
                          </a:rPr>
                          <m:t>4</m:t>
                        </m:r>
                      </m:sup>
                    </m:sSup>
                    <m:r>
                      <a:rPr lang="en-US" sz="1800" i="1">
                        <a:latin typeface="Cambria Math"/>
                      </a:rPr>
                      <m:t>−</m:t>
                    </m:r>
                    <m:r>
                      <a:rPr lang="en-US" sz="1800" i="1">
                        <a:latin typeface="Cambria Math"/>
                      </a:rPr>
                      <m:t>𝑥</m:t>
                    </m:r>
                    <m:r>
                      <a:rPr lang="en-US" sz="1800" i="1">
                        <a:latin typeface="Cambria Math"/>
                      </a:rPr>
                      <m:t>−10=0</m:t>
                    </m:r>
                  </m:oMath>
                </a14:m>
                <a:r>
                  <a:rPr lang="en-US" sz="1800" dirty="0"/>
                  <a:t>      correct to 3 decimal places.		</a:t>
                </a:r>
              </a:p>
              <a:p>
                <a:pPr marL="0" lvl="0" indent="0">
                  <a:buNone/>
                </a:pPr>
                <a:r>
                  <a:rPr lang="en-US" sz="1800" dirty="0"/>
                  <a:t>  7. Using Bisection Method- find a positive root of equation</a:t>
                </a:r>
              </a:p>
              <a:p>
                <a:pPr marL="0" lvl="0" indent="0">
                  <a:buNone/>
                </a:pPr>
                <a:r>
                  <a:rPr lang="en-US" sz="1800" dirty="0"/>
                  <a:t/>
                </a:r>
                <a14:m>
                  <m:oMath xmlns:m="http://schemas.openxmlformats.org/officeDocument/2006/math">
                    <m:r>
                      <a:rPr lang="en-US" sz="1800" i="1">
                        <a:latin typeface="Cambria Math"/>
                      </a:rPr>
                      <m:t>𝑥</m:t>
                    </m:r>
                    <m:sSup>
                      <m:sSupPr>
                        <m:ctrlPr>
                          <a:rPr lang="en-US" sz="1800" i="1">
                            <a:latin typeface="Cambria Math" panose="02040503050406030204" pitchFamily="18" charset="0"/>
                          </a:rPr>
                        </m:ctrlPr>
                      </m:sSupPr>
                      <m:e>
                        <m:r>
                          <a:rPr lang="en-US" sz="1800" i="1">
                            <a:latin typeface="Cambria Math"/>
                          </a:rPr>
                          <m:t>𝑒</m:t>
                        </m:r>
                      </m:e>
                      <m:sup>
                        <m:r>
                          <a:rPr lang="en-US" sz="1800" i="1">
                            <a:latin typeface="Cambria Math"/>
                          </a:rPr>
                          <m:t>𝑥</m:t>
                        </m:r>
                      </m:sup>
                    </m:sSup>
                    <m:r>
                      <a:rPr lang="en-US" sz="1800" i="1">
                        <a:latin typeface="Cambria Math"/>
                      </a:rPr>
                      <m:t>=</m:t>
                    </m:r>
                    <m:r>
                      <a:rPr lang="en-US" sz="1800" i="1">
                        <a:latin typeface="Cambria Math"/>
                      </a:rPr>
                      <m:t>𝑐𝑜𝑠𝑥</m:t>
                    </m:r>
                  </m:oMath>
                </a14:m>
                <a:r>
                  <a:rPr lang="en-US" sz="1800" dirty="0"/>
                  <a:t>  correct to 4 decimal places.</a:t>
                </a:r>
              </a:p>
              <a:p>
                <a:pPr marL="114300" indent="0" algn="just">
                  <a:lnSpc>
                    <a:spcPct val="115000"/>
                  </a:lnSpc>
                  <a:buNone/>
                </a:pP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gn="just">
                  <a:lnSpc>
                    <a:spcPct val="115000"/>
                  </a:lnSpc>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382000" cy="5029200"/>
              </a:xfrm>
              <a:blipFill>
                <a:blip r:embed="rId2"/>
                <a:stretch>
                  <a:fillRect l="-509" t="-485" r="-436" b="-60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51495E3-552F-48AE-B99A-FFA3E23943B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Expected Questions (CO4)</a:t>
            </a:r>
          </a:p>
          <a:p>
            <a:pPr lvl="0" algn="ctr">
              <a:spcBef>
                <a:spcPct val="0"/>
              </a:spcBef>
              <a:defRPr/>
            </a:pPr>
            <a:endParaRPr lang="en-US" sz="3200" b="1" dirty="0"/>
          </a:p>
        </p:txBody>
      </p:sp>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410736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200" dirty="0"/>
              <a:t>In previous lectures we have discussed-</a:t>
            </a:r>
          </a:p>
          <a:p>
            <a:r>
              <a:rPr lang="en-US" sz="2200" dirty="0"/>
              <a:t>Algebraic and transcendental equation</a:t>
            </a:r>
          </a:p>
          <a:p>
            <a:r>
              <a:rPr lang="en-US" sz="2200" dirty="0"/>
              <a:t>Bisection method</a:t>
            </a:r>
          </a:p>
          <a:p>
            <a:r>
              <a:rPr lang="en-US" sz="2200" dirty="0" err="1"/>
              <a:t>Regula</a:t>
            </a:r>
            <a:r>
              <a:rPr lang="en-US" sz="2200" dirty="0"/>
              <a:t> </a:t>
            </a:r>
            <a:r>
              <a:rPr lang="en-US" sz="2200" dirty="0" err="1"/>
              <a:t>falsi</a:t>
            </a:r>
            <a:r>
              <a:rPr lang="en-US" sz="2200" dirty="0"/>
              <a:t> method</a:t>
            </a:r>
          </a:p>
          <a:p>
            <a:r>
              <a:rPr lang="en-US" sz="2200" dirty="0"/>
              <a:t>Newton </a:t>
            </a:r>
            <a:r>
              <a:rPr lang="en-US" sz="2200" dirty="0" err="1"/>
              <a:t>raphson</a:t>
            </a:r>
            <a:r>
              <a:rPr lang="en-US" sz="2200" dirty="0"/>
              <a:t> method</a:t>
            </a:r>
          </a:p>
          <a:p>
            <a:r>
              <a:rPr lang="en-US" sz="2200" dirty="0"/>
              <a:t>Order of convergence</a:t>
            </a:r>
          </a:p>
          <a:p>
            <a:pPr>
              <a:buFont typeface="Wingdings" pitchFamily="2" charset="2"/>
              <a:buChar char="v"/>
            </a:pPr>
            <a:r>
              <a:rPr lang="en-US" sz="2200" dirty="0"/>
              <a:t>Interpolation for equal intervals </a:t>
            </a:r>
          </a:p>
          <a:p>
            <a:r>
              <a:rPr lang="en-US" sz="2200" dirty="0"/>
              <a:t>Newton Forward interpolation formula</a:t>
            </a:r>
            <a:endParaRPr lang="en-US" dirty="0"/>
          </a:p>
          <a:p>
            <a:r>
              <a:rPr lang="en-US" sz="2200" dirty="0"/>
              <a:t>Newton Backward interpolation formula</a:t>
            </a:r>
          </a:p>
          <a:p>
            <a:pPr>
              <a:buFont typeface="Wingdings" pitchFamily="2" charset="2"/>
              <a:buChar char="v"/>
            </a:pPr>
            <a:r>
              <a:rPr lang="en-US" sz="2200" dirty="0"/>
              <a:t>Interpolation for unequal intervals </a:t>
            </a:r>
          </a:p>
          <a:p>
            <a:r>
              <a:rPr lang="en-US" sz="2200" dirty="0"/>
              <a:t>Lagrange’s interpolation formula</a:t>
            </a:r>
            <a:endParaRPr lang="en-US" sz="2400" dirty="0"/>
          </a:p>
          <a:p>
            <a:r>
              <a:rPr lang="en-US" sz="2200" dirty="0"/>
              <a:t>Newton divided difference interpolation formula</a:t>
            </a:r>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E59F535B-E694-4880-8C1C-E95BCC731EA0}"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Recap(CO4)</a:t>
            </a:r>
            <a:endParaRPr kumimoji="0" lang="en-US" sz="30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CDB71B18-0BFD-499D-BA2F-18D099825C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69697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a:buFont typeface="Wingdings" panose="05000000000000000000" pitchFamily="2" charset="2"/>
              <a:buChar char="v"/>
            </a:pPr>
            <a:r>
              <a:rPr lang="en-US" sz="2200" dirty="0">
                <a:latin typeface="Calibri" panose="020F0502020204030204" pitchFamily="34" charset="0"/>
                <a:cs typeface="Times New Roman" pitchFamily="18" charset="0"/>
              </a:rPr>
              <a:t>Solution of system of equations</a:t>
            </a:r>
          </a:p>
          <a:p>
            <a:r>
              <a:rPr lang="en-US" sz="2200" dirty="0" err="1">
                <a:latin typeface="Calibri" panose="020F0502020204030204" pitchFamily="34" charset="0"/>
                <a:cs typeface="Times New Roman" pitchFamily="18" charset="0"/>
              </a:rPr>
              <a:t>Crout’s</a:t>
            </a:r>
            <a:r>
              <a:rPr lang="en-US" sz="2200" dirty="0">
                <a:latin typeface="Calibri" panose="020F0502020204030204" pitchFamily="34" charset="0"/>
                <a:cs typeface="Times New Roman" pitchFamily="18" charset="0"/>
              </a:rPr>
              <a:t> method</a:t>
            </a:r>
          </a:p>
          <a:p>
            <a:r>
              <a:rPr lang="en-US" sz="2200" dirty="0">
                <a:latin typeface="Calibri" panose="020F0502020204030204" pitchFamily="34" charset="0"/>
                <a:cs typeface="Times New Roman" pitchFamily="18" charset="0"/>
              </a:rPr>
              <a:t>Gauss seidel method</a:t>
            </a:r>
          </a:p>
          <a:p>
            <a:pPr>
              <a:buFont typeface="Wingdings" panose="05000000000000000000" pitchFamily="2" charset="2"/>
              <a:buChar char="v"/>
            </a:pPr>
            <a:r>
              <a:rPr lang="en-US" sz="2200" dirty="0">
                <a:latin typeface="Calibri" panose="020F0502020204030204" pitchFamily="34" charset="0"/>
                <a:cs typeface="Times New Roman" pitchFamily="18" charset="0"/>
              </a:rPr>
              <a:t>Numerical integration</a:t>
            </a:r>
          </a:p>
          <a:p>
            <a:r>
              <a:rPr lang="en-US" sz="2200" dirty="0">
                <a:latin typeface="Calibri" panose="020F0502020204030204" pitchFamily="34" charset="0"/>
                <a:cs typeface="Times New Roman" pitchFamily="18" charset="0"/>
              </a:rPr>
              <a:t>Trapezoidal rule</a:t>
            </a:r>
          </a:p>
          <a:p>
            <a:r>
              <a:rPr lang="en-US" sz="2200" dirty="0">
                <a:latin typeface="Calibri" panose="020F0502020204030204" pitchFamily="34" charset="0"/>
                <a:cs typeface="Times New Roman" pitchFamily="18" charset="0"/>
              </a:rPr>
              <a:t>Simpson’s 1/3 rule</a:t>
            </a:r>
          </a:p>
          <a:p>
            <a:r>
              <a:rPr lang="en-US" sz="2200" dirty="0">
                <a:latin typeface="Calibri" panose="020F0502020204030204" pitchFamily="34" charset="0"/>
                <a:cs typeface="Times New Roman" pitchFamily="18" charset="0"/>
              </a:rPr>
              <a:t>Simpson’s 3/8 rule</a:t>
            </a:r>
          </a:p>
          <a:p>
            <a:pPr>
              <a:buFont typeface="Wingdings" panose="05000000000000000000" pitchFamily="2" charset="2"/>
              <a:buChar char="v"/>
            </a:pPr>
            <a:r>
              <a:rPr lang="en-US" sz="2200" dirty="0">
                <a:latin typeface="Calibri" panose="020F0502020204030204" pitchFamily="34" charset="0"/>
                <a:cs typeface="Times New Roman" pitchFamily="18" charset="0"/>
              </a:rPr>
              <a:t>Numerical solution of ODE</a:t>
            </a:r>
          </a:p>
          <a:p>
            <a:r>
              <a:rPr lang="en-US" sz="2200" dirty="0">
                <a:latin typeface="Calibri" panose="020F0502020204030204" pitchFamily="34" charset="0"/>
                <a:cs typeface="Times New Roman" pitchFamily="18" charset="0"/>
              </a:rPr>
              <a:t>Runge </a:t>
            </a:r>
            <a:r>
              <a:rPr lang="en-US" sz="2200" dirty="0" err="1">
                <a:latin typeface="Calibri" panose="020F0502020204030204" pitchFamily="34" charset="0"/>
                <a:cs typeface="Times New Roman" pitchFamily="18" charset="0"/>
              </a:rPr>
              <a:t>Kutta</a:t>
            </a:r>
            <a:r>
              <a:rPr lang="en-US" sz="2200" dirty="0">
                <a:latin typeface="Calibri" panose="020F0502020204030204" pitchFamily="34" charset="0"/>
                <a:cs typeface="Times New Roman" pitchFamily="18" charset="0"/>
              </a:rPr>
              <a:t> 4</a:t>
            </a:r>
            <a:r>
              <a:rPr lang="en-US" sz="2200" baseline="30000" dirty="0">
                <a:latin typeface="Calibri" panose="020F0502020204030204" pitchFamily="34" charset="0"/>
                <a:cs typeface="Times New Roman" pitchFamily="18" charset="0"/>
              </a:rPr>
              <a:t>th</a:t>
            </a:r>
            <a:r>
              <a:rPr lang="en-US" sz="2200" dirty="0">
                <a:latin typeface="Calibri" panose="020F0502020204030204" pitchFamily="34" charset="0"/>
                <a:cs typeface="Times New Roman" pitchFamily="18" charset="0"/>
              </a:rPr>
              <a:t> order method</a:t>
            </a:r>
          </a:p>
        </p:txBody>
      </p:sp>
      <p:sp>
        <p:nvSpPr>
          <p:cNvPr id="4" name="Date Placeholder 3"/>
          <p:cNvSpPr>
            <a:spLocks noGrp="1"/>
          </p:cNvSpPr>
          <p:nvPr>
            <p:ph type="dt" sz="half" idx="10"/>
          </p:nvPr>
        </p:nvSpPr>
        <p:spPr/>
        <p:txBody>
          <a:bodyPr/>
          <a:lstStyle/>
          <a:p>
            <a:fld id="{BD1CE328-7E85-4DA3-9B91-DEBB712EB100}"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Recap(CO4)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7305952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A75BB4-217E-44C4-91D0-45B0F9BE9554}" type="datetime1">
              <a:rPr lang="en-US" smtClean="0"/>
              <a:pPr/>
              <a:t>5/15/2022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a:t>References</a:t>
            </a:r>
            <a:endParaRPr kumimoji="0" lang="en-US" sz="3000" b="1" i="0" u="none" strike="noStrike" kern="1200" cap="none" spc="0" normalizeH="0" noProof="0" dirty="0">
              <a:ln>
                <a:noFill/>
              </a:ln>
              <a:solidFill>
                <a:schemeClr val="dk1"/>
              </a:solidFill>
              <a:effectLst/>
              <a:uLnTx/>
              <a:uFillTx/>
            </a:endParaRPr>
          </a:p>
        </p:txBody>
      </p:sp>
      <p:pic>
        <p:nvPicPr>
          <p:cNvPr id="10" name="Picture 9">
            <a:extLst>
              <a:ext uri="{FF2B5EF4-FFF2-40B4-BE49-F238E27FC236}">
                <a16:creationId xmlns:a16="http://schemas.microsoft.com/office/drawing/2014/main" xmlns="" id="{C9D1B559-5861-4948-9034-C3FA3E5A212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graphicFrame>
        <p:nvGraphicFramePr>
          <p:cNvPr id="2" name="Table 1">
            <a:extLst>
              <a:ext uri="{FF2B5EF4-FFF2-40B4-BE49-F238E27FC236}">
                <a16:creationId xmlns:a16="http://schemas.microsoft.com/office/drawing/2014/main" xmlns="" id="{6AB6A76B-381C-4BFC-9B45-E1A01FD40842}"/>
              </a:ext>
            </a:extLst>
          </p:cNvPr>
          <p:cNvGraphicFramePr>
            <a:graphicFrameLocks noGrp="1"/>
          </p:cNvGraphicFramePr>
          <p:nvPr>
            <p:extLst>
              <p:ext uri="{D42A27DB-BD31-4B8C-83A1-F6EECF244321}">
                <p14:modId xmlns:p14="http://schemas.microsoft.com/office/powerpoint/2010/main" xmlns="" val="3040572138"/>
              </p:ext>
            </p:extLst>
          </p:nvPr>
        </p:nvGraphicFramePr>
        <p:xfrm>
          <a:off x="1182299" y="1201550"/>
          <a:ext cx="7125335" cy="2806160"/>
        </p:xfrm>
        <a:graphic>
          <a:graphicData uri="http://schemas.openxmlformats.org/drawingml/2006/table">
            <a:tbl>
              <a:tblPr firstRow="1" firstCol="1" bandRow="1">
                <a:tableStyleId>{5C22544A-7EE6-4342-B048-85BDC9FD1C3A}</a:tableStyleId>
              </a:tblPr>
              <a:tblGrid>
                <a:gridCol w="7125335">
                  <a:extLst>
                    <a:ext uri="{9D8B030D-6E8A-4147-A177-3AD203B41FA5}">
                      <a16:colId xmlns:a16="http://schemas.microsoft.com/office/drawing/2014/main" xmlns="" val="203523098"/>
                    </a:ext>
                  </a:extLst>
                </a:gridCol>
              </a:tblGrid>
              <a:tr h="399379">
                <a:tc>
                  <a:txBody>
                    <a:bodyPr/>
                    <a:lstStyle/>
                    <a:p>
                      <a:pPr>
                        <a:lnSpc>
                          <a:spcPct val="107000"/>
                        </a:lnSpc>
                        <a:spcAft>
                          <a:spcPts val="800"/>
                        </a:spcAft>
                        <a:tabLst>
                          <a:tab pos="1533525" algn="l"/>
                        </a:tabLst>
                      </a:pPr>
                      <a:r>
                        <a:rPr lang="en-IN" sz="1800" dirty="0">
                          <a:effectLst/>
                        </a:rPr>
                        <a:t>Text books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71457308"/>
                  </a:ext>
                </a:extLst>
              </a:tr>
              <a:tr h="342425">
                <a:tc>
                  <a:txBody>
                    <a:bodyPr/>
                    <a:lstStyle/>
                    <a:p>
                      <a:pPr algn="just">
                        <a:lnSpc>
                          <a:spcPct val="107000"/>
                        </a:lnSpc>
                        <a:spcAft>
                          <a:spcPts val="800"/>
                        </a:spcAft>
                      </a:pPr>
                      <a:r>
                        <a:rPr lang="en-IN" sz="1800">
                          <a:effectLst/>
                        </a:rPr>
                        <a:t>(1) Sharma J K - Operations Research (Pearson, 3rd Edition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57248922"/>
                  </a:ext>
                </a:extLst>
              </a:tr>
              <a:tr h="491209">
                <a:tc>
                  <a:txBody>
                    <a:bodyPr/>
                    <a:lstStyle/>
                    <a:p>
                      <a:pPr algn="just">
                        <a:lnSpc>
                          <a:spcPct val="107000"/>
                        </a:lnSpc>
                        <a:spcAft>
                          <a:spcPts val="800"/>
                        </a:spcAft>
                      </a:pPr>
                      <a:r>
                        <a:rPr lang="en-IN" sz="1800">
                          <a:effectLst/>
                        </a:rPr>
                        <a:t>(2) Rao S.S,”Optimization – Theory and applications”, Wiley Easter Ltd., 1979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70624330"/>
                  </a:ext>
                </a:extLst>
              </a:tr>
              <a:tr h="491209">
                <a:tc>
                  <a:txBody>
                    <a:bodyPr/>
                    <a:lstStyle/>
                    <a:p>
                      <a:pPr algn="just">
                        <a:lnSpc>
                          <a:spcPct val="107000"/>
                        </a:lnSpc>
                        <a:spcAft>
                          <a:spcPts val="800"/>
                        </a:spcAft>
                      </a:pPr>
                      <a:r>
                        <a:rPr lang="en-IN" sz="1800" dirty="0">
                          <a:effectLst/>
                        </a:rPr>
                        <a:t>(3) Introduction to Linear Optimization by Dimitris Bertsimas &amp; John N. </a:t>
                      </a:r>
                      <a:r>
                        <a:rPr lang="en-IN" sz="1800" dirty="0" err="1">
                          <a:effectLst/>
                        </a:rPr>
                        <a:t>Tsitsiklis</a:t>
                      </a:r>
                      <a:r>
                        <a:rPr lang="en-IN" sz="1800" dirty="0">
                          <a:effectLst/>
                        </a:rPr>
                        <a:t>, Athena Scientific 1997.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87160119"/>
                  </a:ext>
                </a:extLst>
              </a:tr>
              <a:tr h="491209">
                <a:tc>
                  <a:txBody>
                    <a:bodyPr/>
                    <a:lstStyle/>
                    <a:p>
                      <a:pPr algn="just">
                        <a:lnSpc>
                          <a:spcPct val="107000"/>
                        </a:lnSpc>
                        <a:spcAft>
                          <a:spcPts val="800"/>
                        </a:spcAft>
                      </a:pPr>
                      <a:r>
                        <a:rPr lang="en-IN" sz="1800" dirty="0">
                          <a:effectLst/>
                        </a:rPr>
                        <a:t>(4) Taha </a:t>
                      </a:r>
                      <a:r>
                        <a:rPr lang="en-IN" sz="1800" dirty="0" err="1">
                          <a:effectLst/>
                        </a:rPr>
                        <a:t>Hamdy</a:t>
                      </a:r>
                      <a:r>
                        <a:rPr lang="en-IN" sz="1800" dirty="0">
                          <a:effectLst/>
                        </a:rPr>
                        <a:t> - Operations Research - An Introduction (Prentice-Hall, 9th edition)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56666271"/>
                  </a:ext>
                </a:extLst>
              </a:tr>
              <a:tr h="342425">
                <a:tc>
                  <a:txBody>
                    <a:bodyPr/>
                    <a:lstStyle/>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379186272"/>
                  </a:ext>
                </a:extLst>
              </a:tr>
            </a:tbl>
          </a:graphicData>
        </a:graphic>
      </p:graphicFrame>
      <p:graphicFrame>
        <p:nvGraphicFramePr>
          <p:cNvPr id="11" name="Table 10">
            <a:extLst>
              <a:ext uri="{FF2B5EF4-FFF2-40B4-BE49-F238E27FC236}">
                <a16:creationId xmlns:a16="http://schemas.microsoft.com/office/drawing/2014/main" xmlns="" id="{68479218-9E2A-48CE-894C-E3B75298A4D3}"/>
              </a:ext>
            </a:extLst>
          </p:cNvPr>
          <p:cNvGraphicFramePr>
            <a:graphicFrameLocks noGrp="1"/>
          </p:cNvGraphicFramePr>
          <p:nvPr>
            <p:extLst>
              <p:ext uri="{D42A27DB-BD31-4B8C-83A1-F6EECF244321}">
                <p14:modId xmlns:p14="http://schemas.microsoft.com/office/powerpoint/2010/main" xmlns="" val="1494231987"/>
              </p:ext>
            </p:extLst>
          </p:nvPr>
        </p:nvGraphicFramePr>
        <p:xfrm>
          <a:off x="1182300" y="3639950"/>
          <a:ext cx="7125335" cy="2557857"/>
        </p:xfrm>
        <a:graphic>
          <a:graphicData uri="http://schemas.openxmlformats.org/drawingml/2006/table">
            <a:tbl>
              <a:tblPr firstRow="1" firstCol="1" bandRow="1">
                <a:tableStyleId>{5C22544A-7EE6-4342-B048-85BDC9FD1C3A}</a:tableStyleId>
              </a:tblPr>
              <a:tblGrid>
                <a:gridCol w="7125335">
                  <a:extLst>
                    <a:ext uri="{9D8B030D-6E8A-4147-A177-3AD203B41FA5}">
                      <a16:colId xmlns:a16="http://schemas.microsoft.com/office/drawing/2014/main" xmlns="" val="997201225"/>
                    </a:ext>
                  </a:extLst>
                </a:gridCol>
              </a:tblGrid>
              <a:tr h="491372">
                <a:tc>
                  <a:txBody>
                    <a:bodyPr/>
                    <a:lstStyle/>
                    <a:p>
                      <a:pPr algn="just">
                        <a:lnSpc>
                          <a:spcPct val="107000"/>
                        </a:lnSpc>
                        <a:spcAft>
                          <a:spcPts val="800"/>
                        </a:spcAft>
                        <a:tabLst>
                          <a:tab pos="1533525" algn="l"/>
                        </a:tabLst>
                      </a:pPr>
                      <a:r>
                        <a:rPr lang="en-IN" sz="1800" dirty="0">
                          <a:effectLst/>
                        </a:rPr>
                        <a:t>Reference Books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61798295"/>
                  </a:ext>
                </a:extLst>
              </a:tr>
              <a:tr h="301524">
                <a:tc>
                  <a:txBody>
                    <a:bodyPr/>
                    <a:lstStyle/>
                    <a:p>
                      <a:pPr algn="just">
                        <a:lnSpc>
                          <a:spcPct val="107000"/>
                        </a:lnSpc>
                        <a:spcAft>
                          <a:spcPts val="800"/>
                        </a:spcAft>
                      </a:pPr>
                      <a:r>
                        <a:rPr lang="en-IN" sz="1800" dirty="0">
                          <a:effectLst/>
                        </a:rPr>
                        <a:t>(1) An introduction to Optimization by Edwin P K Chong, </a:t>
                      </a:r>
                      <a:r>
                        <a:rPr lang="en-IN" sz="1800" dirty="0" err="1">
                          <a:effectLst/>
                        </a:rPr>
                        <a:t>Stainslaw</a:t>
                      </a:r>
                      <a:r>
                        <a:rPr lang="en-IN" sz="1800" dirty="0">
                          <a:effectLst/>
                        </a:rPr>
                        <a:t> Zak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48840290"/>
                  </a:ext>
                </a:extLst>
              </a:tr>
              <a:tr h="301524">
                <a:tc>
                  <a:txBody>
                    <a:bodyPr/>
                    <a:lstStyle/>
                    <a:p>
                      <a:pPr algn="just">
                        <a:lnSpc>
                          <a:spcPct val="107000"/>
                        </a:lnSpc>
                        <a:spcAft>
                          <a:spcPts val="800"/>
                        </a:spcAft>
                      </a:pPr>
                      <a:r>
                        <a:rPr lang="en-IN" sz="1800" dirty="0">
                          <a:effectLst/>
                        </a:rPr>
                        <a:t>(2) Hillier F S and Lieberman G J, Operations Research, Holden Day Inc., San Francisco.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52183335"/>
                  </a:ext>
                </a:extLst>
              </a:tr>
              <a:tr h="617007">
                <a:tc>
                  <a:txBody>
                    <a:bodyPr/>
                    <a:lstStyle/>
                    <a:p>
                      <a:pPr algn="just">
                        <a:lnSpc>
                          <a:spcPct val="107000"/>
                        </a:lnSpc>
                        <a:spcAft>
                          <a:spcPts val="800"/>
                        </a:spcAft>
                      </a:pPr>
                      <a:r>
                        <a:rPr lang="en-IN" sz="1800" dirty="0">
                          <a:effectLst/>
                        </a:rPr>
                        <a:t>(3) David </a:t>
                      </a:r>
                      <a:r>
                        <a:rPr lang="en-IN" sz="1800" dirty="0" err="1">
                          <a:effectLst/>
                        </a:rPr>
                        <a:t>G.Luerbeggan</a:t>
                      </a:r>
                      <a:r>
                        <a:rPr lang="en-IN" sz="1800" dirty="0">
                          <a:effectLst/>
                        </a:rPr>
                        <a:t>, “Introduction to Linear and Non Linear Programming”, Addison Wesley Publishing Co. 1973.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61217778"/>
                  </a:ext>
                </a:extLst>
              </a:tr>
              <a:tr h="301524">
                <a:tc>
                  <a:txBody>
                    <a:bodyPr/>
                    <a:lstStyle/>
                    <a:p>
                      <a:pPr algn="just">
                        <a:lnSpc>
                          <a:spcPct val="107000"/>
                        </a:lnSpc>
                        <a:spcAft>
                          <a:spcPts val="800"/>
                        </a:spcAft>
                      </a:pPr>
                      <a:r>
                        <a:rPr lang="en-IN" sz="1800" dirty="0">
                          <a:effectLst/>
                        </a:rPr>
                        <a:t>(4)</a:t>
                      </a:r>
                      <a:r>
                        <a:rPr lang="en-IN" sz="1800" dirty="0" err="1">
                          <a:effectLst/>
                        </a:rPr>
                        <a:t>Cordan</a:t>
                      </a:r>
                      <a:r>
                        <a:rPr lang="en-IN" sz="1800" dirty="0">
                          <a:effectLst/>
                        </a:rPr>
                        <a:t> C.C. Beveridge and Robert S. </a:t>
                      </a:r>
                      <a:r>
                        <a:rPr lang="en-IN" sz="1800" dirty="0" err="1">
                          <a:effectLst/>
                        </a:rPr>
                        <a:t>Schedther</a:t>
                      </a:r>
                      <a:r>
                        <a:rPr lang="en-IN" sz="1800" dirty="0">
                          <a:effectLst/>
                        </a:rPr>
                        <a:t>, “Optimization, Theory and Practice” McGraw Hill Co.1970.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97310371"/>
                  </a:ext>
                </a:extLst>
              </a:tr>
            </a:tbl>
          </a:graphicData>
        </a:graphic>
      </p:graphicFrame>
    </p:spTree>
    <p:extLst>
      <p:ext uri="{BB962C8B-B14F-4D97-AF65-F5344CB8AC3E}">
        <p14:creationId xmlns:p14="http://schemas.microsoft.com/office/powerpoint/2010/main" xmlns="" val="880461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7A868B-D7C9-40C2-9448-108A01AF7B53}" type="datetime1">
              <a:rPr lang="en-US" smtClean="0"/>
              <a:pPr/>
              <a:t>5/15/2022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11" name="Picture 10">
            <a:extLst>
              <a:ext uri="{FF2B5EF4-FFF2-40B4-BE49-F238E27FC236}">
                <a16:creationId xmlns:a16="http://schemas.microsoft.com/office/drawing/2014/main" xmlns="" id="{71F9A30B-933A-4FCE-BD2A-1A997DFFF3C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11725" y="2514600"/>
            <a:ext cx="4017675" cy="2057400"/>
          </a:xfrm>
          <a:prstGeom prst="rect">
            <a:avLst/>
          </a:prstGeom>
        </p:spPr>
      </p:pic>
    </p:spTree>
    <p:extLst>
      <p:ext uri="{BB962C8B-B14F-4D97-AF65-F5344CB8AC3E}">
        <p14:creationId xmlns:p14="http://schemas.microsoft.com/office/powerpoint/2010/main" xmlns="" val="2945062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5AFFA9-5AB2-415C-9A4E-C2824B475953}"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000" b="1" i="0" u="none" strike="noStrike" kern="1200" cap="none" spc="0" normalizeH="0" baseline="0" noProof="0" dirty="0">
                <a:ln>
                  <a:noFill/>
                </a:ln>
                <a:solidFill>
                  <a:schemeClr val="dk1"/>
                </a:solidFill>
                <a:effectLst/>
                <a:uLnTx/>
                <a:uFillTx/>
                <a:latin typeface="+mn-lt"/>
                <a:ea typeface="+mn-ea"/>
                <a:cs typeface="+mn-cs"/>
              </a:rPr>
              <a:t>CO-PSO </a:t>
            </a:r>
            <a:r>
              <a:rPr lang="en-US" sz="3000" b="1" dirty="0"/>
              <a:t>Mapping(CO-4)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676400"/>
            <a:ext cx="8229600" cy="4525963"/>
          </a:xfrm>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	</a:t>
            </a:r>
          </a:p>
          <a:p>
            <a:pPr marL="0" indent="0">
              <a:buNone/>
            </a:pPr>
            <a:endParaRPr lang="en-US" sz="2200" dirty="0"/>
          </a:p>
          <a:p>
            <a:pPr marL="0" indent="0">
              <a:buNone/>
            </a:pPr>
            <a:endParaRPr lang="en-US" sz="2200" dirty="0"/>
          </a:p>
          <a:p>
            <a:pPr marL="0" indent="0" algn="ctr">
              <a:buNone/>
            </a:pPr>
            <a:r>
              <a:rPr lang="en-US" sz="2200" dirty="0"/>
              <a:t>*L= Low	*M= Medium         *H= High</a:t>
            </a:r>
          </a:p>
          <a:p>
            <a:pPr marL="0" indent="0">
              <a:buNone/>
            </a:pPr>
            <a:endParaRPr lang="en-US" sz="2200" dirty="0"/>
          </a:p>
        </p:txBody>
      </p:sp>
      <p:graphicFrame>
        <p:nvGraphicFramePr>
          <p:cNvPr id="2" name="Table 1"/>
          <p:cNvGraphicFramePr>
            <a:graphicFrameLocks noGrp="1"/>
          </p:cNvGraphicFramePr>
          <p:nvPr/>
        </p:nvGraphicFramePr>
        <p:xfrm>
          <a:off x="1828800" y="1295400"/>
          <a:ext cx="5181600" cy="3605868"/>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xmlns="" val="20000"/>
                    </a:ext>
                  </a:extLst>
                </a:gridCol>
                <a:gridCol w="1010591">
                  <a:extLst>
                    <a:ext uri="{9D8B030D-6E8A-4147-A177-3AD203B41FA5}">
                      <a16:colId xmlns:a16="http://schemas.microsoft.com/office/drawing/2014/main" xmlns="" val="20001"/>
                    </a:ext>
                  </a:extLst>
                </a:gridCol>
                <a:gridCol w="881321">
                  <a:extLst>
                    <a:ext uri="{9D8B030D-6E8A-4147-A177-3AD203B41FA5}">
                      <a16:colId xmlns:a16="http://schemas.microsoft.com/office/drawing/2014/main" xmlns="" val="20002"/>
                    </a:ext>
                  </a:extLst>
                </a:gridCol>
                <a:gridCol w="1187644">
                  <a:extLst>
                    <a:ext uri="{9D8B030D-6E8A-4147-A177-3AD203B41FA5}">
                      <a16:colId xmlns:a16="http://schemas.microsoft.com/office/drawing/2014/main" xmlns="" val="20003"/>
                    </a:ext>
                  </a:extLst>
                </a:gridCol>
                <a:gridCol w="1187644">
                  <a:extLst>
                    <a:ext uri="{9D8B030D-6E8A-4147-A177-3AD203B41FA5}">
                      <a16:colId xmlns:a16="http://schemas.microsoft.com/office/drawing/2014/main" xmlns="" val="68036629"/>
                    </a:ext>
                  </a:extLst>
                </a:gridCol>
              </a:tblGrid>
              <a:tr h="600978">
                <a:tc>
                  <a:txBody>
                    <a:bodyPr/>
                    <a:lstStyle/>
                    <a:p>
                      <a:pPr marL="0" marR="0" algn="ctr">
                        <a:lnSpc>
                          <a:spcPct val="115000"/>
                        </a:lnSpc>
                        <a:spcBef>
                          <a:spcPts val="0"/>
                        </a:spcBef>
                        <a:spcAft>
                          <a:spcPts val="0"/>
                        </a:spcAft>
                      </a:pPr>
                      <a:r>
                        <a:rPr lang="en-US" sz="2200" dirty="0">
                          <a:solidFill>
                            <a:schemeClr val="bg1"/>
                          </a:solidFill>
                          <a:effectLst/>
                        </a:rPr>
                        <a:t>CO</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PSO1</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PSO2</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PSO3</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bg1"/>
                          </a:solidFill>
                          <a:effectLst/>
                        </a:rPr>
                        <a:t>PSO4</a:t>
                      </a:r>
                      <a:endParaRPr lang="en-US" sz="22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xmlns="" val="10000"/>
                  </a:ext>
                </a:extLst>
              </a:tr>
              <a:tr h="600978">
                <a:tc>
                  <a:txBody>
                    <a:bodyPr/>
                    <a:lstStyle/>
                    <a:p>
                      <a:pPr marL="0" marR="0" algn="ctr">
                        <a:lnSpc>
                          <a:spcPct val="115000"/>
                        </a:lnSpc>
                        <a:spcBef>
                          <a:spcPts val="0"/>
                        </a:spcBef>
                        <a:spcAft>
                          <a:spcPts val="0"/>
                        </a:spcAft>
                      </a:pPr>
                      <a:r>
                        <a:rPr lang="en-US" sz="2200" dirty="0">
                          <a:solidFill>
                            <a:schemeClr val="bg1"/>
                          </a:solidFill>
                          <a:effectLst/>
                        </a:rPr>
                        <a:t>CO.1</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latin typeface="+mn-lt"/>
                          <a:ea typeface="+mn-ea"/>
                          <a:cs typeface="+mn-cs"/>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600978">
                <a:tc>
                  <a:txBody>
                    <a:bodyPr/>
                    <a:lstStyle/>
                    <a:p>
                      <a:pPr marL="0" marR="0" algn="ctr">
                        <a:lnSpc>
                          <a:spcPct val="115000"/>
                        </a:lnSpc>
                        <a:spcBef>
                          <a:spcPts val="0"/>
                        </a:spcBef>
                        <a:spcAft>
                          <a:spcPts val="0"/>
                        </a:spcAft>
                      </a:pPr>
                      <a:r>
                        <a:rPr lang="en-US" sz="2200" b="1" dirty="0">
                          <a:solidFill>
                            <a:schemeClr val="bg1"/>
                          </a:solidFill>
                          <a:effectLst/>
                        </a:rPr>
                        <a:t>CO.2</a:t>
                      </a:r>
                      <a:endParaRPr lang="en-US" sz="2200" b="1"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L</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00978">
                <a:tc>
                  <a:txBody>
                    <a:bodyPr/>
                    <a:lstStyle/>
                    <a:p>
                      <a:pPr marL="0" marR="0" algn="ctr">
                        <a:lnSpc>
                          <a:spcPct val="115000"/>
                        </a:lnSpc>
                        <a:spcBef>
                          <a:spcPts val="0"/>
                        </a:spcBef>
                        <a:spcAft>
                          <a:spcPts val="0"/>
                        </a:spcAft>
                      </a:pPr>
                      <a:r>
                        <a:rPr lang="en-US" sz="2200" dirty="0">
                          <a:solidFill>
                            <a:schemeClr val="bg1"/>
                          </a:solidFill>
                          <a:effectLst/>
                        </a:rPr>
                        <a:t>CO.3</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b="0" dirty="0">
                          <a:solidFill>
                            <a:schemeClr val="tx1"/>
                          </a:solidFill>
                          <a:effectLst/>
                          <a:latin typeface="Calibri"/>
                          <a:ea typeface="Calibri"/>
                          <a:cs typeface="Times New Roman"/>
                        </a:rPr>
                        <a:t>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b="0" dirty="0">
                          <a:solidFill>
                            <a:schemeClr val="tx1"/>
                          </a:solidFill>
                          <a:effectLst/>
                        </a:rPr>
                        <a:t>M</a:t>
                      </a:r>
                      <a:endParaRPr lang="en-US" sz="22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00978">
                <a:tc>
                  <a:txBody>
                    <a:bodyPr/>
                    <a:lstStyle/>
                    <a:p>
                      <a:pPr marL="0" marR="0" algn="ctr">
                        <a:lnSpc>
                          <a:spcPct val="115000"/>
                        </a:lnSpc>
                        <a:spcBef>
                          <a:spcPts val="0"/>
                        </a:spcBef>
                        <a:spcAft>
                          <a:spcPts val="0"/>
                        </a:spcAft>
                      </a:pPr>
                      <a:r>
                        <a:rPr lang="en-US" sz="2200" dirty="0">
                          <a:solidFill>
                            <a:schemeClr val="bg1"/>
                          </a:solidFill>
                          <a:effectLst/>
                        </a:rPr>
                        <a:t>CO.4</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4"/>
                  </a:ext>
                </a:extLst>
              </a:tr>
              <a:tr h="600978">
                <a:tc>
                  <a:txBody>
                    <a:bodyPr/>
                    <a:lstStyle/>
                    <a:p>
                      <a:pPr marL="0" marR="0" algn="ctr">
                        <a:lnSpc>
                          <a:spcPct val="115000"/>
                        </a:lnSpc>
                        <a:spcBef>
                          <a:spcPts val="0"/>
                        </a:spcBef>
                        <a:spcAft>
                          <a:spcPts val="0"/>
                        </a:spcAft>
                      </a:pPr>
                      <a:r>
                        <a:rPr lang="en-US" sz="2200" dirty="0">
                          <a:solidFill>
                            <a:schemeClr val="bg1"/>
                          </a:solidFill>
                          <a:effectLst/>
                        </a:rPr>
                        <a:t>CO.5</a:t>
                      </a:r>
                      <a:endParaRPr lang="en-US" sz="2200" dirty="0">
                        <a:solidFill>
                          <a:schemeClr val="bg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ctr">
                        <a:lnSpc>
                          <a:spcPct val="115000"/>
                        </a:lnSpc>
                        <a:spcBef>
                          <a:spcPts val="0"/>
                        </a:spcBef>
                        <a:spcAft>
                          <a:spcPts val="0"/>
                        </a:spcAft>
                      </a:pPr>
                      <a:r>
                        <a:rPr lang="en-US" sz="2200" dirty="0">
                          <a:solidFill>
                            <a:schemeClr val="tx1"/>
                          </a:solidFill>
                          <a:effectLst/>
                        </a:rPr>
                        <a:t>H</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200" dirty="0">
                          <a:solidFill>
                            <a:schemeClr val="tx1"/>
                          </a:solidFill>
                          <a:effectLst/>
                        </a:rPr>
                        <a:t>M</a:t>
                      </a:r>
                      <a:endParaRPr lang="en-US" sz="22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pic>
        <p:nvPicPr>
          <p:cNvPr id="10" name="Picture 9">
            <a:extLst>
              <a:ext uri="{FF2B5EF4-FFF2-40B4-BE49-F238E27FC236}">
                <a16:creationId xmlns:a16="http://schemas.microsoft.com/office/drawing/2014/main" xmlns="" id="{BE325C70-964B-4BFE-BBED-3DECBF0CEBC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xmlns="" val="28109769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marL="0" indent="0" algn="just">
              <a:buNone/>
            </a:pPr>
            <a:r>
              <a:rPr lang="en-US" sz="2200" b="1" dirty="0">
                <a:latin typeface="+mj-lt"/>
              </a:rPr>
              <a:t>PEO-1: </a:t>
            </a:r>
            <a:r>
              <a:rPr lang="en-US" sz="2200" b="0" i="0" dirty="0">
                <a:solidFill>
                  <a:srgbClr val="000000"/>
                </a:solidFill>
                <a:effectLst/>
                <a:latin typeface="+mj-lt"/>
              </a:rPr>
              <a:t>To have an excellent scientific and engineering breadth so as to comprehend, analyze, design and provide sustainable solutions for real-life problems using state-of-the-art technologies.</a:t>
            </a:r>
          </a:p>
          <a:p>
            <a:pPr marL="0" indent="0" algn="just">
              <a:buNone/>
            </a:pPr>
            <a:r>
              <a:rPr lang="en-US" sz="2200" b="1" dirty="0">
                <a:solidFill>
                  <a:srgbClr val="000000"/>
                </a:solidFill>
                <a:latin typeface="+mj-lt"/>
              </a:rPr>
              <a:t>PEO-2: </a:t>
            </a:r>
            <a:r>
              <a:rPr lang="en-US" sz="2200" b="0" i="0" dirty="0">
                <a:solidFill>
                  <a:srgbClr val="000000"/>
                </a:solidFill>
                <a:effectLst/>
                <a:latin typeface="+mj-lt"/>
              </a:rPr>
              <a:t>To have a successful career in industries, to pursue higher studies or to support entrepreneurial endeavors and to face the global challenges</a:t>
            </a:r>
            <a:r>
              <a:rPr lang="en-US" sz="2200" dirty="0">
                <a:solidFill>
                  <a:srgbClr val="000000"/>
                </a:solidFill>
                <a:latin typeface="+mj-lt"/>
              </a:rPr>
              <a:t>.</a:t>
            </a:r>
          </a:p>
          <a:p>
            <a:pPr marL="0" indent="0" algn="just">
              <a:buNone/>
            </a:pPr>
            <a:r>
              <a:rPr lang="en-US" sz="2200" b="1" dirty="0">
                <a:solidFill>
                  <a:srgbClr val="000000"/>
                </a:solidFill>
                <a:latin typeface="+mj-lt"/>
              </a:rPr>
              <a:t>PEO-3: </a:t>
            </a:r>
            <a:r>
              <a:rPr lang="en-US" sz="2200" b="0" i="0" dirty="0">
                <a:solidFill>
                  <a:srgbClr val="000000"/>
                </a:solidFill>
                <a:effectLst/>
                <a:latin typeface="+mj-lt"/>
              </a:rPr>
              <a:t>To have an effective communication skills, professional attitude, ethical values and a desire to learn specific knowledge in emerging trends, technologies for research, innovation and product    development and contribution to society.</a:t>
            </a:r>
            <a:endParaRPr lang="en-US" sz="2200" b="1" dirty="0">
              <a:solidFill>
                <a:srgbClr val="000000"/>
              </a:solidFill>
              <a:latin typeface="+mj-lt"/>
            </a:endParaRPr>
          </a:p>
          <a:p>
            <a:pPr marL="0" indent="0" algn="just">
              <a:buNone/>
            </a:pPr>
            <a:r>
              <a:rPr lang="en-US" sz="2200" b="1" dirty="0">
                <a:solidFill>
                  <a:srgbClr val="000000"/>
                </a:solidFill>
                <a:latin typeface="+mj-lt"/>
              </a:rPr>
              <a:t>PEO-4: </a:t>
            </a:r>
            <a:r>
              <a:rPr lang="en-US" sz="2200" b="0" i="0" dirty="0">
                <a:solidFill>
                  <a:srgbClr val="000000"/>
                </a:solidFill>
                <a:effectLst/>
                <a:latin typeface="+mj-lt"/>
              </a:rPr>
              <a:t>To have life-long learning for up-skilling and re-skilling for successful professional career as engineer, scientist, entrepreneur and bureaucrat for betterment of society.</a:t>
            </a:r>
            <a:endParaRPr lang="en-US" sz="2200" dirty="0">
              <a:solidFill>
                <a:srgbClr val="000000"/>
              </a:solidFill>
              <a:latin typeface="+mj-lt"/>
            </a:endParaRPr>
          </a:p>
          <a:p>
            <a:pPr marL="0" indent="0">
              <a:buNone/>
            </a:pPr>
            <a:endParaRPr lang="en-US" sz="2200" b="1" dirty="0"/>
          </a:p>
        </p:txBody>
      </p:sp>
      <p:sp>
        <p:nvSpPr>
          <p:cNvPr id="4" name="Date Placeholder 3"/>
          <p:cNvSpPr>
            <a:spLocks noGrp="1"/>
          </p:cNvSpPr>
          <p:nvPr>
            <p:ph type="dt" sz="half" idx="10"/>
          </p:nvPr>
        </p:nvSpPr>
        <p:spPr/>
        <p:txBody>
          <a:bodyPr/>
          <a:lstStyle/>
          <a:p>
            <a:fld id="{F75ECDE5-2A3C-474D-A33B-1CEF936DFCC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Program Educational Objectives(PEOs)</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48D03EF3-93BA-4B03-9EC3-42AEF2AC172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xmlns="" val="7236452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a:p>
        </p:txBody>
      </p:sp>
      <p:sp>
        <p:nvSpPr>
          <p:cNvPr id="4" name="Date Placeholder 3"/>
          <p:cNvSpPr>
            <a:spLocks noGrp="1"/>
          </p:cNvSpPr>
          <p:nvPr>
            <p:ph type="dt" sz="half" idx="10"/>
          </p:nvPr>
        </p:nvSpPr>
        <p:spPr/>
        <p:txBody>
          <a:bodyPr/>
          <a:lstStyle/>
          <a:p>
            <a:fld id="{7C8EB714-150E-4EB3-98EE-871EE6DECD2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a:noFill/>
                </a:ln>
                <a:solidFill>
                  <a:schemeClr val="dk1"/>
                </a:solidFill>
                <a:effectLst/>
                <a:uLnTx/>
                <a:uFillTx/>
                <a:latin typeface="+mn-lt"/>
                <a:ea typeface="+mn-ea"/>
                <a:cs typeface="+mn-cs"/>
              </a:rPr>
              <a:t>Result Analysis</a:t>
            </a:r>
          </a:p>
        </p:txBody>
      </p:sp>
      <p:pic>
        <p:nvPicPr>
          <p:cNvPr id="9" name="Picture 8">
            <a:extLst>
              <a:ext uri="{FF2B5EF4-FFF2-40B4-BE49-F238E27FC236}">
                <a16:creationId xmlns:a16="http://schemas.microsoft.com/office/drawing/2014/main" xmlns="" id="{48D03EF3-93BA-4B03-9EC3-42AEF2AC172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38312264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endParaRPr lang="en-US" sz="2200" dirty="0"/>
          </a:p>
        </p:txBody>
      </p:sp>
      <p:sp>
        <p:nvSpPr>
          <p:cNvPr id="4" name="Date Placeholder 3"/>
          <p:cNvSpPr>
            <a:spLocks noGrp="1"/>
          </p:cNvSpPr>
          <p:nvPr>
            <p:ph type="dt" sz="half" idx="10"/>
          </p:nvPr>
        </p:nvSpPr>
        <p:spPr/>
        <p:txBody>
          <a:bodyPr/>
          <a:lstStyle/>
          <a:p>
            <a:fld id="{5D7CD61E-C428-4C43-98D3-80D2E51DE19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End Semester Question Paper templet</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48D03EF3-93BA-4B03-9EC3-42AEF2AC172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371600" cy="685801"/>
          </a:xfrm>
          <a:prstGeom prst="rect">
            <a:avLst/>
          </a:prstGeom>
        </p:spPr>
      </p:pic>
    </p:spTree>
    <p:extLst>
      <p:ext uri="{BB962C8B-B14F-4D97-AF65-F5344CB8AC3E}">
        <p14:creationId xmlns:p14="http://schemas.microsoft.com/office/powerpoint/2010/main" xmlns="" val="115069689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200" dirty="0"/>
              <a:t>In previous lectures we have discussed-</a:t>
            </a:r>
          </a:p>
          <a:p>
            <a:r>
              <a:rPr lang="en-US" sz="2200" dirty="0"/>
              <a:t>Algebraic and transcendental equation</a:t>
            </a:r>
          </a:p>
          <a:p>
            <a:r>
              <a:rPr lang="en-US" sz="2200" dirty="0"/>
              <a:t>Bisection method</a:t>
            </a:r>
          </a:p>
          <a:p>
            <a:r>
              <a:rPr lang="en-US" sz="2200" dirty="0" err="1"/>
              <a:t>Regula</a:t>
            </a:r>
            <a:r>
              <a:rPr lang="en-US" sz="2200" dirty="0"/>
              <a:t> </a:t>
            </a:r>
            <a:r>
              <a:rPr lang="en-US" sz="2200" dirty="0" err="1"/>
              <a:t>falsi</a:t>
            </a:r>
            <a:r>
              <a:rPr lang="en-US" sz="2200" dirty="0"/>
              <a:t> method</a:t>
            </a:r>
          </a:p>
          <a:p>
            <a:r>
              <a:rPr lang="en-US" sz="2200" dirty="0"/>
              <a:t>Newton </a:t>
            </a:r>
            <a:r>
              <a:rPr lang="en-US" sz="2200" dirty="0" err="1"/>
              <a:t>raphson</a:t>
            </a:r>
            <a:r>
              <a:rPr lang="en-US" sz="2200" dirty="0"/>
              <a:t> method</a:t>
            </a:r>
          </a:p>
          <a:p>
            <a:r>
              <a:rPr lang="en-US" sz="2200" dirty="0"/>
              <a:t>Order of convergence</a:t>
            </a:r>
          </a:p>
          <a:p>
            <a:pPr>
              <a:buFont typeface="Wingdings" pitchFamily="2" charset="2"/>
              <a:buChar char="v"/>
            </a:pPr>
            <a:r>
              <a:rPr lang="en-US" sz="2200" dirty="0"/>
              <a:t>Interpolation for equal intervals </a:t>
            </a:r>
          </a:p>
          <a:p>
            <a:r>
              <a:rPr lang="en-US" sz="2200" dirty="0"/>
              <a:t>Newton Forward interpolation formula</a:t>
            </a:r>
            <a:endParaRPr lang="en-US" dirty="0"/>
          </a:p>
          <a:p>
            <a:r>
              <a:rPr lang="en-US" sz="2200" dirty="0"/>
              <a:t>Newton Backward interpolation formula</a:t>
            </a:r>
          </a:p>
          <a:p>
            <a:pPr>
              <a:buFont typeface="Wingdings" pitchFamily="2" charset="2"/>
              <a:buChar char="v"/>
            </a:pPr>
            <a:r>
              <a:rPr lang="en-US" sz="2200" dirty="0"/>
              <a:t>Interpolation for unequal intervals </a:t>
            </a:r>
          </a:p>
          <a:p>
            <a:r>
              <a:rPr lang="en-US" sz="2200" dirty="0"/>
              <a:t>Lagrange’s interpolation formula</a:t>
            </a:r>
            <a:endParaRPr lang="en-US" sz="2400" dirty="0"/>
          </a:p>
          <a:p>
            <a:r>
              <a:rPr lang="en-US" sz="2200" dirty="0"/>
              <a:t>Newton divided difference interpolation formula</a:t>
            </a:r>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2428009D-8AE5-45DE-876F-EE73A99F1BC8}"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Unit Content(CO4)</a:t>
            </a:r>
            <a:endParaRPr kumimoji="0" lang="en-US" sz="30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CDB71B18-0BFD-499D-BA2F-18D099825C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200256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Algebraic and transcendental equation</a:t>
            </a:r>
          </a:p>
          <a:p>
            <a:r>
              <a:rPr lang="en-US" sz="2200" dirty="0"/>
              <a:t>Bisection method</a:t>
            </a:r>
          </a:p>
          <a:p>
            <a:r>
              <a:rPr lang="en-US" sz="2200" dirty="0" err="1"/>
              <a:t>Regula</a:t>
            </a:r>
            <a:r>
              <a:rPr lang="en-US" sz="2200" dirty="0"/>
              <a:t> </a:t>
            </a:r>
            <a:r>
              <a:rPr lang="en-US" sz="2200" dirty="0" err="1"/>
              <a:t>falsi</a:t>
            </a:r>
            <a:r>
              <a:rPr lang="en-US" sz="2200" dirty="0"/>
              <a:t> method</a:t>
            </a:r>
          </a:p>
          <a:p>
            <a:r>
              <a:rPr lang="en-US" sz="2200" dirty="0"/>
              <a:t>Newton </a:t>
            </a:r>
            <a:r>
              <a:rPr lang="en-US" sz="2200" dirty="0" err="1"/>
              <a:t>raphson</a:t>
            </a:r>
            <a:r>
              <a:rPr lang="en-US" sz="2200" dirty="0"/>
              <a:t> method</a:t>
            </a:r>
          </a:p>
          <a:p>
            <a:r>
              <a:rPr lang="en-US" sz="2200" dirty="0"/>
              <a:t>Order of convergence</a:t>
            </a:r>
          </a:p>
          <a:p>
            <a:pPr>
              <a:buFont typeface="Wingdings" pitchFamily="2" charset="2"/>
              <a:buChar char="v"/>
            </a:pPr>
            <a:r>
              <a:rPr lang="en-US" sz="2200" dirty="0"/>
              <a:t>Interpolation for equal intervals </a:t>
            </a:r>
          </a:p>
          <a:p>
            <a:r>
              <a:rPr lang="en-US" sz="2200" dirty="0"/>
              <a:t>Newton Forward interpolation formula</a:t>
            </a:r>
            <a:endParaRPr lang="en-US" dirty="0"/>
          </a:p>
          <a:p>
            <a:r>
              <a:rPr lang="en-US" sz="2200" dirty="0"/>
              <a:t>Newton Backward interpolation formula</a:t>
            </a:r>
          </a:p>
          <a:p>
            <a:pPr>
              <a:buFont typeface="Wingdings" pitchFamily="2" charset="2"/>
              <a:buChar char="v"/>
            </a:pPr>
            <a:r>
              <a:rPr lang="en-US" sz="2200" dirty="0"/>
              <a:t>Interpolation for unequal intervals </a:t>
            </a:r>
          </a:p>
          <a:p>
            <a:r>
              <a:rPr lang="en-US" sz="2200" dirty="0"/>
              <a:t>Lagrange’s interpolation formula</a:t>
            </a:r>
            <a:endParaRPr lang="en-US" sz="2400" dirty="0"/>
          </a:p>
          <a:p>
            <a:r>
              <a:rPr lang="en-US" sz="2200" dirty="0"/>
              <a:t>Newton divided difference interpolation formula</a:t>
            </a:r>
          </a:p>
          <a:p>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2428009D-8AE5-45DE-876F-EE73A99F1BC8}"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Unit Content(CO4)</a:t>
            </a:r>
            <a:endParaRPr kumimoji="0" lang="en-US" sz="30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CDB71B18-0BFD-499D-BA2F-18D099825C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301667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just">
              <a:buNone/>
            </a:pPr>
            <a:r>
              <a:rPr lang="en-US" sz="2200" dirty="0"/>
              <a:t>In this unit, we will Apply numerical methods to obtain approximate solutions to mathematical problems. We will study numerical methods for various mathematical operations and tasks, such as interpolation, differentiation, integration, the solution of linear and nonlinear equations, and the solution of differential equations.</a:t>
            </a:r>
          </a:p>
          <a:p>
            <a:pPr marL="0" indent="0" algn="just">
              <a:buNone/>
            </a:pPr>
            <a:endParaRPr lang="en-US" sz="2200" dirty="0"/>
          </a:p>
        </p:txBody>
      </p:sp>
      <p:sp>
        <p:nvSpPr>
          <p:cNvPr id="4" name="Date Placeholder 3"/>
          <p:cNvSpPr>
            <a:spLocks noGrp="1"/>
          </p:cNvSpPr>
          <p:nvPr>
            <p:ph type="dt" sz="half" idx="10"/>
          </p:nvPr>
        </p:nvSpPr>
        <p:spPr/>
        <p:txBody>
          <a:bodyPr/>
          <a:lstStyle/>
          <a:p>
            <a:fld id="{2428009D-8AE5-45DE-876F-EE73A99F1BC8}"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Unit Objective(CO4)</a:t>
            </a:r>
            <a:endParaRPr kumimoji="0" lang="en-US" sz="3000" b="1" i="0" u="none" strike="noStrike" kern="1200" cap="none" spc="0" normalizeH="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CDB71B18-0BFD-499D-BA2F-18D099825CB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05592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a:t>Solution of algebraic equation</a:t>
            </a:r>
          </a:p>
          <a:p>
            <a:r>
              <a:rPr lang="en-US" sz="2200" dirty="0"/>
              <a:t>Differentiation</a:t>
            </a:r>
          </a:p>
          <a:p>
            <a:r>
              <a:rPr lang="en-US" sz="2200" dirty="0"/>
              <a:t>Integration</a:t>
            </a:r>
          </a:p>
          <a:p>
            <a:r>
              <a:rPr lang="en-US" sz="2200" dirty="0"/>
              <a:t>Definite integral</a:t>
            </a:r>
          </a:p>
        </p:txBody>
      </p:sp>
      <p:sp>
        <p:nvSpPr>
          <p:cNvPr id="4" name="Date Placeholder 3"/>
          <p:cNvSpPr>
            <a:spLocks noGrp="1"/>
          </p:cNvSpPr>
          <p:nvPr>
            <p:ph type="dt" sz="half" idx="10"/>
          </p:nvPr>
        </p:nvSpPr>
        <p:spPr/>
        <p:txBody>
          <a:bodyPr/>
          <a:lstStyle/>
          <a:p>
            <a:fld id="{5D7CD61E-C428-4C43-98D3-80D2E51DE19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Prerequisite(CO4)</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8">
            <a:extLst>
              <a:ext uri="{FF2B5EF4-FFF2-40B4-BE49-F238E27FC236}">
                <a16:creationId xmlns:a16="http://schemas.microsoft.com/office/drawing/2014/main" xmlns="" id="{48D03EF3-93BA-4B03-9EC3-42AEF2AC172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371600" cy="685801"/>
          </a:xfrm>
          <a:prstGeom prst="rect">
            <a:avLst/>
          </a:prstGeom>
        </p:spPr>
      </p:pic>
    </p:spTree>
    <p:extLst>
      <p:ext uri="{BB962C8B-B14F-4D97-AF65-F5344CB8AC3E}">
        <p14:creationId xmlns:p14="http://schemas.microsoft.com/office/powerpoint/2010/main" xmlns="" val="323932644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endParaRPr lang="en-US" sz="2400" dirty="0">
              <a:latin typeface="+mj-lt"/>
            </a:endParaRPr>
          </a:p>
          <a:p>
            <a:pPr marL="0" indent="0">
              <a:buNone/>
            </a:pPr>
            <a:r>
              <a:rPr lang="en-US" sz="2400" dirty="0">
                <a:latin typeface="+mj-lt"/>
              </a:rPr>
              <a:t>To study Iterative method for finding approximate root of algebraic or transcendental equations.</a:t>
            </a:r>
          </a:p>
          <a:p>
            <a:pPr marL="0" indent="0" algn="just">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endParaRPr lang="en-US" sz="2400" dirty="0">
              <a:latin typeface="+mj-lt"/>
            </a:endParaRPr>
          </a:p>
          <a:p>
            <a:endParaRPr lang="en-US" sz="2400" dirty="0">
              <a:latin typeface="+mj-lt"/>
            </a:endParaRPr>
          </a:p>
          <a:p>
            <a:pPr marL="0" indent="0">
              <a:buNone/>
            </a:pPr>
            <a:endParaRPr lang="en-US" sz="2400" i="1"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BE430-4E02-45B9-9D50-91466EB32A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5/15/2022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tint val="75000"/>
                  </a:prstClr>
                </a:solidFill>
                <a:effectLst/>
                <a:uLnTx/>
                <a:uFillTx/>
                <a:latin typeface="Calibri"/>
                <a:ea typeface="+mn-ea"/>
                <a:cs typeface="+mn-cs"/>
              </a:rPr>
              <a:t>Dr. Kunti Mishra            Maths III                Unit IV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8875"/>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mn-cs"/>
              </a:rPr>
              <a:t>Topic Objectives[CO4]</a:t>
            </a: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B74BA12D-5067-4EF6-BFD2-92A42730DE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40044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E0741F94-98FF-4A59-BD94-9A6FB1C81C7D}" type="datetime1">
              <a:rPr lang="en-US" smtClean="0"/>
              <a:pPr/>
              <a:t>5/15/2022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5137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b="1" dirty="0"/>
              <a:t>Brief Introduction of Faculty</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4" name="Footer Placeholder 3">
            <a:extLst>
              <a:ext uri="{FF2B5EF4-FFF2-40B4-BE49-F238E27FC236}">
                <a16:creationId xmlns:a16="http://schemas.microsoft.com/office/drawing/2014/main" xmlns="" id="{2E49F929-87CA-4994-9885-A2D8887FAA14}"/>
              </a:ext>
            </a:extLst>
          </p:cNvPr>
          <p:cNvSpPr>
            <a:spLocks noGrp="1"/>
          </p:cNvSpPr>
          <p:nvPr>
            <p:ph type="ftr" sz="quarter" idx="11"/>
          </p:nvPr>
        </p:nvSpPr>
        <p:spPr/>
        <p:txBody>
          <a:bodyPr/>
          <a:lstStyle/>
          <a:p>
            <a:r>
              <a:rPr lang="fi-FI"/>
              <a:t>Dr. Kunti Mishra            Maths III                Unit IV</a:t>
            </a:r>
            <a:endParaRPr lang="en-US"/>
          </a:p>
        </p:txBody>
      </p:sp>
      <p:sp>
        <p:nvSpPr>
          <p:cNvPr id="15" name="TextBox 14">
            <a:extLst>
              <a:ext uri="{FF2B5EF4-FFF2-40B4-BE49-F238E27FC236}">
                <a16:creationId xmlns:a16="http://schemas.microsoft.com/office/drawing/2014/main" xmlns="" id="{6E45072F-2D8C-4921-B190-B10B45B46958}"/>
              </a:ext>
            </a:extLst>
          </p:cNvPr>
          <p:cNvSpPr txBox="1"/>
          <p:nvPr/>
        </p:nvSpPr>
        <p:spPr>
          <a:xfrm>
            <a:off x="457200" y="1447800"/>
            <a:ext cx="6858000"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rPr>
              <a:t>Dr. Kunti Mishra</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Assistant Professor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Department</a:t>
            </a:r>
            <a:r>
              <a:rPr lang="en-US" sz="2400" dirty="0">
                <a:solidFill>
                  <a:prstClr val="black"/>
                </a:solidFill>
                <a:latin typeface="Times New Roman" panose="02020603050405020304" pitchFamily="18" charset="0"/>
              </a:rPr>
              <a:t> of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Mathematics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prstClr val="black"/>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rPr>
              <a:t>Qualifications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M.Sc.(</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Maths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M. Tech.(Gold Medalist) in </a:t>
            </a:r>
            <a:r>
              <a:rPr lang="en-US" sz="2400" dirty="0">
                <a:solidFill>
                  <a:prstClr val="black"/>
                </a:solidFill>
                <a:latin typeface="Times New Roman" panose="02020603050405020304" pitchFamily="18" charset="0"/>
              </a:rPr>
              <a:t>A</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pplied</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and Computational </a:t>
            </a:r>
            <a:r>
              <a:rPr lang="en-US" sz="2400" dirty="0">
                <a:solidFill>
                  <a:prstClr val="black"/>
                </a:solidFill>
                <a:latin typeface="Times New Roman" panose="02020603050405020304" pitchFamily="18" charset="0"/>
              </a:rPr>
              <a:t>M</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athematics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mn-cs"/>
              </a:rPr>
              <a:t>Ph.D</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t>
            </a:r>
            <a:r>
              <a:rPr lang="en-US" sz="2400" dirty="0" err="1">
                <a:solidFill>
                  <a:prstClr val="black"/>
                </a:solidFill>
                <a:latin typeface="Times New Roman" panose="02020603050405020304" pitchFamily="18" charset="0"/>
              </a:rPr>
              <a:t>h.D</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Thesis : Some Investigations in Fractal Theory</a:t>
            </a:r>
            <a:endParaRPr lang="en-US" sz="2400" dirty="0">
              <a:solidFill>
                <a:prstClr val="black"/>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rPr>
              <a:t>International Journal Publications: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International Conference Papers: 7</a:t>
            </a:r>
            <a:endParaRPr lang="en-US" sz="2400" dirty="0">
              <a:solidFill>
                <a:prstClr val="black"/>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rPr>
              <a:t>Area of Interests: Fixed Point Theory, Fractals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Teaching Experience: 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90600"/>
                <a:ext cx="8229600" cy="5295900"/>
              </a:xfrm>
            </p:spPr>
            <p:txBody>
              <a:bodyPr>
                <a:normAutofit fontScale="70000" lnSpcReduction="20000"/>
              </a:bodyPr>
              <a:lstStyle/>
              <a:p>
                <a:pPr marL="0" indent="0" algn="just">
                  <a:buNone/>
                </a:pPr>
                <a:r>
                  <a:rPr lang="en-US" sz="3100" b="1" dirty="0"/>
                  <a:t>Algebraic equation: </a:t>
                </a:r>
                <a:r>
                  <a:rPr lang="en-US" sz="3100" dirty="0"/>
                  <a:t>An equation </a:t>
                </a:r>
                <a14:m>
                  <m:oMath xmlns:m="http://schemas.openxmlformats.org/officeDocument/2006/math">
                    <m:r>
                      <a:rPr lang="en-US" sz="3100" i="1">
                        <a:latin typeface="Cambria Math"/>
                      </a:rPr>
                      <m:t>𝑓</m:t>
                    </m:r>
                    <m:d>
                      <m:dPr>
                        <m:ctrlPr>
                          <a:rPr lang="en-US" sz="3100" i="1">
                            <a:latin typeface="Cambria Math" panose="02040503050406030204" pitchFamily="18" charset="0"/>
                          </a:rPr>
                        </m:ctrlPr>
                      </m:dPr>
                      <m:e>
                        <m:r>
                          <a:rPr lang="en-US" sz="3100" i="1">
                            <a:latin typeface="Cambria Math"/>
                          </a:rPr>
                          <m:t>𝑥</m:t>
                        </m:r>
                      </m:e>
                    </m:d>
                    <m:r>
                      <a:rPr lang="en-US" sz="3100" i="1">
                        <a:latin typeface="Cambria Math"/>
                      </a:rPr>
                      <m:t>=0</m:t>
                    </m:r>
                  </m:oMath>
                </a14:m>
                <a:r>
                  <a:rPr lang="en-US" sz="3100" dirty="0"/>
                  <a:t> is called algebraic equation if  </a:t>
                </a:r>
                <a14:m>
                  <m:oMath xmlns:m="http://schemas.openxmlformats.org/officeDocument/2006/math">
                    <m:r>
                      <a:rPr lang="en-US" sz="3100" i="1">
                        <a:latin typeface="Cambria Math"/>
                      </a:rPr>
                      <m:t>𝑓</m:t>
                    </m:r>
                    <m:d>
                      <m:dPr>
                        <m:ctrlPr>
                          <a:rPr lang="en-US" sz="3100" i="1">
                            <a:latin typeface="Cambria Math" panose="02040503050406030204" pitchFamily="18" charset="0"/>
                          </a:rPr>
                        </m:ctrlPr>
                      </m:dPr>
                      <m:e>
                        <m:r>
                          <a:rPr lang="en-US" sz="3100" i="1">
                            <a:latin typeface="Cambria Math"/>
                          </a:rPr>
                          <m:t>𝑥</m:t>
                        </m:r>
                      </m:e>
                    </m:d>
                  </m:oMath>
                </a14:m>
                <a:r>
                  <a:rPr lang="en-US" sz="3100" dirty="0"/>
                  <a:t> is polynomial in </a:t>
                </a:r>
                <a14:m>
                  <m:oMath xmlns:m="http://schemas.openxmlformats.org/officeDocument/2006/math">
                    <m:r>
                      <a:rPr lang="en-US" sz="3100" i="1">
                        <a:latin typeface="Cambria Math"/>
                      </a:rPr>
                      <m:t>𝑥</m:t>
                    </m:r>
                    <m:r>
                      <a:rPr lang="en-US" sz="3100" i="1">
                        <a:latin typeface="Cambria Math"/>
                      </a:rPr>
                      <m:t>.</m:t>
                    </m:r>
                  </m:oMath>
                </a14:m>
                <a:r>
                  <a:rPr lang="en-US" sz="3100" dirty="0"/>
                  <a:t>  i.e. </a:t>
                </a:r>
              </a:p>
              <a:p>
                <a:pPr marL="0" indent="0" algn="just">
                  <a:buNone/>
                </a:pPr>
                <a14:m>
                  <m:oMath xmlns:m="http://schemas.openxmlformats.org/officeDocument/2006/math">
                    <m:sSub>
                      <m:sSubPr>
                        <m:ctrlPr>
                          <a:rPr lang="en-US" sz="3100" i="1">
                            <a:latin typeface="Cambria Math" panose="02040503050406030204" pitchFamily="18" charset="0"/>
                          </a:rPr>
                        </m:ctrlPr>
                      </m:sSubPr>
                      <m:e>
                        <m:r>
                          <a:rPr lang="en-US" sz="3100" i="1">
                            <a:latin typeface="Cambria Math"/>
                          </a:rPr>
                          <m:t>𝑎</m:t>
                        </m:r>
                      </m:e>
                      <m:sub>
                        <m:r>
                          <a:rPr lang="en-US" sz="3100" i="1">
                            <a:latin typeface="Cambria Math"/>
                          </a:rPr>
                          <m:t>0</m:t>
                        </m:r>
                      </m:sub>
                    </m:sSub>
                    <m:r>
                      <a:rPr lang="en-US" sz="3100" i="1">
                        <a:latin typeface="Cambria Math"/>
                      </a:rPr>
                      <m:t>+</m:t>
                    </m:r>
                    <m:sSub>
                      <m:sSubPr>
                        <m:ctrlPr>
                          <a:rPr lang="en-US" sz="3100" i="1">
                            <a:latin typeface="Cambria Math" panose="02040503050406030204" pitchFamily="18" charset="0"/>
                          </a:rPr>
                        </m:ctrlPr>
                      </m:sSubPr>
                      <m:e>
                        <m:r>
                          <a:rPr lang="en-US" sz="3100" i="1">
                            <a:latin typeface="Cambria Math"/>
                          </a:rPr>
                          <m:t>𝑎</m:t>
                        </m:r>
                      </m:e>
                      <m:sub>
                        <m:r>
                          <a:rPr lang="en-US" sz="3100" i="1">
                            <a:latin typeface="Cambria Math"/>
                          </a:rPr>
                          <m:t>1</m:t>
                        </m:r>
                      </m:sub>
                    </m:sSub>
                    <m:r>
                      <a:rPr lang="en-US" sz="3100" i="1">
                        <a:latin typeface="Cambria Math"/>
                      </a:rPr>
                      <m:t>𝑥</m:t>
                    </m:r>
                    <m:r>
                      <a:rPr lang="en-US" sz="3100" i="1">
                        <a:latin typeface="Cambria Math"/>
                      </a:rPr>
                      <m:t>+</m:t>
                    </m:r>
                    <m:sSub>
                      <m:sSubPr>
                        <m:ctrlPr>
                          <a:rPr lang="en-US" sz="3100" i="1">
                            <a:latin typeface="Cambria Math" panose="02040503050406030204" pitchFamily="18" charset="0"/>
                          </a:rPr>
                        </m:ctrlPr>
                      </m:sSubPr>
                      <m:e>
                        <m:r>
                          <a:rPr lang="en-US" sz="3100" i="1">
                            <a:latin typeface="Cambria Math"/>
                          </a:rPr>
                          <m:t>𝑎</m:t>
                        </m:r>
                      </m:e>
                      <m:sub>
                        <m:r>
                          <a:rPr lang="en-US" sz="3100" i="1">
                            <a:latin typeface="Cambria Math"/>
                          </a:rPr>
                          <m:t>2</m:t>
                        </m:r>
                      </m:sub>
                    </m:sSub>
                    <m:sSup>
                      <m:sSupPr>
                        <m:ctrlPr>
                          <a:rPr lang="en-US" sz="3100" i="1">
                            <a:latin typeface="Cambria Math" panose="02040503050406030204" pitchFamily="18" charset="0"/>
                          </a:rPr>
                        </m:ctrlPr>
                      </m:sSupPr>
                      <m:e>
                        <m:r>
                          <a:rPr lang="en-US" sz="3100" i="1">
                            <a:latin typeface="Cambria Math"/>
                          </a:rPr>
                          <m:t>𝑥</m:t>
                        </m:r>
                      </m:e>
                      <m:sup>
                        <m:r>
                          <a:rPr lang="en-US" sz="3100" i="1">
                            <a:latin typeface="Cambria Math"/>
                          </a:rPr>
                          <m:t>2</m:t>
                        </m:r>
                      </m:sup>
                    </m:sSup>
                    <m:r>
                      <a:rPr lang="en-US" sz="3100" i="1">
                        <a:latin typeface="Cambria Math"/>
                      </a:rPr>
                      <m:t>+</m:t>
                    </m:r>
                    <m:r>
                      <a:rPr lang="en-US" sz="3100" i="1">
                        <a:latin typeface="Cambria Math"/>
                        <a:ea typeface="Cambria Math"/>
                      </a:rPr>
                      <m:t>⋯⋯+</m:t>
                    </m:r>
                    <m:sSub>
                      <m:sSubPr>
                        <m:ctrlPr>
                          <a:rPr lang="en-US" sz="3100" i="1">
                            <a:latin typeface="Cambria Math" panose="02040503050406030204" pitchFamily="18" charset="0"/>
                          </a:rPr>
                        </m:ctrlPr>
                      </m:sSubPr>
                      <m:e>
                        <m:r>
                          <a:rPr lang="en-US" sz="3100" i="1">
                            <a:latin typeface="Cambria Math"/>
                          </a:rPr>
                          <m:t>𝑎</m:t>
                        </m:r>
                      </m:e>
                      <m:sub>
                        <m:r>
                          <a:rPr lang="en-US" sz="3100" i="1">
                            <a:latin typeface="Cambria Math"/>
                          </a:rPr>
                          <m:t>𝑛</m:t>
                        </m:r>
                      </m:sub>
                    </m:sSub>
                    <m:sSup>
                      <m:sSupPr>
                        <m:ctrlPr>
                          <a:rPr lang="en-US" sz="3100" i="1">
                            <a:latin typeface="Cambria Math" panose="02040503050406030204" pitchFamily="18" charset="0"/>
                          </a:rPr>
                        </m:ctrlPr>
                      </m:sSupPr>
                      <m:e>
                        <m:r>
                          <a:rPr lang="en-US" sz="3100" i="1">
                            <a:latin typeface="Cambria Math"/>
                          </a:rPr>
                          <m:t>𝑥</m:t>
                        </m:r>
                      </m:e>
                      <m:sup>
                        <m:r>
                          <a:rPr lang="en-US" sz="3100" i="1">
                            <a:latin typeface="Cambria Math"/>
                          </a:rPr>
                          <m:t>𝑛</m:t>
                        </m:r>
                      </m:sup>
                    </m:sSup>
                    <m:r>
                      <a:rPr lang="en-US" sz="3100" i="1">
                        <a:latin typeface="Cambria Math"/>
                      </a:rPr>
                      <m:t>+</m:t>
                    </m:r>
                    <m:r>
                      <a:rPr lang="en-US" sz="3100" i="1">
                        <a:latin typeface="Cambria Math"/>
                        <a:ea typeface="Cambria Math"/>
                      </a:rPr>
                      <m:t>⋯⋯=0</m:t>
                    </m:r>
                    <m:r>
                      <a:rPr lang="en-US" sz="3100" b="0" i="0" smtClean="0">
                        <a:latin typeface="Cambria Math"/>
                        <a:ea typeface="Cambria Math"/>
                      </a:rPr>
                      <m:t>  </m:t>
                    </m:r>
                  </m:oMath>
                </a14:m>
                <a:r>
                  <a:rPr lang="en-US" sz="3100" dirty="0"/>
                  <a:t>Here </a:t>
                </a:r>
                <a14:m>
                  <m:oMath xmlns:m="http://schemas.openxmlformats.org/officeDocument/2006/math">
                    <m:sSub>
                      <m:sSubPr>
                        <m:ctrlPr>
                          <a:rPr lang="en-US" sz="3100" i="1">
                            <a:latin typeface="Cambria Math" panose="02040503050406030204" pitchFamily="18" charset="0"/>
                          </a:rPr>
                        </m:ctrlPr>
                      </m:sSubPr>
                      <m:e>
                        <m:r>
                          <a:rPr lang="en-US" sz="3100" i="1">
                            <a:latin typeface="Cambria Math"/>
                          </a:rPr>
                          <m:t>𝑎</m:t>
                        </m:r>
                      </m:e>
                      <m:sub>
                        <m:r>
                          <a:rPr lang="en-US" sz="3100" i="1">
                            <a:latin typeface="Cambria Math"/>
                          </a:rPr>
                          <m:t>𝑖</m:t>
                        </m:r>
                      </m:sub>
                    </m:sSub>
                    <m:r>
                      <a:rPr lang="en-US" sz="3100" i="1">
                        <a:latin typeface="Cambria Math"/>
                        <a:ea typeface="Cambria Math"/>
                      </a:rPr>
                      <m:t>∈</m:t>
                    </m:r>
                    <m:r>
                      <a:rPr lang="en-US" sz="3100" i="1" smtClean="0">
                        <a:latin typeface="Cambria Math"/>
                        <a:ea typeface="Cambria Math"/>
                      </a:rPr>
                      <m:t>ℝ</m:t>
                    </m:r>
                  </m:oMath>
                </a14:m>
                <a:r>
                  <a:rPr lang="en-US" sz="3100" dirty="0">
                    <a:ea typeface="Cambria Math"/>
                  </a:rPr>
                  <a:t>.</a:t>
                </a:r>
              </a:p>
              <a:p>
                <a:pPr marL="0" indent="0" algn="just">
                  <a:buNone/>
                </a:pPr>
                <a:r>
                  <a:rPr lang="en-US" sz="3100" dirty="0">
                    <a:ea typeface="Cambria Math"/>
                  </a:rPr>
                  <a:t>For </a:t>
                </a:r>
                <a:r>
                  <a:rPr lang="en-US" sz="3100" dirty="0" err="1">
                    <a:ea typeface="Cambria Math"/>
                  </a:rPr>
                  <a:t>e.g</a:t>
                </a:r>
                <a:r>
                  <a:rPr lang="en-US" sz="3100" dirty="0">
                    <a:ea typeface="Cambria Math"/>
                  </a:rPr>
                  <a:t>- </a:t>
                </a:r>
              </a:p>
              <a:p>
                <a:pPr marL="0" indent="0" algn="just">
                  <a:buNone/>
                </a:pPr>
                <a:r>
                  <a:rPr lang="en-US" sz="3100" dirty="0">
                    <a:ea typeface="Cambria Math"/>
                  </a:rPr>
                  <a:t>1. </a:t>
                </a:r>
                <a14:m>
                  <m:oMath xmlns:m="http://schemas.openxmlformats.org/officeDocument/2006/math">
                    <m:sSup>
                      <m:sSupPr>
                        <m:ctrlPr>
                          <a:rPr lang="en-US" sz="3100" i="1" smtClean="0">
                            <a:latin typeface="Cambria Math" panose="02040503050406030204" pitchFamily="18" charset="0"/>
                            <a:ea typeface="Cambria Math"/>
                          </a:rPr>
                        </m:ctrlPr>
                      </m:sSupPr>
                      <m:e>
                        <m:r>
                          <a:rPr lang="en-US" sz="3100" b="0" i="1" smtClean="0">
                            <a:latin typeface="Cambria Math"/>
                            <a:ea typeface="Cambria Math"/>
                          </a:rPr>
                          <m:t>𝑥</m:t>
                        </m:r>
                      </m:e>
                      <m:sup>
                        <m:r>
                          <a:rPr lang="en-US" sz="3100" b="0" i="1" smtClean="0">
                            <a:latin typeface="Cambria Math"/>
                            <a:ea typeface="Cambria Math"/>
                          </a:rPr>
                          <m:t>3</m:t>
                        </m:r>
                      </m:sup>
                    </m:sSup>
                    <m:r>
                      <a:rPr lang="en-US" sz="3100" b="0" i="1" smtClean="0">
                        <a:latin typeface="Cambria Math"/>
                        <a:ea typeface="Cambria Math"/>
                      </a:rPr>
                      <m:t>−3</m:t>
                    </m:r>
                    <m:r>
                      <a:rPr lang="en-US" sz="3100" b="0" i="1" smtClean="0">
                        <a:latin typeface="Cambria Math"/>
                        <a:ea typeface="Cambria Math"/>
                      </a:rPr>
                      <m:t>𝑥</m:t>
                    </m:r>
                    <m:r>
                      <a:rPr lang="en-US" sz="3100" b="0" i="1" smtClean="0">
                        <a:latin typeface="Cambria Math"/>
                        <a:ea typeface="Cambria Math"/>
                      </a:rPr>
                      <m:t>+1=0</m:t>
                    </m:r>
                    <m:r>
                      <a:rPr lang="en-US" sz="3100" b="0" i="0" smtClean="0">
                        <a:latin typeface="Cambria Math"/>
                        <a:ea typeface="Cambria Math"/>
                      </a:rPr>
                      <m:t>.</m:t>
                    </m:r>
                  </m:oMath>
                </a14:m>
                <a:endParaRPr lang="en-US" sz="3100" b="0" dirty="0">
                  <a:ea typeface="Cambria Math"/>
                </a:endParaRPr>
              </a:p>
              <a:p>
                <a:pPr marL="0" indent="0" algn="just">
                  <a:buNone/>
                </a:pPr>
                <a:endParaRPr lang="en-US" sz="3100" b="0" dirty="0">
                  <a:ea typeface="Cambria Math"/>
                </a:endParaRPr>
              </a:p>
              <a:p>
                <a:pPr marL="0" indent="0" algn="just">
                  <a:buNone/>
                </a:pPr>
                <a:r>
                  <a:rPr lang="en-US" sz="3100" b="1" dirty="0"/>
                  <a:t>Transcendental equation: </a:t>
                </a:r>
                <a:r>
                  <a:rPr lang="en-US" sz="3100" dirty="0"/>
                  <a:t>An equation </a:t>
                </a:r>
                <a14:m>
                  <m:oMath xmlns:m="http://schemas.openxmlformats.org/officeDocument/2006/math">
                    <m:r>
                      <a:rPr lang="en-US" sz="3100" i="1">
                        <a:latin typeface="Cambria Math"/>
                      </a:rPr>
                      <m:t>𝑓</m:t>
                    </m:r>
                    <m:d>
                      <m:dPr>
                        <m:ctrlPr>
                          <a:rPr lang="en-US" sz="3100" i="1">
                            <a:latin typeface="Cambria Math" panose="02040503050406030204" pitchFamily="18" charset="0"/>
                          </a:rPr>
                        </m:ctrlPr>
                      </m:dPr>
                      <m:e>
                        <m:r>
                          <a:rPr lang="en-US" sz="3100" i="1">
                            <a:latin typeface="Cambria Math"/>
                          </a:rPr>
                          <m:t>𝑥</m:t>
                        </m:r>
                      </m:e>
                    </m:d>
                    <m:r>
                      <a:rPr lang="en-US" sz="3100" i="1">
                        <a:latin typeface="Cambria Math"/>
                      </a:rPr>
                      <m:t>=0</m:t>
                    </m:r>
                  </m:oMath>
                </a14:m>
                <a:r>
                  <a:rPr lang="en-US" sz="3100" dirty="0"/>
                  <a:t> is called transcendental equation if  </a:t>
                </a:r>
                <a14:m>
                  <m:oMath xmlns:m="http://schemas.openxmlformats.org/officeDocument/2006/math">
                    <m:r>
                      <a:rPr lang="en-US" sz="3100" i="1">
                        <a:latin typeface="Cambria Math"/>
                      </a:rPr>
                      <m:t>𝑓</m:t>
                    </m:r>
                    <m:d>
                      <m:dPr>
                        <m:ctrlPr>
                          <a:rPr lang="en-US" sz="3100" i="1">
                            <a:latin typeface="Cambria Math" panose="02040503050406030204" pitchFamily="18" charset="0"/>
                          </a:rPr>
                        </m:ctrlPr>
                      </m:dPr>
                      <m:e>
                        <m:r>
                          <a:rPr lang="en-US" sz="3100" i="1">
                            <a:latin typeface="Cambria Math"/>
                          </a:rPr>
                          <m:t>𝑥</m:t>
                        </m:r>
                      </m:e>
                    </m:d>
                  </m:oMath>
                </a14:m>
                <a:r>
                  <a:rPr lang="en-US" sz="3100" dirty="0"/>
                  <a:t> is some combination of algebraic function (</a:t>
                </a:r>
                <a14:m>
                  <m:oMath xmlns:m="http://schemas.openxmlformats.org/officeDocument/2006/math">
                    <m:r>
                      <m:rPr>
                        <m:sty m:val="p"/>
                      </m:rPr>
                      <a:rPr lang="en-US" sz="3100">
                        <a:latin typeface="Cambria Math"/>
                      </a:rPr>
                      <m:t>e</m:t>
                    </m:r>
                    <m:r>
                      <a:rPr lang="en-US" sz="3100">
                        <a:latin typeface="Cambria Math"/>
                      </a:rPr>
                      <m:t>.</m:t>
                    </m:r>
                    <m:r>
                      <m:rPr>
                        <m:sty m:val="p"/>
                      </m:rPr>
                      <a:rPr lang="en-US" sz="3100">
                        <a:latin typeface="Cambria Math"/>
                      </a:rPr>
                      <m:t>g</m:t>
                    </m:r>
                    <m:r>
                      <a:rPr lang="en-US" sz="3100">
                        <a:latin typeface="Cambria Math"/>
                      </a:rPr>
                      <m:t>−</m:t>
                    </m:r>
                    <m:sSup>
                      <m:sSupPr>
                        <m:ctrlPr>
                          <a:rPr lang="en-US" sz="3100" i="1">
                            <a:latin typeface="Cambria Math" panose="02040503050406030204" pitchFamily="18" charset="0"/>
                          </a:rPr>
                        </m:ctrlPr>
                      </m:sSupPr>
                      <m:e>
                        <m:r>
                          <a:rPr lang="en-US" sz="3100" i="1">
                            <a:latin typeface="Cambria Math"/>
                          </a:rPr>
                          <m:t>𝑥</m:t>
                        </m:r>
                        <m:r>
                          <a:rPr lang="en-US" sz="3100" i="1">
                            <a:latin typeface="Cambria Math"/>
                          </a:rPr>
                          <m:t>,</m:t>
                        </m:r>
                        <m:r>
                          <a:rPr lang="en-US" sz="3100" i="1">
                            <a:latin typeface="Cambria Math"/>
                          </a:rPr>
                          <m:t>𝑥</m:t>
                        </m:r>
                      </m:e>
                      <m:sup>
                        <m:r>
                          <a:rPr lang="en-US" sz="3100" i="1">
                            <a:latin typeface="Cambria Math"/>
                          </a:rPr>
                          <m:t>2</m:t>
                        </m:r>
                      </m:sup>
                    </m:sSup>
                    <m:r>
                      <a:rPr lang="en-US" sz="3100" i="1">
                        <a:latin typeface="Cambria Math"/>
                        <a:ea typeface="Cambria Math"/>
                      </a:rPr>
                      <m:t>)</m:t>
                    </m:r>
                  </m:oMath>
                </a14:m>
                <a:r>
                  <a:rPr lang="en-US" sz="3100" dirty="0"/>
                  <a:t>,trigonometric function, logarithmic function, exponential function.</a:t>
                </a:r>
              </a:p>
              <a:p>
                <a:pPr marL="0" indent="0" algn="just">
                  <a:buNone/>
                </a:pPr>
                <a:r>
                  <a:rPr lang="en-US" sz="3100" dirty="0"/>
                  <a:t>For </a:t>
                </a:r>
                <a:r>
                  <a:rPr lang="en-US" sz="3100" dirty="0" err="1"/>
                  <a:t>e.g</a:t>
                </a:r>
                <a:r>
                  <a:rPr lang="en-US" sz="3100" dirty="0"/>
                  <a:t>-	</a:t>
                </a:r>
              </a:p>
              <a:p>
                <a:pPr marL="0" indent="0" algn="just">
                  <a:buNone/>
                </a:pPr>
                <a:r>
                  <a:rPr lang="en-US" sz="3100" dirty="0"/>
                  <a:t>1.</a:t>
                </a:r>
                <a14:m>
                  <m:oMath xmlns:m="http://schemas.openxmlformats.org/officeDocument/2006/math">
                    <m:r>
                      <a:rPr lang="en-US" sz="3100" i="1">
                        <a:latin typeface="Cambria Math"/>
                      </a:rPr>
                      <m:t>𝑥𝑠𝑖𝑛𝑥</m:t>
                    </m:r>
                    <m:r>
                      <a:rPr lang="en-US" sz="3100" i="1">
                        <a:latin typeface="Cambria Math"/>
                      </a:rPr>
                      <m:t>−</m:t>
                    </m:r>
                    <m:r>
                      <a:rPr lang="en-US" sz="3100" i="1">
                        <a:latin typeface="Cambria Math"/>
                      </a:rPr>
                      <m:t>𝑥</m:t>
                    </m:r>
                    <m:r>
                      <a:rPr lang="en-US" sz="3100" i="1">
                        <a:latin typeface="Cambria Math"/>
                      </a:rPr>
                      <m:t>=0</m:t>
                    </m:r>
                  </m:oMath>
                </a14:m>
                <a:endParaRPr lang="en-US" sz="3100" i="1" dirty="0">
                  <a:latin typeface="Cambria Math"/>
                </a:endParaRPr>
              </a:p>
              <a:p>
                <a:pPr marL="0" indent="0" algn="just">
                  <a:buNone/>
                </a:pPr>
                <a:r>
                  <a:rPr lang="en-US" sz="3100" dirty="0"/>
                  <a:t>2. </a:t>
                </a:r>
                <a14:m>
                  <m:oMath xmlns:m="http://schemas.openxmlformats.org/officeDocument/2006/math">
                    <m:sSup>
                      <m:sSupPr>
                        <m:ctrlPr>
                          <a:rPr lang="en-US" sz="3100" i="1">
                            <a:latin typeface="Cambria Math" panose="02040503050406030204" pitchFamily="18" charset="0"/>
                          </a:rPr>
                        </m:ctrlPr>
                      </m:sSupPr>
                      <m:e>
                        <m:r>
                          <a:rPr lang="en-US" sz="3100" i="1">
                            <a:latin typeface="Cambria Math"/>
                          </a:rPr>
                          <m:t>𝑥𝑒</m:t>
                        </m:r>
                      </m:e>
                      <m:sup>
                        <m:r>
                          <a:rPr lang="en-US" sz="3100" i="1">
                            <a:latin typeface="Cambria Math"/>
                          </a:rPr>
                          <m:t>𝑥</m:t>
                        </m:r>
                      </m:sup>
                    </m:sSup>
                    <m:r>
                      <a:rPr lang="en-US" sz="3100" i="1">
                        <a:latin typeface="Cambria Math"/>
                      </a:rPr>
                      <m:t>−1=0</m:t>
                    </m:r>
                  </m:oMath>
                </a14:m>
                <a:endParaRPr lang="en-US" sz="3100" i="1" dirty="0">
                  <a:latin typeface="Cambria Math"/>
                </a:endParaRPr>
              </a:p>
              <a:p>
                <a:pPr marL="0" indent="0" algn="just">
                  <a:buNone/>
                </a:pPr>
                <a:r>
                  <a:rPr lang="en-US" sz="3100" dirty="0"/>
                  <a:t>3. </a:t>
                </a:r>
                <a14:m>
                  <m:oMath xmlns:m="http://schemas.openxmlformats.org/officeDocument/2006/math">
                    <m:r>
                      <a:rPr lang="en-US" sz="3100" i="1">
                        <a:latin typeface="Cambria Math"/>
                      </a:rPr>
                      <m:t>𝑥</m:t>
                    </m:r>
                    <m:sSub>
                      <m:sSubPr>
                        <m:ctrlPr>
                          <a:rPr lang="en-US" sz="3100" i="1">
                            <a:latin typeface="Cambria Math" panose="02040503050406030204" pitchFamily="18" charset="0"/>
                          </a:rPr>
                        </m:ctrlPr>
                      </m:sSubPr>
                      <m:e>
                        <m:r>
                          <a:rPr lang="en-US" sz="3100" i="1">
                            <a:latin typeface="Cambria Math"/>
                          </a:rPr>
                          <m:t>𝑙𝑜𝑔</m:t>
                        </m:r>
                      </m:e>
                      <m:sub>
                        <m:r>
                          <a:rPr lang="en-US" sz="3100" i="1">
                            <a:latin typeface="Cambria Math"/>
                          </a:rPr>
                          <m:t>10</m:t>
                        </m:r>
                      </m:sub>
                    </m:sSub>
                    <m:r>
                      <a:rPr lang="en-US" sz="3100" i="1">
                        <a:latin typeface="Cambria Math"/>
                      </a:rPr>
                      <m:t>𝑥</m:t>
                    </m:r>
                    <m:r>
                      <a:rPr lang="en-US" sz="3100" i="1">
                        <a:latin typeface="Cambria Math"/>
                      </a:rPr>
                      <m:t>−1.2=0</m:t>
                    </m:r>
                  </m:oMath>
                </a14:m>
                <a:endParaRPr lang="en-US" sz="3100" dirty="0"/>
              </a:p>
              <a:p>
                <a:pPr marL="0" indent="0" algn="just">
                  <a:buNone/>
                </a:pPr>
                <a:endParaRPr lang="en-US" sz="1800" dirty="0"/>
              </a:p>
              <a:p>
                <a:pPr marL="0" indent="0" algn="just">
                  <a:buNone/>
                </a:pPr>
                <a:endParaRPr lang="en-US" sz="1800" b="0" dirty="0">
                  <a:ea typeface="Cambria Math"/>
                </a:endParaRPr>
              </a:p>
              <a:p>
                <a:pPr marL="0" indent="0" algn="just">
                  <a:buNone/>
                </a:pPr>
                <a:endParaRPr lang="en-US" sz="1800" dirty="0">
                  <a:ea typeface="Cambria Math"/>
                </a:endParaRPr>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90600"/>
                <a:ext cx="8229600" cy="5295900"/>
              </a:xfrm>
              <a:blipFill rotWithShape="1">
                <a:blip r:embed="rId2"/>
                <a:stretch>
                  <a:fillRect l="-963" t="-1843" r="-1704" b="-1877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59676D1-4EA9-4437-A1B6-4B0C4A7D6AE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Zeroes of transcendental and algebraic equations[CO4]</a:t>
            </a:r>
          </a:p>
        </p:txBody>
      </p:sp>
      <p:pic>
        <p:nvPicPr>
          <p:cNvPr id="9" name="Picture 8">
            <a:extLst>
              <a:ext uri="{FF2B5EF4-FFF2-40B4-BE49-F238E27FC236}">
                <a16:creationId xmlns:a16="http://schemas.microsoft.com/office/drawing/2014/main" xmlns="" id="{7B3DF566-E63B-43D9-BA7B-1652AC24876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89769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algn="just"/>
                <a:r>
                  <a:rPr lang="en-US" sz="2200" b="1" dirty="0"/>
                  <a:t>Root/Zero</a:t>
                </a:r>
                <a:r>
                  <a:rPr lang="en-US" sz="2200" dirty="0"/>
                  <a:t>- A point </a:t>
                </a:r>
                <a14:m>
                  <m:oMath xmlns:m="http://schemas.openxmlformats.org/officeDocument/2006/math">
                    <m:r>
                      <a:rPr lang="en-US" sz="2200" i="1">
                        <a:latin typeface="Cambria Math"/>
                      </a:rPr>
                      <m:t>𝑥</m:t>
                    </m:r>
                    <m:r>
                      <a:rPr lang="en-US" sz="2200" i="1">
                        <a:latin typeface="Cambria Math"/>
                      </a:rPr>
                      <m:t>=</m:t>
                    </m:r>
                    <m:r>
                      <a:rPr lang="en-US" sz="2200" i="1">
                        <a:latin typeface="Cambria Math"/>
                      </a:rPr>
                      <m:t>𝑎</m:t>
                    </m:r>
                  </m:oMath>
                </a14:m>
                <a:r>
                  <a:rPr lang="en-US" sz="2200" dirty="0"/>
                  <a:t> will be called a root of an equation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=0</m:t>
                    </m:r>
                  </m:oMath>
                </a14:m>
                <a:r>
                  <a:rPr lang="en-US" sz="2200" dirty="0"/>
                  <a:t> if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𝑎</m:t>
                        </m:r>
                      </m:e>
                    </m:d>
                    <m:r>
                      <a:rPr lang="en-US" sz="2200" i="1">
                        <a:latin typeface="Cambria Math"/>
                      </a:rPr>
                      <m:t>=0</m:t>
                    </m:r>
                  </m:oMath>
                </a14:m>
                <a:r>
                  <a:rPr lang="en-US" sz="2200" dirty="0"/>
                  <a:t> . Graphically, we can say where it cuts the </a:t>
                </a:r>
                <a14:m>
                  <m:oMath xmlns:m="http://schemas.openxmlformats.org/officeDocument/2006/math">
                    <m:r>
                      <a:rPr lang="en-US" sz="2200" i="1">
                        <a:latin typeface="Cambria Math"/>
                      </a:rPr>
                      <m:t>𝑥</m:t>
                    </m:r>
                  </m:oMath>
                </a14:m>
                <a:r>
                  <a:rPr lang="en-US" sz="2200" dirty="0"/>
                  <a:t>-axis.</a:t>
                </a:r>
              </a:p>
              <a:p>
                <a:pPr marL="0" indent="0" algn="just">
                  <a:buNone/>
                </a:pPr>
                <a:endParaRPr lang="en-US" sz="2200" dirty="0"/>
              </a:p>
              <a:p>
                <a:pPr algn="just"/>
                <a:endParaRPr lang="en-US" sz="2200" dirty="0"/>
              </a:p>
              <a:p>
                <a:pPr algn="just"/>
                <a:endParaRPr lang="en-US" sz="2200" dirty="0"/>
              </a:p>
              <a:p>
                <a:pPr marL="0" indent="0">
                  <a:buNone/>
                </a:pPr>
                <a:endParaRPr lang="en-US" sz="1800" dirty="0"/>
              </a:p>
              <a:p>
                <a:pPr marL="0" indent="0">
                  <a:buNone/>
                </a:pPr>
                <a:r>
                  <a:rPr lang="en-US" sz="1800" i="1" dirty="0">
                    <a:latin typeface="Cambria Math"/>
                  </a:rPr>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r="-17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543B869-113B-48CE-8BED-0F85A71069D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Zeroes of transcendental and polynomial equations[CO4]</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5038" y="2209800"/>
            <a:ext cx="4733925" cy="3719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xmlns="" id="{45C8AE0E-BAC2-47B8-B659-669FC36510E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5996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algn="just"/>
                <a:r>
                  <a:rPr lang="en-US" sz="2200" dirty="0"/>
                  <a:t>To find the root of a equation numerically we find initial approximation by intermediate value theorem</a:t>
                </a:r>
              </a:p>
              <a:p>
                <a:pPr algn="just"/>
                <a:r>
                  <a:rPr lang="en-US" sz="2200" b="1" dirty="0"/>
                  <a:t>Intermediate value theorem-</a:t>
                </a:r>
                <a:r>
                  <a:rPr lang="en-US" sz="2200" dirty="0"/>
                  <a:t>If </a:t>
                </a:r>
                <a14:m>
                  <m:oMath xmlns:m="http://schemas.openxmlformats.org/officeDocument/2006/math">
                    <m:r>
                      <a:rPr lang="en-US" sz="2200" i="1">
                        <a:latin typeface="Cambria Math"/>
                      </a:rPr>
                      <m:t>𝑓</m:t>
                    </m:r>
                    <m:r>
                      <a:rPr lang="en-US" sz="2200" i="1">
                        <a:latin typeface="Cambria Math"/>
                      </a:rPr>
                      <m:t>(</m:t>
                    </m:r>
                    <m:r>
                      <a:rPr lang="en-US" sz="2200" i="1">
                        <a:latin typeface="Cambria Math"/>
                      </a:rPr>
                      <m:t>𝑥</m:t>
                    </m:r>
                    <m:r>
                      <a:rPr lang="en-US" sz="2200">
                        <a:latin typeface="Cambria Math"/>
                      </a:rPr>
                      <m:t>)</m:t>
                    </m:r>
                  </m:oMath>
                </a14:m>
                <a:r>
                  <a:rPr lang="en-US" sz="2200" dirty="0"/>
                  <a:t> is continuous on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𝑎</m:t>
                        </m:r>
                        <m:r>
                          <a:rPr lang="en-US" sz="2200" i="1">
                            <a:latin typeface="Cambria Math"/>
                          </a:rPr>
                          <m:t>,</m:t>
                        </m:r>
                        <m:r>
                          <a:rPr lang="en-US" sz="2200" i="1">
                            <a:latin typeface="Cambria Math"/>
                          </a:rPr>
                          <m:t>𝑏</m:t>
                        </m:r>
                      </m:e>
                    </m:d>
                  </m:oMath>
                </a14:m>
                <a:r>
                  <a:rPr lang="en-US" sz="2200" dirty="0"/>
                  <a:t>  and </a:t>
                </a:r>
                <a14:m>
                  <m:oMath xmlns:m="http://schemas.openxmlformats.org/officeDocument/2006/math">
                    <m:r>
                      <a:rPr lang="en-US" sz="2200" i="1">
                        <a:latin typeface="Cambria Math"/>
                      </a:rPr>
                      <m:t>𝑓</m:t>
                    </m:r>
                    <m:r>
                      <a:rPr lang="en-US" sz="2200" i="1">
                        <a:latin typeface="Cambria Math"/>
                      </a:rPr>
                      <m:t>(</m:t>
                    </m:r>
                    <m:r>
                      <a:rPr lang="en-US" sz="2200" i="1">
                        <a:latin typeface="Cambria Math"/>
                      </a:rPr>
                      <m:t>𝑎</m:t>
                    </m:r>
                    <m:r>
                      <a:rPr lang="en-US" sz="2200">
                        <a:latin typeface="Cambria Math"/>
                      </a:rPr>
                      <m:t>)</m:t>
                    </m:r>
                  </m:oMath>
                </a14:m>
                <a:r>
                  <a:rPr lang="en-US" sz="2200" dirty="0"/>
                  <a:t> and </a:t>
                </a:r>
                <a14:m>
                  <m:oMath xmlns:m="http://schemas.openxmlformats.org/officeDocument/2006/math">
                    <m:r>
                      <a:rPr lang="en-US" sz="2200" i="1">
                        <a:latin typeface="Cambria Math"/>
                      </a:rPr>
                      <m:t>𝑓</m:t>
                    </m:r>
                    <m:r>
                      <a:rPr lang="en-US" sz="2200" i="1">
                        <a:latin typeface="Cambria Math"/>
                      </a:rPr>
                      <m:t>(</m:t>
                    </m:r>
                    <m:r>
                      <a:rPr lang="en-US" sz="2200" i="1">
                        <a:latin typeface="Cambria Math"/>
                      </a:rPr>
                      <m:t>𝑏</m:t>
                    </m:r>
                    <m:r>
                      <a:rPr lang="en-US" sz="2200">
                        <a:latin typeface="Cambria Math"/>
                      </a:rPr>
                      <m:t>)</m:t>
                    </m:r>
                  </m:oMath>
                </a14:m>
                <a:r>
                  <a:rPr lang="en-US" sz="2200" dirty="0"/>
                  <a:t> are of opposite sign i.e.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𝑎</m:t>
                        </m:r>
                      </m:e>
                    </m:d>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𝑏</m:t>
                        </m:r>
                      </m:e>
                    </m:d>
                    <m:r>
                      <a:rPr lang="en-US" sz="2200" i="1">
                        <a:latin typeface="Cambria Math"/>
                      </a:rPr>
                      <m:t>&lt;0</m:t>
                    </m:r>
                    <m:r>
                      <a:rPr lang="en-US" sz="2200">
                        <a:latin typeface="Cambria Math"/>
                      </a:rPr>
                      <m:t>.</m:t>
                    </m:r>
                  </m:oMath>
                </a14:m>
                <a:r>
                  <a:rPr lang="en-US" sz="2200" dirty="0"/>
                  <a:t>Then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has at least one root or odd number of roots on that interval.</a:t>
                </a:r>
              </a:p>
              <a:p>
                <a:pPr marL="0" indent="0">
                  <a:buNone/>
                </a:pPr>
                <a:endParaRPr lang="en-US" sz="1800" dirty="0"/>
              </a:p>
              <a:p>
                <a:pPr marL="0" indent="0">
                  <a:buNone/>
                </a:pPr>
                <a:r>
                  <a:rPr lang="en-US" sz="1800" i="1" dirty="0">
                    <a:latin typeface="Cambria Math"/>
                  </a:rPr>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889" t="-727" r="-17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EF3EF44-8F29-4EF1-8085-31A91A19E04B}"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Zeroes of transcendental and polynomial equations[CO4]</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33903" y="3352800"/>
            <a:ext cx="4876800" cy="2971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xmlns="" id="{6F3DB6BA-F1CB-4966-8082-9FC32119B7D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0128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507437"/>
              </a:xfrm>
            </p:spPr>
            <p:txBody>
              <a:bodyPr>
                <a:normAutofit lnSpcReduction="10000"/>
              </a:bodyPr>
              <a:lstStyle/>
              <a:p>
                <a:pPr marL="0" indent="0">
                  <a:buNone/>
                </a:pPr>
                <a:r>
                  <a:rPr lang="en-US" sz="2200" b="1" dirty="0"/>
                  <a:t>Bisection method:</a:t>
                </a:r>
              </a:p>
              <a:p>
                <a:pPr marL="0" indent="0" algn="just">
                  <a:buNone/>
                </a:pPr>
                <a:r>
                  <a:rPr lang="en-US" sz="2200" dirty="0"/>
                  <a:t>This method is used to find the roots of an equation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=0</m:t>
                    </m:r>
                    <m:r>
                      <a:rPr lang="en-US" sz="2200" b="0" i="1" smtClean="0">
                        <a:latin typeface="Cambria Math"/>
                      </a:rPr>
                      <m:t>.</m:t>
                    </m:r>
                  </m:oMath>
                </a14:m>
                <a:endParaRPr lang="en-US" sz="2200" dirty="0"/>
              </a:p>
              <a:p>
                <a:pPr marL="0" indent="0" algn="just">
                  <a:buNone/>
                </a:pPr>
                <a:r>
                  <a:rPr lang="en-US" sz="2200" dirty="0"/>
                  <a:t>In this method we use the following steps-</a:t>
                </a:r>
              </a:p>
              <a:p>
                <a:pPr marL="0" indent="0" algn="just">
                  <a:buNone/>
                </a:pPr>
                <a:r>
                  <a:rPr lang="en-US" sz="2200" b="1" dirty="0"/>
                  <a:t>Step-1</a:t>
                </a:r>
                <a:r>
                  <a:rPr lang="en-US" sz="2200" dirty="0"/>
                  <a:t> Find the interval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𝑎</m:t>
                        </m:r>
                        <m:r>
                          <a:rPr lang="en-US" sz="2200" i="1">
                            <a:latin typeface="Cambria Math"/>
                          </a:rPr>
                          <m:t>,</m:t>
                        </m:r>
                        <m:r>
                          <a:rPr lang="en-US" sz="2200" i="1">
                            <a:latin typeface="Cambria Math"/>
                          </a:rPr>
                          <m:t>𝑏</m:t>
                        </m:r>
                      </m:e>
                    </m:d>
                  </m:oMath>
                </a14:m>
                <a:r>
                  <a:rPr lang="en-US" sz="2200" dirty="0"/>
                  <a:t> using intermediate value theorem  i.e. </a:t>
                </a:r>
                <a14:m>
                  <m:oMath xmlns:m="http://schemas.openxmlformats.org/officeDocument/2006/math">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𝑎</m:t>
                        </m:r>
                      </m:e>
                    </m:d>
                    <m:r>
                      <a:rPr lang="en-US" sz="2200" b="0" i="1" smtClean="0">
                        <a:latin typeface="Cambria Math"/>
                      </a:rPr>
                      <m:t>.</m:t>
                    </m:r>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𝑏</m:t>
                        </m:r>
                      </m:e>
                    </m:d>
                    <m:r>
                      <a:rPr lang="en-US" sz="2200" b="0" i="1" smtClean="0">
                        <a:latin typeface="Cambria Math"/>
                        <a:ea typeface="Cambria Math"/>
                      </a:rPr>
                      <m:t>&lt;0.</m:t>
                    </m:r>
                  </m:oMath>
                </a14:m>
                <a:endParaRPr lang="en-US" sz="2200" b="0" dirty="0">
                  <a:ea typeface="Cambria Math"/>
                </a:endParaRPr>
              </a:p>
              <a:p>
                <a:pPr marL="0" indent="0" algn="just">
                  <a:buNone/>
                </a:pPr>
                <a:r>
                  <a:rPr lang="en-US" sz="2200" b="1" dirty="0"/>
                  <a:t>Step-2</a:t>
                </a:r>
                <a:r>
                  <a:rPr lang="en-US" sz="2200" dirty="0"/>
                  <a:t> Find first approximation as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𝑎</m:t>
                        </m:r>
                        <m:r>
                          <a:rPr lang="en-US" sz="2200" i="1">
                            <a:latin typeface="Cambria Math"/>
                          </a:rPr>
                          <m:t>+</m:t>
                        </m:r>
                        <m:r>
                          <a:rPr lang="en-US" sz="2200" i="1">
                            <a:latin typeface="Cambria Math"/>
                          </a:rPr>
                          <m:t>𝑏</m:t>
                        </m:r>
                      </m:num>
                      <m:den>
                        <m:r>
                          <a:rPr lang="en-US" sz="2200" i="1">
                            <a:latin typeface="Cambria Math"/>
                          </a:rPr>
                          <m:t>2</m:t>
                        </m:r>
                      </m:den>
                    </m:f>
                    <m:r>
                      <a:rPr lang="en-US" sz="2200">
                        <a:latin typeface="Cambria Math"/>
                      </a:rPr>
                      <m:t> </m:t>
                    </m:r>
                  </m:oMath>
                </a14:m>
                <a:r>
                  <a:rPr lang="en-US" sz="2200" dirty="0"/>
                  <a:t> then</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r>
                      <a:rPr lang="en-US" sz="2200" i="1">
                        <a:latin typeface="Cambria Math"/>
                      </a:rPr>
                      <m:t>=+</m:t>
                    </m:r>
                  </m:oMath>
                </a14:m>
                <a:r>
                  <a:rPr lang="en-US" sz="2200" dirty="0"/>
                  <a:t>ive/</a:t>
                </a:r>
                <a14:m>
                  <m:oMath xmlns:m="http://schemas.openxmlformats.org/officeDocument/2006/math">
                    <m:r>
                      <a:rPr lang="en-US" sz="2200" b="0" i="1" dirty="0" smtClean="0">
                        <a:latin typeface="Cambria Math"/>
                      </a:rPr>
                      <m:t>−</m:t>
                    </m:r>
                  </m:oMath>
                </a14:m>
                <a:r>
                  <a:rPr lang="en-US" sz="2200" dirty="0"/>
                  <a:t>ive.</a:t>
                </a:r>
              </a:p>
              <a:p>
                <a:pPr marL="0" indent="0" algn="just">
                  <a:buNone/>
                </a:pPr>
                <a:r>
                  <a:rPr lang="en-US" sz="2200" dirty="0"/>
                  <a:t>If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r>
                      <a:rPr lang="en-US" sz="2200" i="1">
                        <a:latin typeface="Cambria Math"/>
                      </a:rPr>
                      <m:t>=0</m:t>
                    </m:r>
                  </m:oMath>
                </a14:m>
                <a:r>
                  <a:rPr lang="en-US" sz="2200" dirty="0"/>
                  <a:t> then</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𝑥</m:t>
                        </m:r>
                      </m:e>
                      <m:sub>
                        <m:r>
                          <a:rPr lang="en-US" sz="2200" i="1">
                            <a:latin typeface="Cambria Math"/>
                          </a:rPr>
                          <m:t>1</m:t>
                        </m:r>
                      </m:sub>
                    </m:sSub>
                    <m:r>
                      <a:rPr lang="en-US" sz="2200" i="1">
                        <a:latin typeface="Cambria Math"/>
                      </a:rPr>
                      <m:t> </m:t>
                    </m:r>
                  </m:oMath>
                </a14:m>
                <a:r>
                  <a:rPr lang="en-US" sz="2200" dirty="0"/>
                  <a:t>is root of an equation. </a:t>
                </a:r>
              </a:p>
              <a:p>
                <a:pPr marL="0" indent="0" algn="just">
                  <a:buNone/>
                </a:pPr>
                <a:r>
                  <a:rPr lang="en-US" sz="2200" b="1" dirty="0"/>
                  <a:t>Step-3</a:t>
                </a:r>
                <a:r>
                  <a:rPr lang="en-US" sz="2200" dirty="0"/>
                  <a:t> Now root lie either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𝑎</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oMath>
                </a14:m>
                <a:r>
                  <a:rPr lang="en-US" sz="2200" dirty="0"/>
                  <a:t> or </a:t>
                </a:r>
                <a14:m>
                  <m:oMath xmlns:m="http://schemas.openxmlformats.org/officeDocument/2006/math">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r>
                          <a:rPr lang="en-US" sz="2200" i="1">
                            <a:latin typeface="Cambria Math"/>
                          </a:rPr>
                          <m:t>𝑏</m:t>
                        </m:r>
                      </m:e>
                    </m:d>
                  </m:oMath>
                </a14:m>
                <a:r>
                  <a:rPr lang="en-US" sz="2200" dirty="0"/>
                  <a:t>.To check this we use step-1.</a:t>
                </a:r>
              </a:p>
              <a:p>
                <a:pPr marL="0" indent="0" algn="just">
                  <a:buNone/>
                </a:pPr>
                <a:r>
                  <a:rPr lang="en-US" sz="2200" dirty="0"/>
                  <a:t>If root lie in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𝑎</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oMath>
                </a14:m>
                <a:r>
                  <a:rPr lang="en-US" sz="2200" dirty="0"/>
                  <a:t> Then we find second approximation as-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𝑎</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num>
                      <m:den>
                        <m:r>
                          <a:rPr lang="en-US" sz="2200" i="1">
                            <a:latin typeface="Cambria Math"/>
                          </a:rPr>
                          <m:t>2</m:t>
                        </m:r>
                      </m:den>
                    </m:f>
                  </m:oMath>
                </a14:m>
                <a:endParaRPr lang="en-US" sz="2200" dirty="0"/>
              </a:p>
              <a:p>
                <a:pPr marL="0" indent="0">
                  <a:buNone/>
                </a:pPr>
                <a:r>
                  <a:rPr lang="en-US" sz="2200" dirty="0"/>
                  <a:t>If root lie in </a:t>
                </a:r>
                <a14:m>
                  <m:oMath xmlns:m="http://schemas.openxmlformats.org/officeDocument/2006/math">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r>
                          <a:rPr lang="en-US" sz="2200" i="1">
                            <a:latin typeface="Cambria Math"/>
                          </a:rPr>
                          <m:t>𝑏</m:t>
                        </m:r>
                      </m:e>
                    </m:d>
                    <m:r>
                      <a:rPr lang="en-US" sz="2200" b="0" i="0" smtClean="0">
                        <a:latin typeface="Cambria Math"/>
                      </a:rPr>
                      <m:t> </m:t>
                    </m:r>
                  </m:oMath>
                </a14:m>
                <a:r>
                  <a:rPr lang="en-US" sz="2200" dirty="0"/>
                  <a:t>Then we find second approximation as-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r>
                          <a:rPr lang="en-US" sz="2200" i="1">
                            <a:latin typeface="Cambria Math"/>
                          </a:rPr>
                          <m:t>𝑏</m:t>
                        </m:r>
                      </m:num>
                      <m:den>
                        <m:r>
                          <a:rPr lang="en-US" sz="2200" i="1">
                            <a:latin typeface="Cambria Math"/>
                          </a:rPr>
                          <m:t>2</m:t>
                        </m:r>
                      </m:den>
                    </m:f>
                  </m:oMath>
                </a14:m>
                <a:endParaRPr lang="en-US" sz="2200" dirty="0"/>
              </a:p>
              <a:p>
                <a:pPr marL="0" indent="0">
                  <a:buNone/>
                </a:pPr>
                <a:r>
                  <a:rPr lang="en-US" sz="2200" dirty="0"/>
                  <a:t>Similarly we can find third aprroximation,fourth approximation and so on using step-1 and step-2.</a:t>
                </a:r>
              </a:p>
              <a:p>
                <a:pPr marL="0" indent="0">
                  <a:buNone/>
                </a:pPr>
                <a:r>
                  <a:rPr lang="en-US" sz="2200" b="1" dirty="0"/>
                  <a:t>Step-4</a:t>
                </a:r>
                <a:r>
                  <a:rPr lang="en-US" sz="2200" dirty="0"/>
                  <a:t> We stop iteration when the last two consecutive iterations are nearly equal or same.</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7"/>
              </a:xfrm>
              <a:blipFill rotWithShape="1">
                <a:blip r:embed="rId2"/>
                <a:stretch>
                  <a:fillRect l="-963" t="-1327" r="-1704" b="-279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6E840B2-4FF3-46B3-BDE8-508EE1FD8B8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Bisection method[CO4]</a:t>
            </a:r>
            <a:endParaRPr lang="en-US" sz="3000" dirty="0"/>
          </a:p>
        </p:txBody>
      </p:sp>
      <p:pic>
        <p:nvPicPr>
          <p:cNvPr id="9" name="Picture 8">
            <a:extLst>
              <a:ext uri="{FF2B5EF4-FFF2-40B4-BE49-F238E27FC236}">
                <a16:creationId xmlns:a16="http://schemas.microsoft.com/office/drawing/2014/main" xmlns="" id="{DEF5BFC1-99AE-40CD-BA1F-AED78D2F130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0478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14400"/>
                <a:ext cx="8229600" cy="5486400"/>
              </a:xfrm>
            </p:spPr>
            <p:txBody>
              <a:bodyPr>
                <a:normAutofit fontScale="92500" lnSpcReduction="20000"/>
              </a:bodyPr>
              <a:lstStyle/>
              <a:p>
                <a:pPr marL="0" indent="0">
                  <a:buNone/>
                </a:pPr>
                <a:r>
                  <a:rPr lang="en-US" sz="2400" b="1" dirty="0"/>
                  <a:t>Example-1: </a:t>
                </a:r>
                <a:r>
                  <a:rPr lang="en-US" sz="2400" dirty="0"/>
                  <a:t>Find a positive real root of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3</m:t>
                        </m:r>
                      </m:sup>
                    </m:sSup>
                    <m:r>
                      <a:rPr lang="en-US" sz="2400" i="1">
                        <a:latin typeface="Cambria Math"/>
                      </a:rPr>
                      <m:t>−</m:t>
                    </m:r>
                    <m:r>
                      <a:rPr lang="en-US" sz="2400" i="1">
                        <a:latin typeface="Cambria Math"/>
                      </a:rPr>
                      <m:t>𝑥</m:t>
                    </m:r>
                    <m:r>
                      <a:rPr lang="en-US" sz="2400" i="1">
                        <a:latin typeface="Cambria Math"/>
                      </a:rPr>
                      <m:t>−1=0 </m:t>
                    </m:r>
                  </m:oMath>
                </a14:m>
                <a:r>
                  <a:rPr lang="en-US" sz="2400" dirty="0"/>
                  <a:t>in [1,2] by bisection method, correct to four decimal places.</a:t>
                </a:r>
              </a:p>
              <a:p>
                <a:pPr marL="0" indent="0">
                  <a:buNone/>
                </a:pPr>
                <a:r>
                  <a:rPr lang="en-US" sz="2400" b="1" dirty="0"/>
                  <a:t>Sol:</a:t>
                </a:r>
                <a:r>
                  <a:rPr lang="en-US" sz="2400" dirty="0"/>
                  <a:t/>
                </a:r>
                <a14:m>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m:t>
                    </m:r>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3</m:t>
                        </m:r>
                      </m:sup>
                    </m:sSup>
                    <m:r>
                      <a:rPr lang="en-US" sz="2400">
                        <a:latin typeface="Cambria Math"/>
                      </a:rPr>
                      <m:t>−</m:t>
                    </m:r>
                    <m:r>
                      <a:rPr lang="en-US" sz="2400" b="0" i="1" smtClean="0">
                        <a:latin typeface="Cambria Math"/>
                      </a:rPr>
                      <m:t>𝑥</m:t>
                    </m:r>
                    <m:r>
                      <a:rPr lang="en-US" sz="2400">
                        <a:latin typeface="Cambria Math"/>
                      </a:rPr>
                      <m:t>−1</m:t>
                    </m:r>
                  </m:oMath>
                </a14:m>
                <a:r>
                  <a:rPr lang="en-US" sz="2400" dirty="0"/>
                  <a:t>, </a:t>
                </a:r>
                <a:endParaRPr lang="en-US" sz="24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i="1">
                              <a:latin typeface="Cambria Math"/>
                            </a:rPr>
                            <m:t>1</m:t>
                          </m:r>
                        </m:e>
                      </m:d>
                      <m:r>
                        <a:rPr lang="en-US" sz="2400" i="1">
                          <a:latin typeface="Cambria Math"/>
                        </a:rPr>
                        <m:t>=−</m:t>
                      </m:r>
                      <m:r>
                        <m:rPr>
                          <m:sty m:val="p"/>
                        </m:rPr>
                        <a:rPr lang="en-US" sz="2400" b="0" i="0" smtClean="0">
                          <a:latin typeface="Cambria Math"/>
                        </a:rPr>
                        <m:t>i</m:t>
                      </m:r>
                      <m:r>
                        <m:rPr>
                          <m:sty m:val="p"/>
                        </m:rPr>
                        <a:rPr lang="en-US" sz="2400" i="0">
                          <a:latin typeface="Cambria Math"/>
                        </a:rPr>
                        <m:t>ve</m:t>
                      </m:r>
                      <m:r>
                        <a:rPr lang="en-US" sz="2400" i="1">
                          <a:latin typeface="Cambria Math"/>
                        </a:rPr>
                        <m:t> </m:t>
                      </m:r>
                    </m:oMath>
                  </m:oMathPara>
                </a14:m>
                <a:endParaRPr lang="en-US" sz="24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b="0" i="1" smtClean="0">
                              <a:latin typeface="Cambria Math"/>
                            </a:rPr>
                            <m:t>2</m:t>
                          </m:r>
                        </m:e>
                      </m:d>
                      <m:r>
                        <a:rPr lang="en-US" sz="2400" i="1">
                          <a:latin typeface="Cambria Math"/>
                        </a:rPr>
                        <m:t>=+</m:t>
                      </m:r>
                      <m:r>
                        <m:rPr>
                          <m:sty m:val="p"/>
                        </m:rPr>
                        <a:rPr lang="en-US" sz="2400" b="0" i="0" smtClean="0">
                          <a:latin typeface="Cambria Math"/>
                        </a:rPr>
                        <m:t>i</m:t>
                      </m:r>
                      <m:r>
                        <m:rPr>
                          <m:sty m:val="p"/>
                        </m:rPr>
                        <a:rPr lang="en-US" sz="2400" i="0">
                          <a:latin typeface="Cambria Math"/>
                        </a:rPr>
                        <m:t>ve</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i="1">
                              <a:latin typeface="Cambria Math"/>
                            </a:rPr>
                            <m:t>1.324</m:t>
                          </m:r>
                        </m:e>
                      </m:d>
                      <m:r>
                        <a:rPr lang="en-US" sz="2400" i="1">
                          <a:latin typeface="Cambria Math"/>
                        </a:rPr>
                        <m:t>=</m:t>
                      </m:r>
                      <m:r>
                        <a:rPr lang="en-US" sz="2400" i="0">
                          <a:latin typeface="Cambria Math"/>
                        </a:rPr>
                        <m:t>−</m:t>
                      </m:r>
                      <m:r>
                        <m:rPr>
                          <m:sty m:val="p"/>
                        </m:rPr>
                        <a:rPr lang="en-US" sz="2400" b="0" i="0" smtClean="0">
                          <a:latin typeface="Cambria Math"/>
                        </a:rPr>
                        <m:t>i</m:t>
                      </m:r>
                      <m:r>
                        <m:rPr>
                          <m:sty m:val="p"/>
                        </m:rPr>
                        <a:rPr lang="en-US" sz="2400" i="0">
                          <a:latin typeface="Cambria Math"/>
                        </a:rPr>
                        <m:t>ve</m:t>
                      </m:r>
                      <m:r>
                        <a:rPr lang="en-US" sz="2400" i="0">
                          <a:latin typeface="Cambria Math"/>
                        </a:rPr>
                        <m:t> </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i="1">
                              <a:latin typeface="Cambria Math"/>
                            </a:rPr>
                            <m:t>1.325</m:t>
                          </m:r>
                        </m:e>
                      </m:d>
                      <m:r>
                        <a:rPr lang="en-US" sz="2400" i="1">
                          <a:latin typeface="Cambria Math"/>
                        </a:rPr>
                        <m:t>=+</m:t>
                      </m:r>
                      <m:r>
                        <m:rPr>
                          <m:sty m:val="p"/>
                        </m:rPr>
                        <a:rPr lang="en-US" sz="2400" b="0" i="0" smtClean="0">
                          <a:latin typeface="Cambria Math"/>
                        </a:rPr>
                        <m:t>i</m:t>
                      </m:r>
                      <m:r>
                        <m:rPr>
                          <m:sty m:val="p"/>
                        </m:rPr>
                        <a:rPr lang="en-US" sz="2400" i="0">
                          <a:latin typeface="Cambria Math"/>
                        </a:rPr>
                        <m:t>ve</m:t>
                      </m:r>
                    </m:oMath>
                  </m:oMathPara>
                </a14:m>
                <a:endParaRPr lang="en-US" sz="2400" dirty="0"/>
              </a:p>
              <a:p>
                <a:pPr marL="0" indent="0">
                  <a:buNone/>
                </a:pPr>
                <a:r>
                  <a:rPr lang="en-US" sz="2400" dirty="0"/>
                  <a:t>Hence root lie in [1.324, 1.325].</a:t>
                </a:r>
              </a:p>
              <a:p>
                <a:pPr marL="0" indent="0">
                  <a:buNone/>
                </a:pPr>
                <a:r>
                  <a:rPr lang="en-US" sz="2400" dirty="0"/>
                  <a:t>First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b="0" i="0" smtClean="0">
                        <a:latin typeface="Cambria Math"/>
                      </a:rPr>
                      <m:t>=</m:t>
                    </m:r>
                    <m:f>
                      <m:fPr>
                        <m:ctrlPr>
                          <a:rPr lang="en-US" sz="2400" b="0" i="1" smtClean="0">
                            <a:latin typeface="Cambria Math" panose="02040503050406030204" pitchFamily="18" charset="0"/>
                          </a:rPr>
                        </m:ctrlPr>
                      </m:fPr>
                      <m:num>
                        <m:r>
                          <m:rPr>
                            <m:nor/>
                          </m:rPr>
                          <a:rPr lang="en-US" sz="2400" dirty="0"/>
                          <m:t>1.324</m:t>
                        </m:r>
                        <m:r>
                          <m:rPr>
                            <m:nor/>
                          </m:rPr>
                          <a:rPr lang="en-US" sz="2400" b="0" i="0" dirty="0" smtClean="0"/>
                          <m:t> + </m:t>
                        </m:r>
                        <m:r>
                          <m:rPr>
                            <m:nor/>
                          </m:rPr>
                          <a:rPr lang="en-US" sz="2400" dirty="0"/>
                          <m:t>1.325</m:t>
                        </m:r>
                      </m:num>
                      <m:den>
                        <m:r>
                          <a:rPr lang="en-US" sz="2400" b="0" i="1" smtClean="0">
                            <a:latin typeface="Cambria Math"/>
                          </a:rPr>
                          <m:t>2</m:t>
                        </m:r>
                      </m:den>
                    </m:f>
                    <m:r>
                      <a:rPr lang="en-US" sz="2400" b="0" i="1" smtClean="0">
                        <a:latin typeface="Cambria Math"/>
                      </a:rPr>
                      <m:t>=</m:t>
                    </m:r>
                    <m:r>
                      <m:rPr>
                        <m:nor/>
                      </m:rPr>
                      <a:rPr lang="en-US" sz="2400" dirty="0"/>
                      <m:t>1.3245</m:t>
                    </m:r>
                    <m:r>
                      <a:rPr lang="en-US" sz="2400" b="0" i="1" dirty="0" smtClean="0">
                        <a:latin typeface="Cambria Math"/>
                      </a:rPr>
                      <m:t>,</m:t>
                    </m:r>
                    <m:r>
                      <a:rPr lang="en-US" sz="2400" i="1">
                        <a:latin typeface="Cambria Math"/>
                      </a:rPr>
                      <m:t>𝑓</m:t>
                    </m:r>
                    <m:d>
                      <m:dPr>
                        <m:ctrlPr>
                          <a:rPr lang="en-US" sz="2400" i="1">
                            <a:latin typeface="Cambria Math" panose="02040503050406030204" pitchFamily="18" charset="0"/>
                          </a:rPr>
                        </m:ctrlPr>
                      </m:dPr>
                      <m:e>
                        <m:r>
                          <a:rPr lang="en-US" sz="2400" i="1">
                            <a:latin typeface="Cambria Math"/>
                          </a:rPr>
                          <m:t>1.3245</m:t>
                        </m:r>
                      </m:e>
                    </m:d>
                    <m:r>
                      <a:rPr lang="en-US" sz="2400" i="1">
                        <a:latin typeface="Cambria Math"/>
                      </a:rPr>
                      <m:t>=−</m:t>
                    </m:r>
                    <m:r>
                      <m:rPr>
                        <m:sty m:val="p"/>
                      </m:rPr>
                      <a:rPr lang="en-US" sz="2400" b="0" i="0" smtClean="0">
                        <a:latin typeface="Cambria Math"/>
                      </a:rPr>
                      <m:t>i</m:t>
                    </m:r>
                    <m:r>
                      <m:rPr>
                        <m:sty m:val="p"/>
                      </m:rPr>
                      <a:rPr lang="en-US" sz="2400" i="0">
                        <a:latin typeface="Cambria Math"/>
                      </a:rPr>
                      <m:t>ve</m:t>
                    </m:r>
                    <m:r>
                      <a:rPr lang="en-US" sz="2400" i="0">
                        <a:latin typeface="Cambria Math"/>
                      </a:rPr>
                      <m:t> </m:t>
                    </m:r>
                  </m:oMath>
                </a14:m>
                <a:endParaRPr lang="en-US" sz="2400" dirty="0"/>
              </a:p>
              <a:p>
                <a:pPr marL="0" indent="0">
                  <a:buNone/>
                </a:pPr>
                <a:r>
                  <a:rPr lang="en-US" sz="2400" dirty="0"/>
                  <a:t>Now root lie in [1.3245, 1.325].</a:t>
                </a:r>
              </a:p>
              <a:p>
                <a:pPr marL="0" indent="0">
                  <a:buNone/>
                </a:pPr>
                <a:r>
                  <a:rPr lang="en-US" sz="2400" dirty="0"/>
                  <a:t>Second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oMath>
                </a14:m>
                <a:r>
                  <a:rPr lang="en-US" sz="2400" dirty="0"/>
                  <a:t>=1.32475		</a:t>
                </a:r>
                <a14:m>
                  <m:oMath xmlns:m="http://schemas.openxmlformats.org/officeDocument/2006/math">
                    <m:r>
                      <a:rPr lang="en-US" sz="2400" i="1">
                        <a:latin typeface="Cambria Math"/>
                      </a:rPr>
                      <m:t>𝑓</m:t>
                    </m:r>
                    <m:d>
                      <m:dPr>
                        <m:ctrlPr>
                          <a:rPr lang="en-US" sz="2400" i="1">
                            <a:latin typeface="Cambria Math" panose="02040503050406030204" pitchFamily="18" charset="0"/>
                          </a:rPr>
                        </m:ctrlPr>
                      </m:dPr>
                      <m:e>
                        <m:r>
                          <a:rPr lang="en-US" sz="2400" i="1">
                            <a:latin typeface="Cambria Math"/>
                          </a:rPr>
                          <m:t>1.32475</m:t>
                        </m:r>
                      </m:e>
                    </m:d>
                    <m:r>
                      <a:rPr lang="en-US" sz="2400" i="1">
                        <a:latin typeface="Cambria Math"/>
                      </a:rPr>
                      <m:t>=+</m:t>
                    </m:r>
                    <m:r>
                      <m:rPr>
                        <m:sty m:val="p"/>
                      </m:rPr>
                      <a:rPr lang="en-US" sz="2400" b="0" i="0" smtClean="0">
                        <a:latin typeface="Cambria Math"/>
                      </a:rPr>
                      <m:t>i</m:t>
                    </m:r>
                    <m:r>
                      <m:rPr>
                        <m:sty m:val="p"/>
                      </m:rPr>
                      <a:rPr lang="en-US" sz="2400" i="0">
                        <a:latin typeface="Cambria Math"/>
                      </a:rPr>
                      <m:t>ve</m:t>
                    </m:r>
                    <m:r>
                      <a:rPr lang="en-US" sz="2400" i="0">
                        <a:latin typeface="Cambria Math"/>
                      </a:rPr>
                      <m:t> </m:t>
                    </m:r>
                  </m:oMath>
                </a14:m>
                <a:endParaRPr lang="en-US" sz="2400" dirty="0"/>
              </a:p>
              <a:p>
                <a:pPr marL="0" indent="0">
                  <a:buNone/>
                </a:pPr>
                <a:r>
                  <a:rPr lang="en-US" sz="2400" dirty="0"/>
                  <a:t>Now root lie in [1.3245, 1.32475].</a:t>
                </a:r>
              </a:p>
              <a:p>
                <a:pPr marL="0" indent="0">
                  <a:buNone/>
                </a:pPr>
                <a:r>
                  <a:rPr lang="en-US" sz="2400" dirty="0"/>
                  <a:t>Third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=1.324625</m:t>
                    </m:r>
                  </m:oMath>
                </a14:m>
                <a:endParaRPr lang="en-US" sz="2400" dirty="0"/>
              </a:p>
              <a:p>
                <a:pPr marL="0" indent="0">
                  <a:buNone/>
                </a:pPr>
                <a:r>
                  <a:rPr lang="en-US" sz="2400" dirty="0"/>
                  <a:t>Now we stop iteration because second and third approximation are same </a:t>
                </a:r>
                <a:r>
                  <a:rPr lang="en-US" sz="2400" dirty="0" err="1"/>
                  <a:t>upto</a:t>
                </a:r>
                <a:r>
                  <a:rPr lang="en-US" sz="2400" dirty="0"/>
                  <a:t> 3 decimal places.</a:t>
                </a:r>
              </a:p>
              <a:p>
                <a:pPr marL="0" indent="0">
                  <a:buNone/>
                </a:pPr>
                <a:r>
                  <a:rPr lang="en-US" sz="2400" dirty="0"/>
                  <a:t>So root is 1.324</a:t>
                </a:r>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5486400"/>
              </a:xfrm>
              <a:blipFill rotWithShape="1">
                <a:blip r:embed="rId2"/>
                <a:stretch>
                  <a:fillRect l="-963" t="-1778" b="-10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991235D-2739-4210-9972-9E0510F49B1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Bisection method[CO4]</a:t>
            </a:r>
            <a:endParaRPr lang="en-US" sz="3000" dirty="0"/>
          </a:p>
          <a:p>
            <a:pPr algn="ctr"/>
            <a:endParaRPr lang="en-US" sz="3000" b="1" dirty="0"/>
          </a:p>
        </p:txBody>
      </p:sp>
      <p:pic>
        <p:nvPicPr>
          <p:cNvPr id="9" name="Picture 8">
            <a:extLst>
              <a:ext uri="{FF2B5EF4-FFF2-40B4-BE49-F238E27FC236}">
                <a16:creationId xmlns:a16="http://schemas.microsoft.com/office/drawing/2014/main" xmlns="" id="{5069DF14-03EC-475D-9CE2-E21386C0764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2738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90600"/>
                <a:ext cx="8458200" cy="5715000"/>
              </a:xfrm>
            </p:spPr>
            <p:txBody>
              <a:bodyPr>
                <a:normAutofit fontScale="25000" lnSpcReduction="20000"/>
              </a:bodyPr>
              <a:lstStyle/>
              <a:p>
                <a:pPr marL="0" indent="0">
                  <a:buNone/>
                </a:pPr>
                <a:r>
                  <a:rPr lang="en-US" sz="8800" b="1" dirty="0"/>
                  <a:t>Regula </a:t>
                </a:r>
                <a:r>
                  <a:rPr lang="en-US" sz="8800" b="1" dirty="0" err="1"/>
                  <a:t>Falsi</a:t>
                </a:r>
                <a:r>
                  <a:rPr lang="en-US" sz="8800" b="1" dirty="0"/>
                  <a:t> method: </a:t>
                </a:r>
                <a:r>
                  <a:rPr lang="en-US" sz="8800" dirty="0"/>
                  <a:t>This method is used to find the roots of an equation </a:t>
                </a:r>
                <a14:m>
                  <m:oMath xmlns:m="http://schemas.openxmlformats.org/officeDocument/2006/math">
                    <m:r>
                      <a:rPr lang="en-US" sz="8800" i="1">
                        <a:latin typeface="Cambria Math"/>
                      </a:rPr>
                      <m:t>𝑓</m:t>
                    </m:r>
                    <m:d>
                      <m:dPr>
                        <m:ctrlPr>
                          <a:rPr lang="en-US" sz="8800" i="1">
                            <a:latin typeface="Cambria Math" panose="02040503050406030204" pitchFamily="18" charset="0"/>
                          </a:rPr>
                        </m:ctrlPr>
                      </m:dPr>
                      <m:e>
                        <m:r>
                          <a:rPr lang="en-US" sz="8800" i="1">
                            <a:latin typeface="Cambria Math"/>
                          </a:rPr>
                          <m:t>𝑥</m:t>
                        </m:r>
                      </m:e>
                    </m:d>
                    <m:r>
                      <a:rPr lang="en-US" sz="8800" i="1">
                        <a:latin typeface="Cambria Math"/>
                      </a:rPr>
                      <m:t>=0</m:t>
                    </m:r>
                  </m:oMath>
                </a14:m>
                <a:r>
                  <a:rPr lang="en-US" sz="8800" dirty="0"/>
                  <a:t>. This method has following steps-</a:t>
                </a:r>
              </a:p>
              <a:p>
                <a:pPr marL="0" indent="0">
                  <a:buNone/>
                </a:pPr>
                <a:r>
                  <a:rPr lang="en-US" sz="8800" b="1" dirty="0"/>
                  <a:t>Step-1</a:t>
                </a:r>
                <a:r>
                  <a:rPr lang="en-US" sz="8800" dirty="0"/>
                  <a:t> Find the interval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𝑎</m:t>
                        </m:r>
                        <m:r>
                          <a:rPr lang="en-US" sz="8800" i="1">
                            <a:latin typeface="Cambria Math"/>
                          </a:rPr>
                          <m:t>,</m:t>
                        </m:r>
                        <m:r>
                          <a:rPr lang="en-US" sz="8800" i="1">
                            <a:latin typeface="Cambria Math"/>
                          </a:rPr>
                          <m:t>𝑏</m:t>
                        </m:r>
                      </m:e>
                    </m:d>
                  </m:oMath>
                </a14:m>
                <a:r>
                  <a:rPr lang="en-US" sz="8800" dirty="0"/>
                  <a:t> using intermediate value theorem i.e. </a:t>
                </a:r>
                <a14:m>
                  <m:oMath xmlns:m="http://schemas.openxmlformats.org/officeDocument/2006/math">
                    <m:r>
                      <a:rPr lang="en-US" sz="8800" i="1">
                        <a:latin typeface="Cambria Math"/>
                      </a:rPr>
                      <m:t>𝑓</m:t>
                    </m:r>
                    <m:d>
                      <m:dPr>
                        <m:ctrlPr>
                          <a:rPr lang="en-US" sz="8800" i="1">
                            <a:latin typeface="Cambria Math" panose="02040503050406030204" pitchFamily="18" charset="0"/>
                          </a:rPr>
                        </m:ctrlPr>
                      </m:dPr>
                      <m:e>
                        <m:r>
                          <a:rPr lang="en-US" sz="8800" i="1">
                            <a:latin typeface="Cambria Math"/>
                          </a:rPr>
                          <m:t>𝑎</m:t>
                        </m:r>
                      </m:e>
                    </m:d>
                    <m:r>
                      <a:rPr lang="en-US" sz="8800" i="1">
                        <a:latin typeface="Cambria Math"/>
                      </a:rPr>
                      <m:t>.</m:t>
                    </m:r>
                    <m:r>
                      <a:rPr lang="en-US" sz="8800" i="1">
                        <a:latin typeface="Cambria Math"/>
                      </a:rPr>
                      <m:t>𝑓</m:t>
                    </m:r>
                    <m:d>
                      <m:dPr>
                        <m:ctrlPr>
                          <a:rPr lang="en-US" sz="8800" i="1">
                            <a:latin typeface="Cambria Math" panose="02040503050406030204" pitchFamily="18" charset="0"/>
                          </a:rPr>
                        </m:ctrlPr>
                      </m:dPr>
                      <m:e>
                        <m:r>
                          <a:rPr lang="en-US" sz="8800" i="1">
                            <a:latin typeface="Cambria Math"/>
                          </a:rPr>
                          <m:t>𝑏</m:t>
                        </m:r>
                      </m:e>
                    </m:d>
                    <m:r>
                      <a:rPr lang="en-US" sz="8800" i="1">
                        <a:latin typeface="Cambria Math"/>
                        <a:ea typeface="Cambria Math"/>
                      </a:rPr>
                      <m:t>&lt;0.</m:t>
                    </m:r>
                  </m:oMath>
                </a14:m>
                <a:endParaRPr lang="en-US" sz="8800" dirty="0">
                  <a:ea typeface="Cambria Math"/>
                </a:endParaRPr>
              </a:p>
              <a:p>
                <a:pPr marL="0" indent="0">
                  <a:buNone/>
                </a:pPr>
                <a:r>
                  <a:rPr lang="en-US" sz="8800" b="1" dirty="0"/>
                  <a:t>Step-2</a:t>
                </a:r>
                <a:r>
                  <a:rPr lang="en-US" sz="8800" dirty="0"/>
                  <a:t> Find first approximation as : </a:t>
                </a:r>
                <a14:m>
                  <m:oMath xmlns:m="http://schemas.openxmlformats.org/officeDocument/2006/math">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r>
                      <a:rPr lang="en-US" sz="8800" i="1">
                        <a:latin typeface="Cambria Math"/>
                      </a:rPr>
                      <m:t>=</m:t>
                    </m:r>
                    <m:f>
                      <m:fPr>
                        <m:ctrlPr>
                          <a:rPr lang="en-US" sz="8800" i="1">
                            <a:latin typeface="Cambria Math" panose="02040503050406030204" pitchFamily="18" charset="0"/>
                          </a:rPr>
                        </m:ctrlPr>
                      </m:fPr>
                      <m:num>
                        <m:r>
                          <a:rPr lang="en-US" sz="8800" i="1">
                            <a:latin typeface="Cambria Math"/>
                          </a:rPr>
                          <m:t>𝑎𝑓</m:t>
                        </m:r>
                        <m:d>
                          <m:dPr>
                            <m:ctrlPr>
                              <a:rPr lang="en-US" sz="8800" i="1">
                                <a:latin typeface="Cambria Math" panose="02040503050406030204" pitchFamily="18" charset="0"/>
                              </a:rPr>
                            </m:ctrlPr>
                          </m:dPr>
                          <m:e>
                            <m:r>
                              <a:rPr lang="en-US" sz="8800" i="1">
                                <a:latin typeface="Cambria Math"/>
                              </a:rPr>
                              <m:t>𝑏</m:t>
                            </m:r>
                          </m:e>
                        </m:d>
                        <m:r>
                          <a:rPr lang="en-US" sz="8800" i="1">
                            <a:latin typeface="Cambria Math"/>
                          </a:rPr>
                          <m:t>−</m:t>
                        </m:r>
                        <m:r>
                          <a:rPr lang="en-US" sz="8800" i="1">
                            <a:latin typeface="Cambria Math"/>
                          </a:rPr>
                          <m:t>𝑏𝑓</m:t>
                        </m:r>
                        <m:r>
                          <a:rPr lang="en-US" sz="8800" i="1">
                            <a:latin typeface="Cambria Math"/>
                          </a:rPr>
                          <m:t>(</m:t>
                        </m:r>
                        <m:r>
                          <a:rPr lang="en-US" sz="8800" i="1">
                            <a:latin typeface="Cambria Math"/>
                          </a:rPr>
                          <m:t>𝑎</m:t>
                        </m:r>
                        <m:r>
                          <a:rPr lang="en-US" sz="8800" i="1">
                            <a:latin typeface="Cambria Math"/>
                          </a:rPr>
                          <m:t>)</m:t>
                        </m:r>
                      </m:num>
                      <m:den>
                        <m:r>
                          <a:rPr lang="en-US" sz="8800" i="1">
                            <a:latin typeface="Cambria Math"/>
                          </a:rPr>
                          <m:t>𝑓</m:t>
                        </m:r>
                        <m:d>
                          <m:dPr>
                            <m:ctrlPr>
                              <a:rPr lang="en-US" sz="8800" i="1">
                                <a:latin typeface="Cambria Math" panose="02040503050406030204" pitchFamily="18" charset="0"/>
                              </a:rPr>
                            </m:ctrlPr>
                          </m:dPr>
                          <m:e>
                            <m:r>
                              <a:rPr lang="en-US" sz="8800" i="1">
                                <a:latin typeface="Cambria Math"/>
                              </a:rPr>
                              <m:t>𝑏</m:t>
                            </m:r>
                          </m:e>
                        </m:d>
                        <m:r>
                          <a:rPr lang="en-US" sz="8800" i="1">
                            <a:latin typeface="Cambria Math"/>
                          </a:rPr>
                          <m:t>−</m:t>
                        </m:r>
                        <m:r>
                          <a:rPr lang="en-US" sz="8800" i="1">
                            <a:latin typeface="Cambria Math"/>
                          </a:rPr>
                          <m:t>𝑓</m:t>
                        </m:r>
                        <m:r>
                          <a:rPr lang="en-US" sz="8800" i="1">
                            <a:latin typeface="Cambria Math"/>
                          </a:rPr>
                          <m:t>(</m:t>
                        </m:r>
                        <m:r>
                          <a:rPr lang="en-US" sz="8800" i="1">
                            <a:latin typeface="Cambria Math"/>
                          </a:rPr>
                          <m:t>𝑎</m:t>
                        </m:r>
                        <m:r>
                          <a:rPr lang="en-US" sz="8800" i="1">
                            <a:latin typeface="Cambria Math"/>
                          </a:rPr>
                          <m:t>)</m:t>
                        </m:r>
                      </m:den>
                    </m:f>
                    <m:r>
                      <a:rPr lang="en-US" sz="8800" b="0" i="0" smtClean="0">
                        <a:latin typeface="Cambria Math"/>
                      </a:rPr>
                      <m:t> </m:t>
                    </m:r>
                  </m:oMath>
                </a14:m>
                <a:r>
                  <a:rPr lang="en-US" sz="8800" dirty="0"/>
                  <a:t>then </a:t>
                </a:r>
              </a:p>
              <a:p>
                <a:pPr marL="0" indent="0">
                  <a:buNone/>
                </a:pPr>
                <a14:m>
                  <m:oMath xmlns:m="http://schemas.openxmlformats.org/officeDocument/2006/math">
                    <m:r>
                      <a:rPr lang="en-US" sz="8800" i="1">
                        <a:latin typeface="Cambria Math"/>
                      </a:rPr>
                      <m:t>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r>
                      <a:rPr lang="en-US" sz="8800" i="1">
                        <a:latin typeface="Cambria Math"/>
                      </a:rPr>
                      <m:t>=+</m:t>
                    </m:r>
                    <m:r>
                      <m:rPr>
                        <m:sty m:val="p"/>
                      </m:rPr>
                      <a:rPr lang="en-US" sz="8800" i="0">
                        <a:latin typeface="Cambria Math"/>
                      </a:rPr>
                      <m:t>ive</m:t>
                    </m:r>
                    <m:r>
                      <a:rPr lang="en-US" sz="8800" i="0">
                        <a:latin typeface="Cambria Math"/>
                      </a:rPr>
                      <m:t>/−</m:t>
                    </m:r>
                    <m:r>
                      <m:rPr>
                        <m:sty m:val="p"/>
                      </m:rPr>
                      <a:rPr lang="en-US" sz="8800" i="0">
                        <a:latin typeface="Cambria Math"/>
                      </a:rPr>
                      <m:t>ive</m:t>
                    </m:r>
                  </m:oMath>
                </a14:m>
                <a:r>
                  <a:rPr lang="en-US" sz="8800" dirty="0"/>
                  <a:t>. If </a:t>
                </a:r>
                <a14:m>
                  <m:oMath xmlns:m="http://schemas.openxmlformats.org/officeDocument/2006/math">
                    <m:r>
                      <a:rPr lang="en-US" sz="8800" i="1">
                        <a:latin typeface="Cambria Math"/>
                      </a:rPr>
                      <m:t>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r>
                      <a:rPr lang="en-US" sz="8800" i="1">
                        <a:latin typeface="Cambria Math"/>
                      </a:rPr>
                      <m:t>=0</m:t>
                    </m:r>
                  </m:oMath>
                </a14:m>
                <a:r>
                  <a:rPr lang="en-US" sz="8800" dirty="0"/>
                  <a:t> then</a:t>
                </a:r>
                <a14:m>
                  <m:oMath xmlns:m="http://schemas.openxmlformats.org/officeDocument/2006/math">
                    <m:sSub>
                      <m:sSubPr>
                        <m:ctrlPr>
                          <a:rPr lang="en-US" sz="8800" i="1">
                            <a:latin typeface="Cambria Math" panose="02040503050406030204" pitchFamily="18" charset="0"/>
                          </a:rPr>
                        </m:ctrlPr>
                      </m:sSubPr>
                      <m:e>
                        <m:r>
                          <a:rPr lang="en-US" sz="8800" i="1">
                            <a:latin typeface="Cambria Math"/>
                          </a:rPr>
                          <m:t> </m:t>
                        </m:r>
                        <m:r>
                          <a:rPr lang="en-US" sz="8800" i="1">
                            <a:latin typeface="Cambria Math"/>
                          </a:rPr>
                          <m:t>𝑥</m:t>
                        </m:r>
                      </m:e>
                      <m:sub>
                        <m:r>
                          <a:rPr lang="en-US" sz="8800" i="1">
                            <a:latin typeface="Cambria Math"/>
                          </a:rPr>
                          <m:t>1</m:t>
                        </m:r>
                      </m:sub>
                    </m:sSub>
                  </m:oMath>
                </a14:m>
                <a:r>
                  <a:rPr lang="en-US" sz="8800" dirty="0"/>
                  <a:t>is root of an equation. </a:t>
                </a:r>
              </a:p>
              <a:p>
                <a:pPr marL="0" indent="0">
                  <a:buNone/>
                </a:pPr>
                <a:r>
                  <a:rPr lang="en-US" sz="8800" b="1" dirty="0"/>
                  <a:t>Step-3</a:t>
                </a:r>
                <a:r>
                  <a:rPr lang="en-US" sz="8800" dirty="0"/>
                  <a:t> Now root lie either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𝑎</m:t>
                        </m:r>
                        <m:r>
                          <a:rPr lang="en-US" sz="8800" i="1">
                            <a:latin typeface="Cambria Math"/>
                          </a:rPr>
                          <m:t>,</m:t>
                        </m:r>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oMath>
                </a14:m>
                <a:r>
                  <a:rPr lang="en-US" sz="8800" dirty="0"/>
                  <a:t> or </a:t>
                </a:r>
                <a14:m>
                  <m:oMath xmlns:m="http://schemas.openxmlformats.org/officeDocument/2006/math">
                    <m:d>
                      <m:dPr>
                        <m:begChr m:val="["/>
                        <m:endChr m:val="]"/>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r>
                          <a:rPr lang="en-US" sz="8800" i="1">
                            <a:latin typeface="Cambria Math"/>
                          </a:rPr>
                          <m:t>,</m:t>
                        </m:r>
                        <m:r>
                          <a:rPr lang="en-US" sz="8800" i="1">
                            <a:latin typeface="Cambria Math"/>
                          </a:rPr>
                          <m:t>𝑏</m:t>
                        </m:r>
                      </m:e>
                    </m:d>
                  </m:oMath>
                </a14:m>
                <a:r>
                  <a:rPr lang="en-US" sz="8800" dirty="0"/>
                  <a:t>.To check this we use step-1.If root lie in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𝑎</m:t>
                        </m:r>
                        <m:r>
                          <a:rPr lang="en-US" sz="8800" i="1">
                            <a:latin typeface="Cambria Math"/>
                          </a:rPr>
                          <m:t>,</m:t>
                        </m:r>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r>
                      <a:rPr lang="en-US" sz="8800" b="0" i="0" smtClean="0">
                        <a:latin typeface="Cambria Math"/>
                      </a:rPr>
                      <m:t>.</m:t>
                    </m:r>
                  </m:oMath>
                </a14:m>
                <a:r>
                  <a:rPr lang="en-US" sz="8800" dirty="0"/>
                  <a:t>Then we find second approximation as: </a:t>
                </a:r>
                <a:endParaRPr lang="en-US" sz="88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2</m:t>
                          </m:r>
                        </m:sub>
                      </m:sSub>
                      <m:r>
                        <a:rPr lang="en-US" sz="8800" i="1">
                          <a:latin typeface="Cambria Math"/>
                        </a:rPr>
                        <m:t>=</m:t>
                      </m:r>
                      <m:f>
                        <m:fPr>
                          <m:ctrlPr>
                            <a:rPr lang="en-US" sz="8800" i="1">
                              <a:latin typeface="Cambria Math" panose="02040503050406030204" pitchFamily="18" charset="0"/>
                            </a:rPr>
                          </m:ctrlPr>
                        </m:fPr>
                        <m:num>
                          <m:r>
                            <a:rPr lang="en-US" sz="8800" i="1">
                              <a:latin typeface="Cambria Math"/>
                            </a:rPr>
                            <m:t>𝑎𝑓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r>
                            <a:rPr lang="en-US" sz="8800" i="1">
                              <a:latin typeface="Cambria Math"/>
                            </a:rPr>
                            <m:t>−</m:t>
                          </m:r>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r>
                            <a:rPr lang="en-US" sz="8800" i="1">
                              <a:latin typeface="Cambria Math"/>
                            </a:rPr>
                            <m:t>𝑓</m:t>
                          </m:r>
                          <m:r>
                            <a:rPr lang="en-US" sz="8800" i="1">
                              <a:latin typeface="Cambria Math"/>
                            </a:rPr>
                            <m:t>(</m:t>
                          </m:r>
                          <m:r>
                            <a:rPr lang="en-US" sz="8800" i="1">
                              <a:latin typeface="Cambria Math"/>
                            </a:rPr>
                            <m:t>𝑎</m:t>
                          </m:r>
                          <m:r>
                            <a:rPr lang="en-US" sz="8800" i="1">
                              <a:latin typeface="Cambria Math"/>
                            </a:rPr>
                            <m:t>)</m:t>
                          </m:r>
                        </m:num>
                        <m:den>
                          <m:r>
                            <a:rPr lang="en-US" sz="8800" i="1">
                              <a:latin typeface="Cambria Math"/>
                            </a:rPr>
                            <m:t>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r>
                            <a:rPr lang="en-US" sz="8800" i="1">
                              <a:latin typeface="Cambria Math"/>
                            </a:rPr>
                            <m:t>−</m:t>
                          </m:r>
                          <m:r>
                            <a:rPr lang="en-US" sz="8800" i="1">
                              <a:latin typeface="Cambria Math"/>
                            </a:rPr>
                            <m:t>𝑓</m:t>
                          </m:r>
                          <m:r>
                            <a:rPr lang="en-US" sz="8800" i="1">
                              <a:latin typeface="Cambria Math"/>
                            </a:rPr>
                            <m:t>(</m:t>
                          </m:r>
                          <m:r>
                            <a:rPr lang="en-US" sz="8800" i="1">
                              <a:latin typeface="Cambria Math"/>
                            </a:rPr>
                            <m:t>𝑎</m:t>
                          </m:r>
                          <m:r>
                            <a:rPr lang="en-US" sz="8800" i="1">
                              <a:latin typeface="Cambria Math"/>
                            </a:rPr>
                            <m:t>)</m:t>
                          </m:r>
                        </m:den>
                      </m:f>
                    </m:oMath>
                  </m:oMathPara>
                </a14:m>
                <a:endParaRPr lang="en-US" sz="8800" dirty="0"/>
              </a:p>
              <a:p>
                <a:pPr marL="0" indent="0">
                  <a:buNone/>
                </a:pPr>
                <a:r>
                  <a:rPr lang="en-US" sz="8800" dirty="0"/>
                  <a:t>If root lie in </a:t>
                </a:r>
                <a14:m>
                  <m:oMath xmlns:m="http://schemas.openxmlformats.org/officeDocument/2006/math">
                    <m:d>
                      <m:dPr>
                        <m:begChr m:val="["/>
                        <m:endChr m:val="]"/>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r>
                          <a:rPr lang="en-US" sz="8800" i="1">
                            <a:latin typeface="Cambria Math"/>
                          </a:rPr>
                          <m:t>,</m:t>
                        </m:r>
                        <m:r>
                          <a:rPr lang="en-US" sz="8800" i="1">
                            <a:latin typeface="Cambria Math"/>
                          </a:rPr>
                          <m:t>𝑏</m:t>
                        </m:r>
                      </m:e>
                    </m:d>
                    <m:r>
                      <a:rPr lang="en-US" sz="8800" b="0" i="0" smtClean="0">
                        <a:latin typeface="Cambria Math"/>
                      </a:rPr>
                      <m:t>.</m:t>
                    </m:r>
                  </m:oMath>
                </a14:m>
                <a:r>
                  <a:rPr lang="en-US" sz="8800" dirty="0"/>
                  <a:t> Then we find second approximation as- </a:t>
                </a:r>
              </a:p>
              <a:p>
                <a:pPr marL="0" indent="0">
                  <a:buNone/>
                </a:pPr>
                <a14:m>
                  <m:oMathPara xmlns:m="http://schemas.openxmlformats.org/officeDocument/2006/math">
                    <m:oMathParaPr>
                      <m:jc m:val="left"/>
                    </m:oMathParaPr>
                    <m:oMath xmlns:m="http://schemas.openxmlformats.org/officeDocument/2006/math">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2</m:t>
                          </m:r>
                        </m:sub>
                      </m:sSub>
                      <m:r>
                        <a:rPr lang="en-US" sz="8800" i="1">
                          <a:latin typeface="Cambria Math"/>
                        </a:rPr>
                        <m:t>=</m:t>
                      </m:r>
                      <m:f>
                        <m:fPr>
                          <m:ctrlPr>
                            <a:rPr lang="en-US" sz="8800" i="1">
                              <a:latin typeface="Cambria Math" panose="02040503050406030204" pitchFamily="18" charset="0"/>
                            </a:rPr>
                          </m:ctrlPr>
                        </m:fPr>
                        <m:num>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r>
                            <a:rPr lang="en-US" sz="8800" i="1">
                              <a:latin typeface="Cambria Math"/>
                            </a:rPr>
                            <m:t>𝑓</m:t>
                          </m:r>
                          <m:d>
                            <m:dPr>
                              <m:ctrlPr>
                                <a:rPr lang="en-US" sz="8800" i="1">
                                  <a:latin typeface="Cambria Math" panose="02040503050406030204" pitchFamily="18" charset="0"/>
                                </a:rPr>
                              </m:ctrlPr>
                            </m:dPr>
                            <m:e>
                              <m:r>
                                <a:rPr lang="en-US" sz="8800" i="1">
                                  <a:latin typeface="Cambria Math"/>
                                </a:rPr>
                                <m:t>𝑏</m:t>
                              </m:r>
                            </m:e>
                          </m:d>
                          <m:r>
                            <a:rPr lang="en-US" sz="8800" i="1">
                              <a:latin typeface="Cambria Math"/>
                            </a:rPr>
                            <m:t>−</m:t>
                          </m:r>
                          <m:r>
                            <a:rPr lang="en-US" sz="8800" i="1">
                              <a:latin typeface="Cambria Math"/>
                            </a:rPr>
                            <m:t>𝑏𝑓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num>
                        <m:den>
                          <m:r>
                            <a:rPr lang="en-US" sz="8800" i="1">
                              <a:latin typeface="Cambria Math"/>
                            </a:rPr>
                            <m:t>𝑓</m:t>
                          </m:r>
                          <m:d>
                            <m:dPr>
                              <m:ctrlPr>
                                <a:rPr lang="en-US" sz="8800" i="1">
                                  <a:latin typeface="Cambria Math" panose="02040503050406030204" pitchFamily="18" charset="0"/>
                                </a:rPr>
                              </m:ctrlPr>
                            </m:dPr>
                            <m:e>
                              <m:r>
                                <a:rPr lang="en-US" sz="8800" i="1">
                                  <a:latin typeface="Cambria Math"/>
                                </a:rPr>
                                <m:t>𝑏</m:t>
                              </m:r>
                            </m:e>
                          </m:d>
                          <m:r>
                            <a:rPr lang="en-US" sz="8800" i="1">
                              <a:latin typeface="Cambria Math"/>
                            </a:rPr>
                            <m:t>−</m:t>
                          </m:r>
                          <m:r>
                            <a:rPr lang="en-US" sz="8800" i="1">
                              <a:latin typeface="Cambria Math"/>
                            </a:rPr>
                            <m:t>𝑓</m:t>
                          </m:r>
                          <m:d>
                            <m:dPr>
                              <m:ctrlPr>
                                <a:rPr lang="en-US" sz="8800" i="1">
                                  <a:latin typeface="Cambria Math" panose="02040503050406030204" pitchFamily="18" charset="0"/>
                                </a:rPr>
                              </m:ctrlPr>
                            </m:dPr>
                            <m:e>
                              <m:sSub>
                                <m:sSubPr>
                                  <m:ctrlPr>
                                    <a:rPr lang="en-US" sz="8800" i="1">
                                      <a:latin typeface="Cambria Math" panose="02040503050406030204" pitchFamily="18" charset="0"/>
                                    </a:rPr>
                                  </m:ctrlPr>
                                </m:sSubPr>
                                <m:e>
                                  <m:r>
                                    <a:rPr lang="en-US" sz="8800" i="1">
                                      <a:latin typeface="Cambria Math"/>
                                    </a:rPr>
                                    <m:t>𝑥</m:t>
                                  </m:r>
                                </m:e>
                                <m:sub>
                                  <m:r>
                                    <a:rPr lang="en-US" sz="8800" i="1">
                                      <a:latin typeface="Cambria Math"/>
                                    </a:rPr>
                                    <m:t>1</m:t>
                                  </m:r>
                                </m:sub>
                              </m:sSub>
                            </m:e>
                          </m:d>
                        </m:den>
                      </m:f>
                    </m:oMath>
                  </m:oMathPara>
                </a14:m>
                <a:endParaRPr lang="en-US" sz="8800" dirty="0"/>
              </a:p>
              <a:p>
                <a:pPr marL="0" indent="0">
                  <a:buNone/>
                </a:pPr>
                <a:r>
                  <a:rPr lang="en-US" sz="8800" dirty="0"/>
                  <a:t>Similarly we can find third aprroximation,fourth approximation and so on.</a:t>
                </a:r>
              </a:p>
              <a:p>
                <a:pPr marL="0" indent="0">
                  <a:buNone/>
                </a:pPr>
                <a:r>
                  <a:rPr lang="en-US" sz="8800" b="1" dirty="0"/>
                  <a:t>Step-4 </a:t>
                </a:r>
                <a:r>
                  <a:rPr lang="en-US" sz="8800" dirty="0"/>
                  <a:t>We stop iteration when the last two consecutive iterations are nearly equal or same.</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90600"/>
                <a:ext cx="8458200" cy="5715000"/>
              </a:xfrm>
              <a:blipFill rotWithShape="1">
                <a:blip r:embed="rId2"/>
                <a:stretch>
                  <a:fillRect l="-937" t="-1708" r="-793" b="-58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B61801F-E154-45E4-BAB2-146F04C5B610}"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81716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Regula </a:t>
            </a:r>
            <a:r>
              <a:rPr lang="en-US" sz="3000" b="1" dirty="0" err="1"/>
              <a:t>Falsi</a:t>
            </a:r>
            <a:r>
              <a:rPr lang="en-US" sz="3000" b="1" dirty="0"/>
              <a:t> method/Method of false position[CO4]</a:t>
            </a:r>
            <a:endParaRPr lang="en-US" sz="3000" dirty="0"/>
          </a:p>
        </p:txBody>
      </p:sp>
      <p:pic>
        <p:nvPicPr>
          <p:cNvPr id="9" name="Picture 8">
            <a:extLst>
              <a:ext uri="{FF2B5EF4-FFF2-40B4-BE49-F238E27FC236}">
                <a16:creationId xmlns:a16="http://schemas.microsoft.com/office/drawing/2014/main" xmlns="" id="{4C0A6DFF-A483-4408-9912-5FF89A14A24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16358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914400"/>
                <a:ext cx="8229600" cy="5486400"/>
              </a:xfrm>
            </p:spPr>
            <p:txBody>
              <a:bodyPr>
                <a:normAutofit lnSpcReduction="10000"/>
              </a:bodyPr>
              <a:lstStyle/>
              <a:p>
                <a:pPr marL="0" indent="0" algn="just">
                  <a:buNone/>
                </a:pPr>
                <a:r>
                  <a:rPr lang="en-US" sz="2200" b="1" dirty="0"/>
                  <a:t>Example-1: </a:t>
                </a:r>
                <a:r>
                  <a:rPr lang="en-US" sz="2200" dirty="0"/>
                  <a:t>Find the root of</a:t>
                </a:r>
                <a14:m>
                  <m:oMath xmlns:m="http://schemas.openxmlformats.org/officeDocument/2006/math">
                    <m:r>
                      <a:rPr lang="en-US" sz="2200">
                        <a:latin typeface="Cambria Math"/>
                      </a:rPr>
                      <m:t> </m:t>
                    </m:r>
                    <m:r>
                      <a:rPr lang="en-US" sz="2200" i="1">
                        <a:latin typeface="Cambria Math"/>
                      </a:rPr>
                      <m:t>𝑥</m:t>
                    </m:r>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𝑥</m:t>
                        </m:r>
                      </m:sup>
                    </m:sSup>
                    <m:r>
                      <a:rPr lang="en-US" sz="2200" i="1">
                        <a:latin typeface="Cambria Math"/>
                      </a:rPr>
                      <m:t>−</m:t>
                    </m:r>
                    <m:r>
                      <a:rPr lang="en-US" sz="2200" i="1">
                        <a:latin typeface="Cambria Math"/>
                      </a:rPr>
                      <m:t>𝑐𝑜𝑠𝑥</m:t>
                    </m:r>
                    <m:r>
                      <a:rPr lang="en-US" sz="2200" i="1">
                        <a:latin typeface="Cambria Math"/>
                      </a:rPr>
                      <m:t>=0 </m:t>
                    </m:r>
                  </m:oMath>
                </a14:m>
                <a:r>
                  <a:rPr lang="en-US" sz="2200" dirty="0"/>
                  <a:t>in [0,1] by </a:t>
                </a:r>
                <a:r>
                  <a:rPr lang="en-US" sz="2200" dirty="0" err="1"/>
                  <a:t>Regula</a:t>
                </a:r>
                <a:r>
                  <a:rPr lang="en-US" sz="2200" dirty="0"/>
                  <a:t/>
                </a:r>
                <a:r>
                  <a:rPr lang="en-US" sz="2200" dirty="0" err="1"/>
                  <a:t>falsi</a:t>
                </a:r>
                <a:r>
                  <a:rPr lang="en-US" sz="2200" dirty="0"/>
                  <a:t> method, correct to four decimal places.</a:t>
                </a:r>
              </a:p>
              <a:p>
                <a:pPr marL="0" indent="0" algn="just">
                  <a:buNone/>
                </a:pPr>
                <a:r>
                  <a:rPr lang="en-US" sz="2200" b="1" dirty="0"/>
                  <a:t>Sol:</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m:t>
                    </m:r>
                    <m:r>
                      <a:rPr lang="en-US" sz="2200" i="1">
                        <a:latin typeface="Cambria Math"/>
                      </a:rPr>
                      <m:t>𝑥</m:t>
                    </m:r>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𝑥</m:t>
                        </m:r>
                      </m:sup>
                    </m:sSup>
                    <m:r>
                      <a:rPr lang="en-US" sz="2200" i="1">
                        <a:latin typeface="Cambria Math"/>
                      </a:rPr>
                      <m:t>−</m:t>
                    </m:r>
                    <m:r>
                      <a:rPr lang="en-US" sz="2200" i="1">
                        <a:latin typeface="Cambria Math"/>
                      </a:rPr>
                      <m:t>𝑐𝑜𝑠𝑥</m:t>
                    </m:r>
                  </m:oMath>
                </a14:m>
                <a:endParaRPr lang="en-US" sz="2200" i="1" dirty="0">
                  <a:latin typeface="Cambria Math"/>
                </a:endParaRPr>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0</m:t>
                          </m:r>
                        </m:e>
                      </m:d>
                      <m:r>
                        <a:rPr lang="en-US" sz="2200" i="1">
                          <a:latin typeface="Cambria Math"/>
                        </a:rPr>
                        <m:t>=−</m:t>
                      </m:r>
                      <m:r>
                        <m:rPr>
                          <m:sty m:val="p"/>
                        </m:rPr>
                        <a:rPr lang="en-US" sz="2200" b="0" i="0" smtClean="0">
                          <a:latin typeface="Cambria Math"/>
                        </a:rPr>
                        <m:t>ive</m:t>
                      </m:r>
                      <m:r>
                        <a:rPr lang="en-US" sz="2200" i="0">
                          <a:latin typeface="Cambria Math"/>
                        </a:rPr>
                        <m:t> </m:t>
                      </m:r>
                    </m:oMath>
                  </m:oMathPara>
                </a14:m>
                <a:endParaRPr lang="en-US" sz="2200" dirty="0"/>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b="0" i="1" smtClean="0">
                              <a:latin typeface="Cambria Math"/>
                            </a:rPr>
                            <m:t>1</m:t>
                          </m:r>
                        </m:e>
                      </m:d>
                      <m:r>
                        <a:rPr lang="en-US" sz="2200" i="1">
                          <a:latin typeface="Cambria Math"/>
                        </a:rPr>
                        <m:t>=</m:t>
                      </m:r>
                      <m:r>
                        <a:rPr lang="en-US" sz="2200" b="0" i="1" smtClean="0">
                          <a:latin typeface="Cambria Math"/>
                        </a:rPr>
                        <m:t>+</m:t>
                      </m:r>
                      <m:r>
                        <m:rPr>
                          <m:sty m:val="p"/>
                        </m:rPr>
                        <a:rPr lang="en-US" sz="2200" b="0" i="0" smtClean="0">
                          <a:latin typeface="Cambria Math"/>
                        </a:rPr>
                        <m:t>ive</m:t>
                      </m:r>
                    </m:oMath>
                  </m:oMathPara>
                </a14:m>
                <a:endParaRPr lang="en-US" sz="2200" dirty="0"/>
              </a:p>
              <a:p>
                <a:pPr marL="0" indent="0" algn="just">
                  <a:buNone/>
                </a:pPr>
                <a14:m>
                  <m:oMathPara xmlns:m="http://schemas.openxmlformats.org/officeDocument/2006/math">
                    <m:oMathParaPr>
                      <m:jc m:val="left"/>
                    </m:oMathParaPr>
                    <m:oMath xmlns:m="http://schemas.openxmlformats.org/officeDocument/2006/math">
                      <m:r>
                        <a:rPr lang="en-US" sz="2200" b="0" i="1" smtClean="0">
                          <a:latin typeface="Cambria Math"/>
                        </a:rPr>
                        <m:t>𝑓</m:t>
                      </m:r>
                      <m:d>
                        <m:dPr>
                          <m:ctrlPr>
                            <a:rPr lang="en-US" sz="2200" i="1">
                              <a:latin typeface="Cambria Math" panose="02040503050406030204" pitchFamily="18" charset="0"/>
                            </a:rPr>
                          </m:ctrlPr>
                        </m:dPr>
                        <m:e>
                          <m:r>
                            <a:rPr lang="en-US" sz="2200" i="1">
                              <a:latin typeface="Cambria Math"/>
                            </a:rPr>
                            <m:t>0.51</m:t>
                          </m:r>
                        </m:e>
                      </m:d>
                      <m:r>
                        <a:rPr lang="en-US" sz="2200" i="1">
                          <a:latin typeface="Cambria Math"/>
                        </a:rPr>
                        <m:t>=−0.02344 </m:t>
                      </m:r>
                    </m:oMath>
                  </m:oMathPara>
                </a14:m>
                <a:endParaRPr lang="en-US" sz="2200" i="1" dirty="0"/>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0.52</m:t>
                          </m:r>
                        </m:e>
                      </m:d>
                      <m:r>
                        <a:rPr lang="en-US" sz="2200" i="1">
                          <a:latin typeface="Cambria Math"/>
                        </a:rPr>
                        <m:t>=0.00683</m:t>
                      </m:r>
                    </m:oMath>
                  </m:oMathPara>
                </a14:m>
                <a:endParaRPr lang="en-US" sz="2200" dirty="0"/>
              </a:p>
              <a:p>
                <a:pPr marL="0" indent="0" algn="just">
                  <a:buNone/>
                </a:pPr>
                <a:r>
                  <a:rPr lang="en-US" sz="2200" dirty="0"/>
                  <a:t>Hence root lie in [0.51, 0.52]</a:t>
                </a:r>
              </a:p>
              <a:p>
                <a:pPr marL="0" indent="0" algn="just">
                  <a:buNone/>
                </a:pPr>
                <a:r>
                  <a:rPr lang="en-US" sz="2200" dirty="0"/>
                  <a:t>First approximation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0.51</m:t>
                        </m:r>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0.52</m:t>
                            </m:r>
                          </m:e>
                        </m:d>
                        <m:r>
                          <a:rPr lang="en-US" sz="2200" b="0" i="1" smtClean="0">
                            <a:latin typeface="Cambria Math"/>
                          </a:rPr>
                          <m:t>−0.52</m:t>
                        </m:r>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0.51</m:t>
                            </m:r>
                          </m:e>
                        </m:d>
                      </m:num>
                      <m:den>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0.52</m:t>
                            </m:r>
                          </m:e>
                        </m:d>
                        <m:r>
                          <a:rPr lang="en-US" sz="2200" b="0" i="1" smtClean="0">
                            <a:latin typeface="Cambria Math"/>
                          </a:rPr>
                          <m:t>−</m:t>
                        </m:r>
                        <m:r>
                          <a:rPr lang="en-US" sz="2200" b="0" i="1" smtClean="0">
                            <a:latin typeface="Cambria Math"/>
                          </a:rPr>
                          <m:t>𝑓</m:t>
                        </m:r>
                        <m:d>
                          <m:dPr>
                            <m:ctrlPr>
                              <a:rPr lang="en-US" sz="2200" b="0" i="1" smtClean="0">
                                <a:latin typeface="Cambria Math" panose="02040503050406030204" pitchFamily="18" charset="0"/>
                              </a:rPr>
                            </m:ctrlPr>
                          </m:dPr>
                          <m:e>
                            <m:r>
                              <a:rPr lang="en-US" sz="2200" b="0" i="1" smtClean="0">
                                <a:latin typeface="Cambria Math"/>
                              </a:rPr>
                              <m:t>0.51</m:t>
                            </m:r>
                          </m:e>
                        </m:d>
                      </m:den>
                    </m:f>
                    <m:r>
                      <a:rPr lang="en-US" sz="2200" b="0" i="1" smtClean="0">
                        <a:latin typeface="Cambria Math"/>
                      </a:rPr>
                      <m:t>=</m:t>
                    </m:r>
                    <m:r>
                      <m:rPr>
                        <m:nor/>
                      </m:rPr>
                      <a:rPr lang="en-US" sz="2200" dirty="0"/>
                      <m:t>0.517744</m:t>
                    </m:r>
                  </m:oMath>
                </a14:m>
                <a:endParaRPr lang="en-US" sz="2200" dirty="0"/>
              </a:p>
              <a:p>
                <a:pPr marL="0" indent="0" algn="just">
                  <a:buNone/>
                </a:pPr>
                <a14:m>
                  <m:oMathPara xmlns:m="http://schemas.openxmlformats.org/officeDocument/2006/math">
                    <m:oMathParaPr>
                      <m:jc m:val="left"/>
                    </m:oMathParaPr>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0.517744</m:t>
                          </m:r>
                        </m:e>
                      </m:d>
                      <m:r>
                        <a:rPr lang="en-US" sz="2200" i="1">
                          <a:latin typeface="Cambria Math"/>
                        </a:rPr>
                        <m:t>=−0.000041</m:t>
                      </m:r>
                    </m:oMath>
                  </m:oMathPara>
                </a14:m>
                <a:endParaRPr lang="en-US" sz="2200" dirty="0"/>
              </a:p>
              <a:p>
                <a:pPr marL="0" indent="0" algn="just">
                  <a:buNone/>
                </a:pPr>
                <a:r>
                  <a:rPr lang="en-US" sz="2200" dirty="0"/>
                  <a:t>Using IVT, root lie in [0.517744, 0.52]</a:t>
                </a:r>
              </a:p>
              <a:p>
                <a:pPr marL="0" indent="0" algn="just">
                  <a:buNone/>
                </a:pPr>
                <a:r>
                  <a:rPr lang="en-US" sz="2200" dirty="0"/>
                  <a:t>Second approximation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b="0" i="0" smtClean="0">
                        <a:latin typeface="Cambria Math"/>
                      </a:rPr>
                      <m:t>=</m:t>
                    </m:r>
                    <m:r>
                      <m:rPr>
                        <m:nor/>
                      </m:rPr>
                      <a:rPr lang="en-US" sz="2200" dirty="0"/>
                      <m:t>0.517757</m:t>
                    </m:r>
                  </m:oMath>
                </a14:m>
                <a:endParaRPr lang="en-US" sz="2200" dirty="0"/>
              </a:p>
              <a:p>
                <a:pPr marL="0" indent="0" algn="just">
                  <a:buNone/>
                </a:pPr>
                <a:r>
                  <a:rPr lang="en-US" sz="2200" dirty="0"/>
                  <a:t>Now we stop iteration because first and second approximation are same </a:t>
                </a:r>
                <a:r>
                  <a:rPr lang="en-US" sz="2200" dirty="0" err="1"/>
                  <a:t>upto</a:t>
                </a:r>
                <a:r>
                  <a:rPr lang="en-US" sz="2200" dirty="0"/>
                  <a:t> 4 decimal places.</a:t>
                </a:r>
              </a:p>
              <a:p>
                <a:pPr marL="0" indent="0" algn="just">
                  <a:buNone/>
                </a:pPr>
                <a:r>
                  <a:rPr lang="en-US" sz="2200" dirty="0"/>
                  <a:t>So root is 0.5177</a:t>
                </a:r>
              </a:p>
              <a:p>
                <a:pPr marL="0" indent="0">
                  <a:buNone/>
                </a:pPr>
                <a:endParaRPr lang="en-US" sz="1800" b="1" dirty="0"/>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914400"/>
                <a:ext cx="8229600" cy="5486400"/>
              </a:xfrm>
              <a:blipFill rotWithShape="1">
                <a:blip r:embed="rId2"/>
                <a:stretch>
                  <a:fillRect l="-963" t="-1222" r="-1704" b="-40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841FF650-A52B-4CBD-BF4E-E2131971CD3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Regula </a:t>
            </a:r>
            <a:r>
              <a:rPr lang="en-US" sz="3000" b="1" dirty="0" err="1"/>
              <a:t>Falsi</a:t>
            </a:r>
            <a:r>
              <a:rPr lang="en-US" sz="3000" b="1" dirty="0"/>
              <a:t> method[CO4]</a:t>
            </a:r>
          </a:p>
        </p:txBody>
      </p:sp>
      <p:pic>
        <p:nvPicPr>
          <p:cNvPr id="9" name="Picture 8">
            <a:extLst>
              <a:ext uri="{FF2B5EF4-FFF2-40B4-BE49-F238E27FC236}">
                <a16:creationId xmlns:a16="http://schemas.microsoft.com/office/drawing/2014/main" xmlns="" id="{1AC62A8F-8C29-4072-BB39-C8180BE3985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75865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28600" y="914400"/>
                <a:ext cx="8763000" cy="5257800"/>
              </a:xfrm>
            </p:spPr>
            <p:txBody>
              <a:bodyPr>
                <a:normAutofit/>
              </a:bodyPr>
              <a:lstStyle/>
              <a:p>
                <a:pPr marL="0" indent="0" algn="just">
                  <a:buNone/>
                </a:pPr>
                <a:r>
                  <a:rPr lang="en-US" sz="2200" b="1" dirty="0"/>
                  <a:t>Newton </a:t>
                </a:r>
                <a:r>
                  <a:rPr lang="en-US" sz="2200" b="1" dirty="0" err="1"/>
                  <a:t>Raphson</a:t>
                </a:r>
                <a:r>
                  <a:rPr lang="en-US" sz="2200" b="1" dirty="0"/>
                  <a:t> method</a:t>
                </a:r>
                <a:r>
                  <a:rPr lang="en-US" sz="2200" dirty="0"/>
                  <a:t>:  Suppose we have an equation </a:t>
                </a:r>
                <a14:m>
                  <m:oMath xmlns:m="http://schemas.openxmlformats.org/officeDocument/2006/math">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=0</m:t>
                    </m:r>
                    <m:r>
                      <a:rPr lang="en-US" sz="2200" b="0" i="0" smtClean="0">
                        <a:latin typeface="Cambria Math"/>
                      </a:rPr>
                      <m:t>.</m:t>
                    </m:r>
                  </m:oMath>
                </a14:m>
                <a:endParaRPr lang="en-US" sz="2200" b="0" i="0" dirty="0">
                  <a:latin typeface="Cambria Math"/>
                </a:endParaRPr>
              </a:p>
              <a:p>
                <a:pPr marL="0" indent="0" algn="just">
                  <a:buNone/>
                </a:pPr>
                <a14:m>
                  <m:oMath xmlns:m="http://schemas.openxmlformats.org/officeDocument/2006/math">
                    <m:r>
                      <m:rPr>
                        <m:sty m:val="p"/>
                      </m:rPr>
                      <a:rPr lang="en-US" sz="2200" b="0" i="0" smtClean="0">
                        <a:latin typeface="Cambria Math"/>
                      </a:rPr>
                      <m:t>T</m:t>
                    </m:r>
                  </m:oMath>
                </a14:m>
                <a:r>
                  <a:rPr lang="en-US" sz="2200" dirty="0"/>
                  <a:t>o start this method we require an initial approximation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oMath>
                </a14:m>
                <a:r>
                  <a:rPr lang="en-US" sz="2200" dirty="0"/>
                  <a:t> Equation of tangent Passing through the pt.</a:t>
                </a:r>
                <a14:m>
                  <m:oMath xmlns:m="http://schemas.openxmlformats.org/officeDocument/2006/math">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e>
                    </m:d>
                    <m:r>
                      <a:rPr lang="en-US" sz="2200" b="0" i="1" smtClean="0">
                        <a:latin typeface="Cambria Math"/>
                      </a:rPr>
                      <m:t>.</m:t>
                    </m:r>
                  </m:oMath>
                </a14:m>
                <a:r>
                  <a:rPr lang="en-US" sz="2200" dirty="0"/>
                  <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𝑓</m:t>
                          </m:r>
                        </m:e>
                        <m:sup>
                          <m:r>
                            <a:rPr lang="en-US" sz="2200" i="1">
                              <a:latin typeface="Cambria Math"/>
                            </a:rPr>
                            <m:t>′</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oMath>
                  </m:oMathPara>
                </a14:m>
                <a:endParaRPr lang="en-US" sz="2200" dirty="0"/>
              </a:p>
              <a:p>
                <a:pPr marL="0" indent="0">
                  <a:buNone/>
                </a:pPr>
                <a:r>
                  <a:rPr lang="en-US" sz="2200" dirty="0"/>
                  <a:t>Since it cuts the </a:t>
                </a:r>
                <a14:m>
                  <m:oMath xmlns:m="http://schemas.openxmlformats.org/officeDocument/2006/math">
                    <m:r>
                      <a:rPr lang="en-US" sz="2200" i="1">
                        <a:latin typeface="Cambria Math"/>
                      </a:rPr>
                      <m:t>𝑥</m:t>
                    </m:r>
                  </m:oMath>
                </a14:m>
                <a:r>
                  <a:rPr lang="en-US" sz="2200" i="1" dirty="0"/>
                  <a:t>-</a:t>
                </a:r>
                <a:r>
                  <a:rPr lang="en-US" sz="2200" dirty="0"/>
                  <a:t>axis so </a:t>
                </a:r>
                <a14:m>
                  <m:oMath xmlns:m="http://schemas.openxmlformats.org/officeDocument/2006/math">
                    <m:r>
                      <a:rPr lang="en-US" sz="2200" i="1">
                        <a:latin typeface="Cambria Math"/>
                      </a:rPr>
                      <m:t>𝑦</m:t>
                    </m:r>
                    <m:r>
                      <a:rPr lang="en-US" sz="2200" i="1">
                        <a:latin typeface="Cambria Math"/>
                      </a:rPr>
                      <m:t>=0</m:t>
                    </m:r>
                  </m:oMath>
                </a14:m>
                <a:r>
                  <a:rPr lang="en-US" sz="2200" i="1" dirty="0"/>
                  <a:t>.</a:t>
                </a:r>
              </a:p>
              <a:p>
                <a:pPr marL="0" indent="0">
                  <a:buNone/>
                </a:pPr>
                <a:r>
                  <a:rPr lang="en-US" sz="2200" dirty="0"/>
                  <a:t>So </a:t>
                </a:r>
                <a14:m>
                  <m:oMath xmlns:m="http://schemas.openxmlformats.org/officeDocument/2006/math">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num>
                      <m:den>
                        <m:sSup>
                          <m:sSupPr>
                            <m:ctrlPr>
                              <a:rPr lang="en-US" sz="2200" i="1">
                                <a:latin typeface="Cambria Math" panose="02040503050406030204" pitchFamily="18" charset="0"/>
                              </a:rPr>
                            </m:ctrlPr>
                          </m:sSupPr>
                          <m:e>
                            <m:r>
                              <a:rPr lang="en-US" sz="2200" i="1">
                                <a:latin typeface="Cambria Math"/>
                              </a:rPr>
                              <m:t>𝑓</m:t>
                            </m:r>
                          </m:e>
                          <m:sup>
                            <m:r>
                              <a:rPr lang="en-US" sz="2200" i="1">
                                <a:latin typeface="Cambria Math"/>
                              </a:rPr>
                              <m:t>′</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en>
                    </m:f>
                  </m:oMath>
                </a14:m>
                <a:endParaRPr lang="en-US" sz="2200" dirty="0"/>
              </a:p>
              <a:p>
                <a:pPr marL="0" indent="0">
                  <a:buNone/>
                </a:pPr>
                <a:r>
                  <a:rPr lang="en-US" sz="2200" dirty="0"/>
                  <a:t>Similarly we can find second,</a:t>
                </a:r>
              </a:p>
              <a:p>
                <a:pPr marL="0" indent="0">
                  <a:buNone/>
                </a:pPr>
                <a:r>
                  <a:rPr lang="en-US" sz="2200" dirty="0"/>
                  <a:t>third approximation and so on. </a:t>
                </a:r>
              </a:p>
              <a:p>
                <a:pPr marL="0" indent="0">
                  <a:buNone/>
                </a:pPr>
                <a:r>
                  <a:rPr lang="en-US" sz="2200" dirty="0"/>
                  <a:t>Then general formula is given by-</a:t>
                </a:r>
              </a:p>
              <a:p>
                <a:pPr marL="0" indent="0">
                  <a:buNone/>
                </a:pPr>
                <a:endParaRPr lang="en-US" sz="1800" dirty="0"/>
              </a:p>
              <a:p>
                <a:pPr marL="0" indent="0" algn="just">
                  <a:buNone/>
                </a:pPr>
                <a:endParaRPr lang="en-US" sz="1800" dirty="0"/>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914400"/>
                <a:ext cx="8763000" cy="5257800"/>
              </a:xfrm>
              <a:blipFill rotWithShape="1">
                <a:blip r:embed="rId2"/>
                <a:stretch>
                  <a:fillRect l="-905" t="-927" r="-1670" b="-234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44BD3E0-6207-4ED2-B1A3-6145AA7FCE31}"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Raphson method[CO4]</a:t>
            </a:r>
            <a:endParaRPr lang="en-US" sz="3000" dirty="0"/>
          </a:p>
        </p:txBody>
      </p:sp>
      <mc:AlternateContent xmlns:mc="http://schemas.openxmlformats.org/markup-compatibility/2006">
        <mc:Choice xmlns:a14="http://schemas.microsoft.com/office/drawing/2010/main" xmlns="" Requires="a14">
          <p:sp>
            <p:nvSpPr>
              <p:cNvPr id="10" name="TextBox 9"/>
              <p:cNvSpPr txBox="1"/>
              <p:nvPr/>
            </p:nvSpPr>
            <p:spPr>
              <a:xfrm>
                <a:off x="318650" y="4800600"/>
                <a:ext cx="3643749" cy="1004057"/>
              </a:xfrm>
              <a:prstGeom prst="rect">
                <a:avLst/>
              </a:prstGeom>
              <a:noFill/>
              <a:ln w="25400" cmpd="sng">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𝑛</m:t>
                          </m:r>
                          <m:r>
                            <a:rPr lang="en-US" sz="2800" i="1">
                              <a:latin typeface="Cambria Math"/>
                            </a:rPr>
                            <m:t>+1</m:t>
                          </m:r>
                        </m:sub>
                      </m:sSub>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𝑛</m:t>
                          </m:r>
                        </m:sub>
                      </m:sSub>
                      <m:r>
                        <a:rPr lang="en-US" sz="2800" i="1">
                          <a:latin typeface="Cambria Math"/>
                        </a:rPr>
                        <m:t>−</m:t>
                      </m:r>
                      <m:f>
                        <m:fPr>
                          <m:ctrlPr>
                            <a:rPr lang="en-US" sz="2800" i="1">
                              <a:latin typeface="Cambria Math" panose="02040503050406030204" pitchFamily="18" charset="0"/>
                            </a:rPr>
                          </m:ctrlPr>
                        </m:fPr>
                        <m:num>
                          <m:r>
                            <a:rPr lang="en-US" sz="2800" i="1">
                              <a:latin typeface="Cambria Math"/>
                            </a:rPr>
                            <m:t>𝑓</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𝑛</m:t>
                                  </m:r>
                                </m:sub>
                              </m:sSub>
                            </m:e>
                          </m:d>
                        </m:num>
                        <m:den>
                          <m:sSup>
                            <m:sSupPr>
                              <m:ctrlPr>
                                <a:rPr lang="en-US" sz="2800" i="1">
                                  <a:latin typeface="Cambria Math" panose="02040503050406030204" pitchFamily="18" charset="0"/>
                                </a:rPr>
                              </m:ctrlPr>
                            </m:sSupPr>
                            <m:e>
                              <m:r>
                                <a:rPr lang="en-US" sz="2800" i="1">
                                  <a:latin typeface="Cambria Math"/>
                                </a:rPr>
                                <m:t>𝑓</m:t>
                              </m:r>
                            </m:e>
                            <m:sup>
                              <m:r>
                                <a:rPr lang="en-US" sz="2800" i="1">
                                  <a:latin typeface="Cambria Math"/>
                                </a:rPr>
                                <m:t>′</m:t>
                              </m:r>
                            </m:sup>
                          </m:s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𝑛</m:t>
                                  </m:r>
                                </m:sub>
                              </m:sSub>
                            </m:e>
                          </m:d>
                        </m:den>
                      </m:f>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318650" y="4800600"/>
                <a:ext cx="3643749" cy="1004057"/>
              </a:xfrm>
              <a:prstGeom prst="rect">
                <a:avLst/>
              </a:prstGeom>
              <a:blipFill rotWithShape="1">
                <a:blip r:embed="rId3"/>
                <a:stretch>
                  <a:fillRect/>
                </a:stretch>
              </a:blipFill>
              <a:ln w="25400" cmpd="sng">
                <a:solidFill>
                  <a:schemeClr val="tx1"/>
                </a:solidFill>
              </a:ln>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19600" y="2362200"/>
            <a:ext cx="434340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xmlns="" id="{9B201379-C2B7-460E-9FAF-23CB91148D81}"/>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44350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507437"/>
              </a:xfrm>
            </p:spPr>
            <p:txBody>
              <a:bodyPr>
                <a:normAutofit fontScale="92500" lnSpcReduction="10000"/>
              </a:bodyPr>
              <a:lstStyle/>
              <a:p>
                <a:pPr marL="0" indent="0">
                  <a:buNone/>
                </a:pPr>
                <a:r>
                  <a:rPr lang="en-US" sz="2400" b="1" dirty="0"/>
                  <a:t>Example-1:</a:t>
                </a:r>
                <a:r>
                  <a:rPr lang="en-US" sz="2400" dirty="0"/>
                  <a:t> Using Newton </a:t>
                </a:r>
                <a:r>
                  <a:rPr lang="en-US" sz="2400" dirty="0" err="1"/>
                  <a:t>Raphson</a:t>
                </a:r>
                <a:r>
                  <a:rPr lang="en-US" sz="2400" dirty="0"/>
                  <a:t> method. Find the real root of equation </a:t>
                </a:r>
                <a14:m>
                  <m:oMath xmlns:m="http://schemas.openxmlformats.org/officeDocument/2006/math">
                    <m:r>
                      <a:rPr lang="en-US" sz="2400" i="1">
                        <a:latin typeface="Cambria Math"/>
                      </a:rPr>
                      <m:t>3</m:t>
                    </m:r>
                    <m:r>
                      <a:rPr lang="en-US" sz="2400" i="1">
                        <a:latin typeface="Cambria Math"/>
                      </a:rPr>
                      <m:t>𝑥</m:t>
                    </m:r>
                    <m:r>
                      <a:rPr lang="en-US" sz="2400" i="1">
                        <a:latin typeface="Cambria Math"/>
                      </a:rPr>
                      <m:t>−</m:t>
                    </m:r>
                    <m:r>
                      <a:rPr lang="en-US" sz="2400" i="1">
                        <a:latin typeface="Cambria Math"/>
                      </a:rPr>
                      <m:t>𝑐𝑜𝑠𝑥</m:t>
                    </m:r>
                    <m:r>
                      <a:rPr lang="en-US" sz="2400" i="1">
                        <a:latin typeface="Cambria Math"/>
                      </a:rPr>
                      <m:t>−1=0</m:t>
                    </m:r>
                  </m:oMath>
                </a14:m>
                <a:r>
                  <a:rPr lang="en-US" sz="2400" dirty="0"/>
                  <a:t> correct to 4 decimal places.</a:t>
                </a:r>
              </a:p>
              <a:p>
                <a:pPr marL="0" indent="0">
                  <a:buNone/>
                </a:pPr>
                <a:r>
                  <a:rPr lang="en-US" sz="2400" b="1" dirty="0"/>
                  <a:t>Sol: </a:t>
                </a:r>
                <a:r>
                  <a:rPr lang="en-US" sz="2400" dirty="0"/>
                  <a:t/>
                </a:r>
                <a14:m>
                  <m:oMath xmlns:m="http://schemas.openxmlformats.org/officeDocument/2006/math">
                    <m:r>
                      <a:rPr lang="en-US" sz="2400" i="1" dirty="0">
                        <a:latin typeface="Cambria Math"/>
                      </a:rPr>
                      <m:t>𝑓</m:t>
                    </m:r>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=3</m:t>
                    </m:r>
                    <m:r>
                      <a:rPr lang="en-US" sz="2400" i="1">
                        <a:latin typeface="Cambria Math"/>
                      </a:rPr>
                      <m:t>𝑥</m:t>
                    </m:r>
                    <m:r>
                      <a:rPr lang="en-US" sz="2400" i="1">
                        <a:latin typeface="Cambria Math"/>
                      </a:rPr>
                      <m:t>−</m:t>
                    </m:r>
                    <m:r>
                      <a:rPr lang="en-US" sz="2400" i="1">
                        <a:latin typeface="Cambria Math"/>
                      </a:rPr>
                      <m:t>𝑐𝑜𝑠𝑥</m:t>
                    </m:r>
                    <m:r>
                      <a:rPr lang="en-US" sz="2400" i="1">
                        <a:latin typeface="Cambria Math"/>
                      </a:rPr>
                      <m:t>−1</m:t>
                    </m:r>
                  </m:oMath>
                </a14:m>
                <a:endParaRPr lang="en-US" sz="2400" i="1" dirty="0">
                  <a:latin typeface="Cambria Math"/>
                </a:endParaRPr>
              </a:p>
              <a:p>
                <a:pPr marL="0" indent="0">
                  <a:buNone/>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rPr>
                            <m:t>′</m:t>
                          </m:r>
                        </m:sup>
                      </m:sSup>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=3+</m:t>
                      </m:r>
                      <m:r>
                        <a:rPr lang="en-US" sz="2400" i="1">
                          <a:latin typeface="Cambria Math"/>
                        </a:rPr>
                        <m:t>𝑠𝑖𝑛𝑥</m:t>
                      </m:r>
                    </m:oMath>
                  </m:oMathPara>
                </a14:m>
                <a:endParaRPr lang="en-US" sz="2400" dirty="0"/>
              </a:p>
              <a:p>
                <a:pPr marL="0" indent="0">
                  <a:buNone/>
                </a:pPr>
                <a:r>
                  <a:rPr lang="en-US" sz="2400" dirty="0"/>
                  <a:t>Using Newton </a:t>
                </a:r>
                <a:r>
                  <a:rPr lang="en-US" sz="2400" dirty="0" err="1"/>
                  <a:t>Raphson</a:t>
                </a:r>
                <a:r>
                  <a:rPr lang="en-US" sz="2400" dirty="0"/>
                  <a:t> Formula </a:t>
                </a: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r>
                        <a:rPr lang="en-US" sz="2400" i="1">
                          <a:latin typeface="Cambria Math"/>
                        </a:rPr>
                        <m:t>−</m:t>
                      </m:r>
                      <m:f>
                        <m:fPr>
                          <m:ctrlPr>
                            <a:rPr lang="en-US" sz="2400" i="1">
                              <a:latin typeface="Cambria Math" panose="02040503050406030204" pitchFamily="18" charset="0"/>
                            </a:rPr>
                          </m:ctrlPr>
                        </m:fPr>
                        <m:num>
                          <m:r>
                            <a:rPr lang="en-US" sz="2400" i="1">
                              <a:latin typeface="Cambria Math"/>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e>
                          </m:d>
                        </m:num>
                        <m:den>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e>
                          </m:d>
                        </m:den>
                      </m:f>
                    </m:oMath>
                  </m:oMathPara>
                </a14:m>
                <a:endParaRPr lang="en-US" sz="2400" dirty="0"/>
              </a:p>
              <a:p>
                <a:pPr marL="0" indent="0">
                  <a:buNone/>
                </a:pPr>
                <a:r>
                  <a:rPr lang="en-US" sz="2400" dirty="0">
                    <a:ea typeface="Cambria Math"/>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r>
                          <a:rPr lang="en-US" sz="2400" i="1">
                            <a:latin typeface="Cambria Math"/>
                          </a:rPr>
                          <m:t>+1</m:t>
                        </m:r>
                      </m:sub>
                    </m:sSub>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r>
                          <a:rPr lang="en-US" sz="2400" i="1">
                            <a:latin typeface="Cambria Math"/>
                          </a:rPr>
                          <m:t>𝑠𝑖𝑛</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r>
                          <a:rPr lang="en-US" sz="2400" i="1">
                            <a:latin typeface="Cambria Math"/>
                          </a:rPr>
                          <m:t>+</m:t>
                        </m:r>
                        <m:r>
                          <a:rPr lang="en-US" sz="2400" i="1">
                            <a:latin typeface="Cambria Math"/>
                          </a:rPr>
                          <m:t>𝑐𝑜𝑠</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r>
                          <a:rPr lang="en-US" sz="2400" i="1">
                            <a:latin typeface="Cambria Math"/>
                          </a:rPr>
                          <m:t>+1</m:t>
                        </m:r>
                      </m:num>
                      <m:den>
                        <m:r>
                          <a:rPr lang="en-US" sz="2400" i="1">
                            <a:latin typeface="Cambria Math"/>
                          </a:rPr>
                          <m:t>3+</m:t>
                        </m:r>
                        <m:r>
                          <a:rPr lang="en-US" sz="2400" i="1">
                            <a:latin typeface="Cambria Math"/>
                          </a:rPr>
                          <m:t>𝑠𝑖𝑛</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den>
                    </m:f>
                  </m:oMath>
                </a14:m>
                <a:r>
                  <a:rPr lang="en-US" sz="2400" dirty="0"/>
                  <a:t/>
                </a:r>
              </a:p>
              <a:p>
                <a:pPr marL="0" indent="0">
                  <a:buNone/>
                </a:pPr>
                <a:r>
                  <a:rPr lang="en-US" sz="2400" dirty="0"/>
                  <a:t>Taking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=0.6</m:t>
                    </m:r>
                  </m:oMath>
                </a14:m>
                <a:endParaRPr lang="en-US" sz="2400" dirty="0"/>
              </a:p>
              <a:p>
                <a:pPr marL="0" indent="0">
                  <a:buNone/>
                </a:pPr>
                <a:r>
                  <a:rPr lang="en-US" sz="2400" dirty="0"/>
                  <a:t>First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=0.6071</m:t>
                    </m:r>
                  </m:oMath>
                </a14:m>
                <a:endParaRPr lang="en-US" sz="2400" dirty="0"/>
              </a:p>
              <a:p>
                <a:pPr marL="0" indent="0">
                  <a:buNone/>
                </a:pPr>
                <a:r>
                  <a:rPr lang="en-US" sz="2400" dirty="0"/>
                  <a:t>Second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=0.6071</m:t>
                    </m:r>
                  </m:oMath>
                </a14:m>
                <a:endParaRPr lang="en-US" sz="2400" dirty="0"/>
              </a:p>
              <a:p>
                <a:pPr marL="0" indent="0">
                  <a:buNone/>
                </a:pPr>
                <a:r>
                  <a:rPr lang="en-US" sz="2400" dirty="0"/>
                  <a:t>Now we stop iteration because first and second approximation are same </a:t>
                </a:r>
                <a:r>
                  <a:rPr lang="en-US" sz="2400" dirty="0" err="1"/>
                  <a:t>upto</a:t>
                </a:r>
                <a:r>
                  <a:rPr lang="en-US" sz="2400" dirty="0"/>
                  <a:t> 4 decimal places.</a:t>
                </a:r>
              </a:p>
              <a:p>
                <a:pPr marL="0" indent="0">
                  <a:buNone/>
                </a:pPr>
                <a:r>
                  <a:rPr lang="en-US" sz="2400" dirty="0"/>
                  <a:t>So root is 0.6071</a:t>
                </a:r>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7"/>
              </a:xfrm>
              <a:blipFill rotWithShape="1">
                <a:blip r:embed="rId2"/>
                <a:stretch>
                  <a:fillRect l="-963" t="-1327" b="-269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E70B89B-FCB1-4A76-9694-482EB9241425}"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Raphson method[CO4]</a:t>
            </a:r>
            <a:endParaRPr lang="en-US" sz="3000" dirty="0"/>
          </a:p>
          <a:p>
            <a:pPr algn="ctr"/>
            <a:endParaRPr lang="en-US" sz="3000" b="1" dirty="0"/>
          </a:p>
        </p:txBody>
      </p:sp>
      <p:pic>
        <p:nvPicPr>
          <p:cNvPr id="9" name="Picture 8">
            <a:extLst>
              <a:ext uri="{FF2B5EF4-FFF2-40B4-BE49-F238E27FC236}">
                <a16:creationId xmlns:a16="http://schemas.microsoft.com/office/drawing/2014/main" xmlns="" id="{C987117E-AC2D-4223-BC6A-305F65D2A52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25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507437"/>
              </a:xfrm>
            </p:spPr>
            <p:txBody>
              <a:bodyPr>
                <a:normAutofit fontScale="92500" lnSpcReduction="20000"/>
              </a:bodyPr>
              <a:lstStyle/>
              <a:p>
                <a:pPr marL="0" indent="0">
                  <a:buNone/>
                </a:pPr>
                <a:r>
                  <a:rPr lang="en-US" sz="2400" b="1" dirty="0"/>
                  <a:t>Example-1:</a:t>
                </a:r>
                <a:r>
                  <a:rPr lang="en-US" sz="2400" dirty="0"/>
                  <a:t> Using Newton </a:t>
                </a:r>
                <a:r>
                  <a:rPr lang="en-US" sz="2400" dirty="0" err="1"/>
                  <a:t>Raphson</a:t>
                </a:r>
                <a:r>
                  <a:rPr lang="en-US" sz="2400" dirty="0"/>
                  <a:t> method. Find the real root of equation </a:t>
                </a:r>
                <a14:m>
                  <m:oMath xmlns:m="http://schemas.openxmlformats.org/officeDocument/2006/math">
                    <m:r>
                      <a:rPr lang="en-US" sz="2400" i="1">
                        <a:latin typeface="Cambria Math"/>
                      </a:rPr>
                      <m:t> </m:t>
                    </m:r>
                    <m:r>
                      <a:rPr lang="en-US" sz="2400" b="0" i="1" smtClean="0">
                        <a:latin typeface="Cambria Math"/>
                      </a:rPr>
                      <m:t>𝑥</m:t>
                    </m:r>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𝑙𝑜𝑔</m:t>
                        </m:r>
                      </m:e>
                      <m:sub>
                        <m:r>
                          <a:rPr lang="en-US" sz="2400" b="0" i="1" smtClean="0">
                            <a:latin typeface="Cambria Math"/>
                          </a:rPr>
                          <m:t>10</m:t>
                        </m:r>
                      </m:sub>
                    </m:sSub>
                    <m:r>
                      <a:rPr lang="en-US" sz="2400" b="0" i="1" smtClean="0">
                        <a:latin typeface="Cambria Math"/>
                      </a:rPr>
                      <m:t>𝑥</m:t>
                    </m:r>
                    <m:r>
                      <a:rPr lang="en-US" sz="2400" b="0" i="1" smtClean="0">
                        <a:latin typeface="Cambria Math"/>
                      </a:rPr>
                      <m:t>−1.2 =0</m:t>
                    </m:r>
                  </m:oMath>
                </a14:m>
                <a:r>
                  <a:rPr lang="en-US" sz="2400" dirty="0"/>
                  <a:t> correct to 4 decimal places.</a:t>
                </a:r>
              </a:p>
              <a:p>
                <a:pPr marL="0" indent="0">
                  <a:buNone/>
                </a:pPr>
                <a:r>
                  <a:rPr lang="en-US" sz="2400" b="1" dirty="0"/>
                  <a:t>Sol: </a:t>
                </a:r>
                <a:r>
                  <a:rPr lang="en-US" sz="2400" dirty="0"/>
                  <a:t/>
                </a:r>
                <a14:m>
                  <m:oMath xmlns:m="http://schemas.openxmlformats.org/officeDocument/2006/math">
                    <m:r>
                      <a:rPr lang="en-US" sz="2400" i="1" dirty="0">
                        <a:latin typeface="Cambria Math"/>
                      </a:rPr>
                      <m:t>𝑓</m:t>
                    </m:r>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m:t>
                    </m:r>
                    <m:r>
                      <a:rPr lang="en-US" sz="2400" i="1">
                        <a:latin typeface="Cambria Math"/>
                      </a:rPr>
                      <m:t>𝑥</m:t>
                    </m:r>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𝑙𝑜𝑔</m:t>
                        </m:r>
                      </m:e>
                      <m:sub>
                        <m:r>
                          <a:rPr lang="en-US" sz="2400" i="1">
                            <a:latin typeface="Cambria Math"/>
                          </a:rPr>
                          <m:t>10</m:t>
                        </m:r>
                      </m:sub>
                    </m:sSub>
                    <m:r>
                      <a:rPr lang="en-US" sz="2400" i="1">
                        <a:latin typeface="Cambria Math"/>
                      </a:rPr>
                      <m:t>𝑥</m:t>
                    </m:r>
                    <m:r>
                      <a:rPr lang="en-US" sz="2400" i="1">
                        <a:latin typeface="Cambria Math"/>
                      </a:rPr>
                      <m:t>−1.2</m:t>
                    </m:r>
                  </m:oMath>
                </a14:m>
                <a:endParaRPr lang="en-US" sz="2400" i="1" dirty="0">
                  <a:latin typeface="Cambria Math"/>
                </a:endParaRPr>
              </a:p>
              <a:p>
                <a:pPr marL="0" indent="0">
                  <a:buNone/>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rPr>
                            <m:t>′</m:t>
                          </m:r>
                        </m:sup>
                      </m:sSup>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m:t>
                      </m:r>
                      <m:r>
                        <a:rPr lang="en-US" sz="2400" b="0" i="1" smtClean="0">
                          <a:latin typeface="Cambria Math"/>
                        </a:rPr>
                        <m:t>0.4342</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𝑙𝑜𝑔</m:t>
                          </m:r>
                        </m:e>
                        <m:sub>
                          <m:r>
                            <a:rPr lang="en-US" sz="2400" i="1">
                              <a:latin typeface="Cambria Math"/>
                            </a:rPr>
                            <m:t>10</m:t>
                          </m:r>
                        </m:sub>
                      </m:sSub>
                      <m:r>
                        <a:rPr lang="en-US" sz="2400" i="1">
                          <a:latin typeface="Cambria Math"/>
                        </a:rPr>
                        <m:t>𝑥</m:t>
                      </m:r>
                    </m:oMath>
                  </m:oMathPara>
                </a14:m>
                <a:endParaRPr lang="en-US" sz="2400" dirty="0"/>
              </a:p>
              <a:p>
                <a:pPr marL="0" indent="0">
                  <a:buNone/>
                </a:pPr>
                <a:r>
                  <a:rPr lang="en-US" sz="2400" dirty="0"/>
                  <a:t>Using Newton </a:t>
                </a:r>
                <a:r>
                  <a:rPr lang="en-US" sz="2400" dirty="0" err="1"/>
                  <a:t>Raphson</a:t>
                </a:r>
                <a:r>
                  <a:rPr lang="en-US" sz="2400" dirty="0"/>
                  <a:t> Formula </a:t>
                </a: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r>
                        <a:rPr lang="en-US" sz="2400" i="1">
                          <a:latin typeface="Cambria Math"/>
                        </a:rPr>
                        <m:t>−</m:t>
                      </m:r>
                      <m:f>
                        <m:fPr>
                          <m:ctrlPr>
                            <a:rPr lang="en-US" sz="2400" i="1">
                              <a:latin typeface="Cambria Math" panose="02040503050406030204" pitchFamily="18" charset="0"/>
                            </a:rPr>
                          </m:ctrlPr>
                        </m:fPr>
                        <m:num>
                          <m:r>
                            <a:rPr lang="en-US" sz="2400" i="1">
                              <a:latin typeface="Cambria Math"/>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e>
                          </m:d>
                        </m:num>
                        <m:den>
                          <m:sSup>
                            <m:sSupPr>
                              <m:ctrlPr>
                                <a:rPr lang="en-US" sz="2400" i="1">
                                  <a:latin typeface="Cambria Math" panose="02040503050406030204" pitchFamily="18" charset="0"/>
                                </a:rPr>
                              </m:ctrlPr>
                            </m:sSupPr>
                            <m:e>
                              <m:r>
                                <a:rPr lang="en-US" sz="2400" i="1">
                                  <a:latin typeface="Cambria Math"/>
                                </a:rPr>
                                <m:t>𝑓</m:t>
                              </m:r>
                            </m:e>
                            <m:sup>
                              <m:r>
                                <a:rPr lang="en-US" sz="2400" i="1">
                                  <a:latin typeface="Cambria Math"/>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sub>
                              </m:sSub>
                            </m:e>
                          </m:d>
                        </m:den>
                      </m:f>
                    </m:oMath>
                  </m:oMathPara>
                </a14:m>
                <a:endParaRPr lang="en-US" sz="2400" dirty="0"/>
              </a:p>
              <a:p>
                <a:pPr marL="0" indent="0">
                  <a:buNone/>
                </a:pPr>
                <a:r>
                  <a:rPr lang="en-US" sz="2400" dirty="0">
                    <a:ea typeface="Cambria Math"/>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𝑛</m:t>
                        </m:r>
                        <m:r>
                          <a:rPr lang="en-US" sz="2400" i="1">
                            <a:latin typeface="Cambria Math"/>
                          </a:rPr>
                          <m:t>+1</m:t>
                        </m:r>
                      </m:sub>
                    </m:sSub>
                    <m:r>
                      <a:rPr lang="en-US" sz="2400" i="1">
                        <a:latin typeface="Cambria Math"/>
                      </a:rPr>
                      <m:t>=</m:t>
                    </m:r>
                    <m:f>
                      <m:fPr>
                        <m:ctrlPr>
                          <a:rPr lang="en-US" sz="2400" i="1" smtClean="0">
                            <a:latin typeface="Cambria Math" panose="02040503050406030204" pitchFamily="18" charset="0"/>
                          </a:rPr>
                        </m:ctrlPr>
                      </m:fPr>
                      <m:num>
                        <m:r>
                          <a:rPr lang="en-US" sz="2400" b="0" i="1" smtClean="0">
                            <a:latin typeface="Cambria Math"/>
                          </a:rPr>
                          <m:t>0.4342</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𝑛</m:t>
                            </m:r>
                          </m:sub>
                        </m:sSub>
                        <m:r>
                          <a:rPr lang="en-US" sz="2400" b="0" i="1" smtClean="0">
                            <a:latin typeface="Cambria Math"/>
                          </a:rPr>
                          <m:t>+1.2</m:t>
                        </m:r>
                      </m:num>
                      <m:den>
                        <m:r>
                          <a:rPr lang="en-US" sz="2400" i="1">
                            <a:latin typeface="Cambria Math"/>
                          </a:rPr>
                          <m:t>0.4342+</m:t>
                        </m:r>
                        <m:sSub>
                          <m:sSubPr>
                            <m:ctrlPr>
                              <a:rPr lang="en-US" sz="2400" i="1">
                                <a:latin typeface="Cambria Math" panose="02040503050406030204" pitchFamily="18" charset="0"/>
                              </a:rPr>
                            </m:ctrlPr>
                          </m:sSubPr>
                          <m:e>
                            <m:r>
                              <a:rPr lang="en-US" sz="2400" i="1">
                                <a:latin typeface="Cambria Math"/>
                              </a:rPr>
                              <m:t>𝑙𝑜𝑔</m:t>
                            </m:r>
                          </m:e>
                          <m:sub>
                            <m:r>
                              <a:rPr lang="en-US" sz="2400" i="1">
                                <a:latin typeface="Cambria Math"/>
                              </a:rPr>
                              <m:t>10</m:t>
                            </m:r>
                          </m:sub>
                        </m:sSub>
                        <m:r>
                          <a:rPr lang="en-US" sz="2400" i="1">
                            <a:latin typeface="Cambria Math"/>
                          </a:rPr>
                          <m:t>𝑥</m:t>
                        </m:r>
                        <m:r>
                          <m:rPr>
                            <m:nor/>
                          </m:rPr>
                          <a:rPr lang="en-US" sz="2400" dirty="0"/>
                          <m:t> </m:t>
                        </m:r>
                      </m:den>
                    </m:f>
                  </m:oMath>
                </a14:m>
                <a:r>
                  <a:rPr lang="en-US" sz="2400" dirty="0"/>
                  <a:t/>
                </a:r>
              </a:p>
              <a:p>
                <a:pPr marL="0" indent="0">
                  <a:buNone/>
                </a:pPr>
                <a:r>
                  <a:rPr lang="en-US" sz="2400" dirty="0"/>
                  <a:t>Taking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m:t>
                    </m:r>
                    <m:r>
                      <a:rPr lang="en-US" sz="2400" b="0" i="1" smtClean="0">
                        <a:latin typeface="Cambria Math"/>
                      </a:rPr>
                      <m:t>2.5</m:t>
                    </m:r>
                  </m:oMath>
                </a14:m>
                <a:endParaRPr lang="en-US" sz="2400" dirty="0"/>
              </a:p>
              <a:p>
                <a:pPr marL="0" indent="0">
                  <a:buNone/>
                </a:pPr>
                <a:r>
                  <a:rPr lang="en-US" sz="2400" dirty="0"/>
                  <a:t>First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r>
                      <a:rPr lang="en-US" sz="2400" b="0" i="1" smtClean="0">
                        <a:latin typeface="Cambria Math"/>
                      </a:rPr>
                      <m:t>2.746533007</m:t>
                    </m:r>
                  </m:oMath>
                </a14:m>
                <a:endParaRPr lang="en-US" sz="2400" dirty="0"/>
              </a:p>
              <a:p>
                <a:pPr marL="0" indent="0">
                  <a:buNone/>
                </a:pPr>
                <a:r>
                  <a:rPr lang="en-US" sz="2400" dirty="0"/>
                  <a:t>Second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r>
                      <a:rPr lang="en-US" sz="2400" b="0" i="1" smtClean="0">
                        <a:latin typeface="Cambria Math"/>
                      </a:rPr>
                      <m:t>2.7406486</m:t>
                    </m:r>
                  </m:oMath>
                </a14:m>
                <a:endParaRPr lang="en-US" sz="2400" b="0" dirty="0"/>
              </a:p>
              <a:p>
                <a:pPr marL="0" indent="0">
                  <a:buNone/>
                </a:pPr>
                <a:r>
                  <a:rPr lang="en-US" sz="2400" dirty="0"/>
                  <a:t>Third approximation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b="0" i="1" smtClean="0">
                            <a:latin typeface="Cambria Math"/>
                          </a:rPr>
                          <m:t>3</m:t>
                        </m:r>
                      </m:sub>
                    </m:sSub>
                    <m:r>
                      <a:rPr lang="en-US" sz="2400" i="1">
                        <a:latin typeface="Cambria Math"/>
                      </a:rPr>
                      <m:t>=2.74064</m:t>
                    </m:r>
                    <m:r>
                      <a:rPr lang="en-US" sz="2400" b="0" i="1" smtClean="0">
                        <a:latin typeface="Cambria Math"/>
                      </a:rPr>
                      <m:t>6096</m:t>
                    </m:r>
                  </m:oMath>
                </a14:m>
                <a:endParaRPr lang="en-US" sz="2400" dirty="0"/>
              </a:p>
              <a:p>
                <a:pPr marL="0" indent="0">
                  <a:buNone/>
                </a:pPr>
                <a:r>
                  <a:rPr lang="en-US" sz="2400" dirty="0"/>
                  <a:t>Now we stop iteration because second and third approximation are same </a:t>
                </a:r>
                <a:r>
                  <a:rPr lang="en-US" sz="2400" dirty="0" err="1"/>
                  <a:t>upto</a:t>
                </a:r>
                <a:r>
                  <a:rPr lang="en-US" sz="2400" dirty="0"/>
                  <a:t> 4 decimal places.</a:t>
                </a:r>
              </a:p>
              <a:p>
                <a:pPr marL="0" indent="0">
                  <a:buNone/>
                </a:pPr>
                <a:r>
                  <a:rPr lang="en-US" sz="2400" dirty="0"/>
                  <a:t>So root is 2.7406</a:t>
                </a:r>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7"/>
              </a:xfrm>
              <a:blipFill rotWithShape="1">
                <a:blip r:embed="rId2"/>
                <a:stretch>
                  <a:fillRect l="-963" t="-1770" b="-231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532C61A-5D79-4404-96BD-93F93A5D9C83}"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Raphson method[CO4]</a:t>
            </a:r>
            <a:endParaRPr lang="en-US" sz="3000" dirty="0"/>
          </a:p>
          <a:p>
            <a:pPr algn="ctr"/>
            <a:endParaRPr lang="en-US" sz="3000" b="1" dirty="0"/>
          </a:p>
        </p:txBody>
      </p:sp>
      <p:pic>
        <p:nvPicPr>
          <p:cNvPr id="9" name="Picture 8">
            <a:extLst>
              <a:ext uri="{FF2B5EF4-FFF2-40B4-BE49-F238E27FC236}">
                <a16:creationId xmlns:a16="http://schemas.microsoft.com/office/drawing/2014/main" xmlns="" id="{37C72583-AC2F-4403-BFE2-F56E464DB71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872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9730915A-7E62-4741-BC68-D844C3359040}" type="datetime1">
              <a:rPr lang="en-US" smtClean="0"/>
              <a:pPr/>
              <a:t>5/15/2022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Evaluation Scheme</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xmlns="" val="0"/>
              </a:ext>
            </a:extLst>
          </a:blip>
          <a:srcRect l="26083" t="17812" r="24130" b="11163"/>
          <a:stretch/>
        </p:blipFill>
        <p:spPr bwMode="auto">
          <a:xfrm>
            <a:off x="381000" y="914400"/>
            <a:ext cx="8382000" cy="5500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Content Placeholder 3">
            <a:extLst>
              <a:ext uri="{FF2B5EF4-FFF2-40B4-BE49-F238E27FC236}">
                <a16:creationId xmlns:a16="http://schemas.microsoft.com/office/drawing/2014/main" xmlns="" id="{7F6DF21B-3A28-4444-BD9D-EEF26A9B431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9685"/>
            <a:ext cx="1420544" cy="705486"/>
          </a:xfrm>
          <a:prstGeom prst="rect">
            <a:avLst/>
          </a:prstGeom>
        </p:spPr>
      </p:pic>
    </p:spTree>
    <p:extLst>
      <p:ext uri="{BB962C8B-B14F-4D97-AF65-F5344CB8AC3E}">
        <p14:creationId xmlns:p14="http://schemas.microsoft.com/office/powerpoint/2010/main" xmlns="" val="2212617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2362200"/>
                <a:ext cx="8229600" cy="3810000"/>
              </a:xfrm>
            </p:spPr>
            <p:txBody>
              <a:bodyPr>
                <a:normAutofit fontScale="92500" lnSpcReduction="20000"/>
              </a:bodyPr>
              <a:lstStyle/>
              <a:p>
                <a:pPr marL="0" indent="0">
                  <a:buNone/>
                </a:pPr>
                <a:r>
                  <a:rPr lang="en-US" sz="2200" b="1" dirty="0"/>
                  <a:t>Q1</a:t>
                </a:r>
                <a:r>
                  <a:rPr lang="en-US" sz="2200" dirty="0"/>
                  <a:t> Find a positive real root of </a:t>
                </a:r>
                <a14:m>
                  <m:oMath xmlns:m="http://schemas.openxmlformats.org/officeDocument/2006/math">
                    <m:r>
                      <a:rPr lang="en-US" sz="2200" i="1">
                        <a:latin typeface="Cambria Math"/>
                      </a:rPr>
                      <m:t>𝑥𝑠𝑖𝑛𝑥</m:t>
                    </m:r>
                    <m:r>
                      <a:rPr lang="en-US" sz="2200" i="1">
                        <a:latin typeface="Cambria Math"/>
                      </a:rPr>
                      <m:t>+</m:t>
                    </m:r>
                    <m:r>
                      <a:rPr lang="en-US" sz="2200" i="1">
                        <a:latin typeface="Cambria Math"/>
                      </a:rPr>
                      <m:t>𝑐𝑜𝑠𝑥</m:t>
                    </m:r>
                    <m:r>
                      <a:rPr lang="en-US" sz="2200" i="1">
                        <a:latin typeface="Cambria Math"/>
                      </a:rPr>
                      <m:t>=0</m:t>
                    </m:r>
                  </m:oMath>
                </a14:m>
                <a:r>
                  <a:rPr lang="en-US" sz="2200" dirty="0"/>
                  <a:t> by Newton </a:t>
                </a:r>
                <a:r>
                  <a:rPr lang="en-US" sz="2200" dirty="0" err="1"/>
                  <a:t>Raphson</a:t>
                </a:r>
                <a:r>
                  <a:rPr lang="en-US" sz="2200" dirty="0"/>
                  <a:t> method, correct to three decimal places. 	</a:t>
                </a:r>
              </a:p>
              <a:p>
                <a:pPr marL="0" indent="0">
                  <a:buNone/>
                </a:pPr>
                <a:r>
                  <a:rPr lang="en-US" sz="2200" b="1" dirty="0"/>
                  <a:t/>
                </a:r>
              </a:p>
              <a:p>
                <a:pPr marL="0" indent="0">
                  <a:buNone/>
                </a:pPr>
                <a:r>
                  <a:rPr lang="en-US" sz="2200" b="1" dirty="0"/>
                  <a:t>Q2 </a:t>
                </a:r>
                <a:r>
                  <a:rPr lang="en-US" sz="2200" dirty="0"/>
                  <a:t>Find a square root of  12 by Newton Raphson method, correct to 4 decimal places. 	</a:t>
                </a:r>
              </a:p>
              <a:p>
                <a:pPr marL="0" indent="0">
                  <a:buNone/>
                </a:pPr>
                <a:endParaRPr lang="en-US" sz="2200" dirty="0"/>
              </a:p>
              <a:p>
                <a:pPr marL="0" indent="0">
                  <a:buNone/>
                </a:pPr>
                <a:r>
                  <a:rPr lang="en-US" sz="2200" b="1" dirty="0"/>
                  <a:t>Q3 </a:t>
                </a:r>
                <a:r>
                  <a:rPr lang="en-US" sz="2200" dirty="0"/>
                  <a:t>Find a positive real root of </a:t>
                </a:r>
                <a14:m>
                  <m:oMath xmlns:m="http://schemas.openxmlformats.org/officeDocument/2006/math">
                    <m:r>
                      <a:rPr lang="en-US" sz="2200" i="1">
                        <a:latin typeface="Cambria Math"/>
                      </a:rPr>
                      <m:t>𝑥</m:t>
                    </m:r>
                    <m:sSub>
                      <m:sSubPr>
                        <m:ctrlPr>
                          <a:rPr lang="en-US" sz="2200" i="1" dirty="0">
                            <a:latin typeface="Cambria Math" panose="02040503050406030204" pitchFamily="18" charset="0"/>
                          </a:rPr>
                        </m:ctrlPr>
                      </m:sSubPr>
                      <m:e>
                        <m:r>
                          <a:rPr lang="en-US" sz="2200" i="1" dirty="0">
                            <a:latin typeface="Cambria Math"/>
                          </a:rPr>
                          <m:t>𝑙𝑜𝑔</m:t>
                        </m:r>
                      </m:e>
                      <m:sub>
                        <m:r>
                          <a:rPr lang="en-US" sz="2200" i="1" dirty="0">
                            <a:latin typeface="Cambria Math"/>
                          </a:rPr>
                          <m:t>10</m:t>
                        </m:r>
                      </m:sub>
                    </m:sSub>
                    <m:r>
                      <a:rPr lang="en-US" sz="2200" i="1" dirty="0">
                        <a:latin typeface="Cambria Math"/>
                      </a:rPr>
                      <m:t>𝑥</m:t>
                    </m:r>
                    <m:r>
                      <a:rPr lang="en-US" sz="2200" i="1">
                        <a:latin typeface="Cambria Math"/>
                      </a:rPr>
                      <m:t>−1.2=0</m:t>
                    </m:r>
                  </m:oMath>
                </a14:m>
                <a:r>
                  <a:rPr lang="en-US" sz="2200" dirty="0"/>
                  <a:t> by bisection method, correct to three decimal places.</a:t>
                </a:r>
              </a:p>
              <a:p>
                <a:pPr marL="0" indent="0">
                  <a:buNone/>
                </a:pPr>
                <a:r>
                  <a:rPr lang="en-US" sz="2200" b="1" dirty="0"/>
                  <a:t/>
                </a:r>
              </a:p>
              <a:p>
                <a:pPr marL="0" indent="0">
                  <a:buNone/>
                </a:pPr>
                <a:r>
                  <a:rPr lang="en-US" sz="2200" b="1" dirty="0"/>
                  <a:t>Q4</a:t>
                </a:r>
                <a:r>
                  <a:rPr lang="en-US" sz="2200" dirty="0"/>
                  <a:t> Find a positive real root of </a:t>
                </a:r>
                <a14:m>
                  <m:oMath xmlns:m="http://schemas.openxmlformats.org/officeDocument/2006/math">
                    <m:r>
                      <a:rPr lang="en-US" sz="2200" i="1">
                        <a:latin typeface="Cambria Math"/>
                      </a:rPr>
                      <m:t>𝑥</m:t>
                    </m:r>
                    <m:sSup>
                      <m:sSupPr>
                        <m:ctrlPr>
                          <a:rPr lang="en-US" sz="2200" i="1" dirty="0">
                            <a:latin typeface="Cambria Math" panose="02040503050406030204" pitchFamily="18" charset="0"/>
                          </a:rPr>
                        </m:ctrlPr>
                      </m:sSupPr>
                      <m:e>
                        <m:r>
                          <a:rPr lang="en-US" sz="2200" i="1" dirty="0">
                            <a:latin typeface="Cambria Math"/>
                          </a:rPr>
                          <m:t>𝑒</m:t>
                        </m:r>
                      </m:e>
                      <m:sup>
                        <m:r>
                          <a:rPr lang="en-US" sz="2200" i="1" dirty="0">
                            <a:latin typeface="Cambria Math"/>
                          </a:rPr>
                          <m:t>𝑥</m:t>
                        </m:r>
                      </m:sup>
                    </m:sSup>
                    <m:r>
                      <a:rPr lang="en-US" sz="2200" i="1" dirty="0">
                        <a:latin typeface="Cambria Math"/>
                      </a:rPr>
                      <m:t>−</m:t>
                    </m:r>
                    <m:r>
                      <a:rPr lang="en-US" sz="2200" b="0" i="1" dirty="0" smtClean="0">
                        <a:latin typeface="Cambria Math"/>
                      </a:rPr>
                      <m:t>1</m:t>
                    </m:r>
                    <m:r>
                      <a:rPr lang="en-US" sz="2200" i="1">
                        <a:latin typeface="Cambria Math"/>
                      </a:rPr>
                      <m:t>=0 </m:t>
                    </m:r>
                  </m:oMath>
                </a14:m>
                <a:r>
                  <a:rPr lang="en-US" sz="2200" dirty="0"/>
                  <a:t>by </a:t>
                </a:r>
                <a:r>
                  <a:rPr lang="en-US" sz="2200" dirty="0" err="1"/>
                  <a:t>Regula</a:t>
                </a:r>
                <a:r>
                  <a:rPr lang="en-US" sz="2200" dirty="0"/>
                  <a:t/>
                </a:r>
                <a:r>
                  <a:rPr lang="en-US" sz="2200" dirty="0" err="1"/>
                  <a:t>Falsi</a:t>
                </a:r>
                <a:r>
                  <a:rPr lang="en-US" sz="2200" dirty="0"/>
                  <a:t> method, correct to three decimal places.</a:t>
                </a:r>
                <a:endParaRPr lang="en-US" sz="2200" b="1" dirty="0"/>
              </a:p>
              <a:p>
                <a:pPr marL="0" indent="0">
                  <a:buNone/>
                </a:pPr>
                <a:r>
                  <a:rPr lang="en-US" sz="2200" b="1" dirty="0"/>
                  <a:t/>
                </a:r>
                <a:r>
                  <a:rPr lang="en-US" sz="2200" dirty="0"/>
                  <a:t/>
                </a:r>
                <a:r>
                  <a:rPr lang="en-US" sz="2200" b="1" dirty="0"/>
                  <a:t/>
                </a: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2362200"/>
                <a:ext cx="8229600" cy="3810000"/>
              </a:xfrm>
              <a:blipFill>
                <a:blip r:embed="rId2"/>
                <a:stretch>
                  <a:fillRect l="-815" t="-2400" r="-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050B5650-9791-4ACD-9185-C6686F343BA5}"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295400" y="0"/>
            <a:ext cx="78486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a:p>
          <a:p>
            <a:pPr algn="ctr">
              <a:spcBef>
                <a:spcPct val="0"/>
              </a:spcBef>
              <a:defRPr/>
            </a:pPr>
            <a:r>
              <a:rPr lang="en-US" sz="3200" b="1" dirty="0"/>
              <a:t>Daily Quiz[CO4]</a:t>
            </a:r>
            <a:endParaRPr lang="en-US" sz="3200" dirty="0"/>
          </a:p>
          <a:p>
            <a:pPr lvl="0" algn="ctr">
              <a:spcBef>
                <a:spcPct val="0"/>
              </a:spcBef>
              <a:defRPr/>
            </a:pPr>
            <a:endParaRPr lang="en-US" sz="3200" b="1"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5671" y="1219200"/>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xmlns="" id="{B31BF4BB-8080-4B5A-A5B1-D3710F7FA088}"/>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682425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endParaRPr lang="en-US" sz="1800" dirty="0"/>
          </a:p>
          <a:p>
            <a:pPr marL="0" indent="0">
              <a:buNone/>
            </a:pPr>
            <a:r>
              <a:rPr lang="en-US" sz="2400" b="1" dirty="0"/>
              <a:t>In the last topic, we studied iterative method for finding root of an equation</a:t>
            </a:r>
            <a:endParaRPr lang="en-US" sz="2200" dirty="0"/>
          </a:p>
          <a:p>
            <a:r>
              <a:rPr lang="en-US" sz="2200" dirty="0"/>
              <a:t>Bisection method</a:t>
            </a:r>
          </a:p>
          <a:p>
            <a:r>
              <a:rPr lang="en-US" sz="2200" dirty="0" err="1"/>
              <a:t>Regula-falsi</a:t>
            </a:r>
            <a:r>
              <a:rPr lang="en-US" sz="2200" dirty="0"/>
              <a:t> method/method of false position</a:t>
            </a:r>
          </a:p>
          <a:p>
            <a:r>
              <a:rPr lang="en-US" sz="2200" dirty="0"/>
              <a:t>Newton </a:t>
            </a:r>
            <a:r>
              <a:rPr lang="en-US" sz="2200" dirty="0" err="1"/>
              <a:t>Raphson</a:t>
            </a:r>
            <a:r>
              <a:rPr lang="en-US" sz="2200" dirty="0"/>
              <a:t> method</a:t>
            </a:r>
          </a:p>
          <a:p>
            <a:endParaRPr lang="en-US" sz="1800" dirty="0"/>
          </a:p>
          <a:p>
            <a:pPr marL="0" indent="0" algn="just">
              <a:buNone/>
            </a:pPr>
            <a:endParaRPr lang="en-US" sz="1800" dirty="0"/>
          </a:p>
          <a:p>
            <a:pPr marL="0" indent="0">
              <a:buNone/>
            </a:pPr>
            <a:endParaRPr lang="en-US" sz="1800" dirty="0"/>
          </a:p>
          <a:p>
            <a:pPr marL="0" indent="0">
              <a:buNone/>
            </a:pPr>
            <a:endParaRPr lang="en-US" sz="1800" b="1" dirty="0"/>
          </a:p>
          <a:p>
            <a:endParaRPr lang="en-US" sz="1800" b="1" dirty="0"/>
          </a:p>
          <a:p>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BE430-4E02-45B9-9D50-91466EB32A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5/15/2022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tint val="75000"/>
                  </a:prstClr>
                </a:solidFill>
                <a:effectLst/>
                <a:uLnTx/>
                <a:uFillTx/>
                <a:latin typeface="Calibri"/>
                <a:ea typeface="+mn-ea"/>
                <a:cs typeface="+mn-cs"/>
              </a:rPr>
              <a:t>Dr. Kunti Mishra            Maths III                Unit IV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8875"/>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mn-cs"/>
              </a:rPr>
              <a:t>Recap[CO4]</a:t>
            </a: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B74BA12D-5067-4EF6-BFD2-92A42730DE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9514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endParaRPr lang="en-US" sz="1800" dirty="0"/>
          </a:p>
          <a:p>
            <a:pPr marL="0" indent="0">
              <a:buNone/>
            </a:pPr>
            <a:r>
              <a:rPr lang="en-US" sz="2400" dirty="0"/>
              <a:t>In this topic, we are going to discuss the method to find the  missing values of some functional values in between the given intervals, using some interpolation formulae.</a:t>
            </a:r>
            <a:endParaRPr lang="en-US" sz="1400" dirty="0"/>
          </a:p>
          <a:p>
            <a:pPr marL="0" indent="0">
              <a:buNone/>
            </a:pPr>
            <a:endParaRPr lang="en-US" sz="1400" dirty="0"/>
          </a:p>
          <a:p>
            <a:endParaRPr lang="en-US" sz="1800" b="1" dirty="0"/>
          </a:p>
          <a:p>
            <a:pPr marL="0" indent="0">
              <a:buNone/>
            </a:pPr>
            <a:endParaRPr lang="en-US" sz="1800" dirty="0"/>
          </a:p>
          <a:p>
            <a:pPr marL="0" indent="0">
              <a:buNone/>
            </a:pPr>
            <a:endParaRPr lang="en-US" sz="1800" b="1" dirty="0"/>
          </a:p>
          <a:p>
            <a:endParaRPr lang="en-US" sz="1800" b="1" dirty="0"/>
          </a:p>
          <a:p>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BE430-4E02-45B9-9D50-91466EB32A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5/15/2022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tint val="75000"/>
                  </a:prstClr>
                </a:solidFill>
                <a:effectLst/>
                <a:uLnTx/>
                <a:uFillTx/>
                <a:latin typeface="Calibri"/>
                <a:ea typeface="+mn-ea"/>
                <a:cs typeface="+mn-cs"/>
              </a:rPr>
              <a:t>Dr. Kunti Mishra            Maths III                Unit IV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8875"/>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prstClr val="black"/>
                </a:solidFill>
                <a:latin typeface="Calibri"/>
              </a:rPr>
              <a:t>Topic Objective</a:t>
            </a:r>
            <a:r>
              <a:rPr kumimoji="0" lang="en-US" sz="3000" b="1" i="0" u="none" strike="noStrike" kern="1200" cap="none" spc="0" normalizeH="0" baseline="0" noProof="0" dirty="0">
                <a:ln>
                  <a:noFill/>
                </a:ln>
                <a:solidFill>
                  <a:prstClr val="black"/>
                </a:solidFill>
                <a:effectLst/>
                <a:uLnTx/>
                <a:uFillTx/>
                <a:latin typeface="Calibri"/>
                <a:ea typeface="+mn-ea"/>
                <a:cs typeface="+mn-cs"/>
              </a:rPr>
              <a:t>[CO4]</a:t>
            </a: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B74BA12D-5067-4EF6-BFD2-92A42730DE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62371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17163"/>
                <a:ext cx="8229600" cy="5507437"/>
              </a:xfrm>
            </p:spPr>
            <p:txBody>
              <a:bodyPr>
                <a:noAutofit/>
              </a:bodyPr>
              <a:lstStyle/>
              <a:p>
                <a:pPr marL="0" indent="0" algn="just">
                  <a:buNone/>
                </a:pPr>
                <a:r>
                  <a:rPr lang="en-US" sz="2200" b="1" dirty="0"/>
                  <a:t>Interpolation: </a:t>
                </a:r>
                <a:r>
                  <a:rPr lang="en-US" sz="2200" dirty="0"/>
                  <a:t>According to Theile, “Interpolation is the art of reading between the lines of table. "It also means insertion or filling up intermediate terms of the series.</a:t>
                </a:r>
              </a:p>
              <a:p>
                <a:pPr marL="0" indent="0" algn="just">
                  <a:buNone/>
                </a:pPr>
                <a:r>
                  <a:rPr lang="en-US" sz="2200" dirty="0"/>
                  <a:t>Suppose we are giving the following values of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for a set of values of </a:t>
                </a:r>
                <a14:m>
                  <m:oMath xmlns:m="http://schemas.openxmlformats.org/officeDocument/2006/math">
                    <m:r>
                      <a:rPr lang="en-US" sz="2200" i="1">
                        <a:latin typeface="Cambria Math"/>
                      </a:rPr>
                      <m:t>𝑥</m:t>
                    </m:r>
                  </m:oMath>
                </a14:m>
                <a:r>
                  <a:rPr lang="en-US" sz="2200" dirty="0"/>
                  <a:t>.</a:t>
                </a:r>
              </a:p>
              <a:p>
                <a:pPr marL="0" indent="0" algn="just">
                  <a:buNone/>
                </a:pPr>
                <a14:m>
                  <m:oMath xmlns:m="http://schemas.openxmlformats.org/officeDocument/2006/math">
                    <m:r>
                      <a:rPr lang="en-US" sz="2200" i="1">
                        <a:latin typeface="Cambria Math"/>
                      </a:rPr>
                      <m:t>𝑥</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r>
                      <a:rPr lang="en-US" sz="2200" b="0" i="0" smtClean="0">
                        <a:latin typeface="Cambria Math"/>
                      </a:rPr>
                      <m:t>      </m:t>
                    </m:r>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oMath>
                </a14:m>
                <a:endParaRPr lang="en-US" sz="2200" dirty="0"/>
              </a:p>
              <a:p>
                <a:pPr marL="0" indent="0" algn="just">
                  <a:buNone/>
                </a:pPr>
                <a14:m>
                  <m:oMath xmlns:m="http://schemas.openxmlformats.org/officeDocument/2006/math">
                    <m:r>
                      <a:rPr lang="en-US" sz="2200" i="1">
                        <a:latin typeface="Cambria Math"/>
                      </a:rPr>
                      <m:t>𝑦</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2</m:t>
                        </m:r>
                      </m:sub>
                    </m:sSub>
                  </m:oMath>
                </a14:m>
                <a:r>
                  <a:rPr lang="en-US" sz="2200" dirty="0"/>
                  <a:t>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a:rPr>
                          <m:t>𝑦</m:t>
                        </m:r>
                      </m:e>
                      <m:sub>
                        <m:r>
                          <a:rPr lang="en-US" sz="2200" i="1" dirty="0">
                            <a:latin typeface="Cambria Math"/>
                          </a:rPr>
                          <m:t>𝑛</m:t>
                        </m:r>
                      </m:sub>
                    </m:sSub>
                  </m:oMath>
                </a14:m>
                <a:r>
                  <a:rPr lang="en-US" sz="2200" dirty="0"/>
                  <a:t/>
                </a:r>
              </a:p>
              <a:p>
                <a:pPr marL="0" indent="0" algn="just">
                  <a:buNone/>
                </a:pPr>
                <a:r>
                  <a:rPr lang="en-US" sz="2200" dirty="0"/>
                  <a:t>Thus, the process of finding the values of </a:t>
                </a:r>
                <a14:m>
                  <m:oMath xmlns:m="http://schemas.openxmlformats.org/officeDocument/2006/math">
                    <m:r>
                      <a:rPr lang="en-US" sz="2200" i="1">
                        <a:latin typeface="Cambria Math"/>
                      </a:rPr>
                      <m:t>𝑦</m:t>
                    </m:r>
                    <m:r>
                      <a:rPr lang="en-US" sz="2200" i="1">
                        <a:latin typeface="Cambria Math"/>
                      </a:rPr>
                      <m:t> </m:t>
                    </m:r>
                  </m:oMath>
                </a14:m>
                <a:r>
                  <a:rPr lang="en-US" sz="2200" dirty="0"/>
                  <a:t>corresponding to any value of </a:t>
                </a:r>
                <a14:m>
                  <m:oMath xmlns:m="http://schemas.openxmlformats.org/officeDocument/2006/math">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𝑖</m:t>
                        </m:r>
                      </m:sub>
                    </m:sSub>
                  </m:oMath>
                </a14:m>
                <a:r>
                  <a:rPr lang="en-US" sz="2200" dirty="0"/>
                  <a:t> between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oMath>
                </a14:m>
                <a:r>
                  <a:rPr lang="en-US" sz="2200" dirty="0"/>
                  <a:t> is called Interpolation.</a:t>
                </a:r>
              </a:p>
              <a:p>
                <a:pPr marL="0" indent="0" algn="just">
                  <a:buNone/>
                </a:pPr>
                <a:r>
                  <a:rPr lang="en-US" sz="2200" dirty="0"/>
                  <a:t>Here </a:t>
                </a:r>
                <a14:m>
                  <m:oMath xmlns:m="http://schemas.openxmlformats.org/officeDocument/2006/math">
                    <m:r>
                      <a:rPr lang="en-US" sz="2200" i="1">
                        <a:latin typeface="Cambria Math"/>
                      </a:rPr>
                      <m:t>𝑥</m:t>
                    </m:r>
                  </m:oMath>
                </a14:m>
                <a:r>
                  <a:rPr lang="en-US" sz="2200" dirty="0"/>
                  <a:t> is called argument and </a:t>
                </a:r>
                <a14:m>
                  <m:oMath xmlns:m="http://schemas.openxmlformats.org/officeDocument/2006/math">
                    <m:r>
                      <a:rPr lang="en-US" sz="2200" i="1">
                        <a:latin typeface="Cambria Math"/>
                      </a:rPr>
                      <m:t>𝑦</m:t>
                    </m:r>
                  </m:oMath>
                </a14:m>
                <a:r>
                  <a:rPr lang="en-US" sz="2200" dirty="0"/>
                  <a:t> is called entry. </a:t>
                </a:r>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17163"/>
                <a:ext cx="8229600" cy="5507437"/>
              </a:xfrm>
              <a:blipFill rotWithShape="1">
                <a:blip r:embed="rId2"/>
                <a:stretch>
                  <a:fillRect l="-963" t="-664" r="-1778" b="-61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B973F29-C3E7-41BB-A329-7A4D512AD62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Interpolation</a:t>
            </a:r>
            <a:r>
              <a:rPr lang="en-US" sz="2800" b="1" dirty="0"/>
              <a:t>[CO4]</a:t>
            </a:r>
            <a:endParaRPr lang="en-US" sz="3000" b="1" dirty="0"/>
          </a:p>
        </p:txBody>
      </p:sp>
      <p:pic>
        <p:nvPicPr>
          <p:cNvPr id="9" name="Picture 8">
            <a:extLst>
              <a:ext uri="{FF2B5EF4-FFF2-40B4-BE49-F238E27FC236}">
                <a16:creationId xmlns:a16="http://schemas.microsoft.com/office/drawing/2014/main" xmlns="" id="{0EB3F000-0F4E-454B-BC87-ABE0D5B022C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8778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27672"/>
                <a:ext cx="8382000" cy="5344527"/>
              </a:xfrm>
            </p:spPr>
            <p:txBody>
              <a:bodyPr>
                <a:normAutofit fontScale="77500" lnSpcReduction="20000"/>
              </a:bodyPr>
              <a:lstStyle/>
              <a:p>
                <a:pPr marL="0" indent="0" algn="just">
                  <a:buNone/>
                </a:pPr>
                <a:r>
                  <a:rPr lang="en-US" sz="2800" b="1" dirty="0"/>
                  <a:t>Finite differences:</a:t>
                </a:r>
              </a:p>
              <a:p>
                <a:pPr marL="0" indent="0">
                  <a:buNone/>
                </a:pPr>
                <a:r>
                  <a:rPr lang="en-US" sz="2800" dirty="0"/>
                  <a:t>Suppose we are giving the following values of </a:t>
                </a:r>
                <a14:m>
                  <m:oMath xmlns:m="http://schemas.openxmlformats.org/officeDocument/2006/math">
                    <m:r>
                      <a:rPr lang="en-US" sz="2800" i="1">
                        <a:latin typeface="Cambria Math"/>
                      </a:rPr>
                      <m:t>𝑦</m:t>
                    </m:r>
                    <m:r>
                      <a:rPr lang="en-US" sz="2800" i="1">
                        <a:latin typeface="Cambria Math"/>
                      </a:rPr>
                      <m:t>=</m:t>
                    </m:r>
                    <m:r>
                      <a:rPr lang="en-US" sz="2800" i="1">
                        <a:latin typeface="Cambria Math"/>
                      </a:rPr>
                      <m:t>𝑓</m:t>
                    </m:r>
                    <m:d>
                      <m:dPr>
                        <m:ctrlPr>
                          <a:rPr lang="en-US" sz="2800" i="1">
                            <a:latin typeface="Cambria Math" panose="02040503050406030204" pitchFamily="18" charset="0"/>
                          </a:rPr>
                        </m:ctrlPr>
                      </m:dPr>
                      <m:e>
                        <m:r>
                          <a:rPr lang="en-US" sz="2800" i="1">
                            <a:latin typeface="Cambria Math"/>
                          </a:rPr>
                          <m:t>𝑥</m:t>
                        </m:r>
                      </m:e>
                    </m:d>
                  </m:oMath>
                </a14:m>
                <a:r>
                  <a:rPr lang="en-US" sz="2800" dirty="0"/>
                  <a:t> for a set of values of </a:t>
                </a:r>
                <a14:m>
                  <m:oMath xmlns:m="http://schemas.openxmlformats.org/officeDocument/2006/math">
                    <m:r>
                      <a:rPr lang="en-US" sz="2800" i="1">
                        <a:latin typeface="Cambria Math"/>
                      </a:rPr>
                      <m:t>𝑥</m:t>
                    </m:r>
                  </m:oMath>
                </a14:m>
                <a:r>
                  <a:rPr lang="en-US" sz="2800" dirty="0"/>
                  <a:t>.</a:t>
                </a:r>
              </a:p>
              <a:p>
                <a:pPr marL="0" indent="0">
                  <a:buNone/>
                </a:pPr>
                <a14:m>
                  <m:oMath xmlns:m="http://schemas.openxmlformats.org/officeDocument/2006/math">
                    <m:r>
                      <a:rPr lang="en-US" sz="2800" i="1">
                        <a:latin typeface="Cambria Math"/>
                      </a:rPr>
                      <m:t>𝑥</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0</m:t>
                        </m:r>
                      </m:sub>
                    </m:sSub>
                  </m:oMath>
                </a14:m>
                <a:r>
                  <a:rPr lang="en-US" sz="2800" dirty="0"/>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0</m:t>
                        </m:r>
                      </m:sub>
                    </m:sSub>
                    <m:r>
                      <a:rPr lang="en-US" sz="2800" i="1">
                        <a:latin typeface="Cambria Math"/>
                      </a:rPr>
                      <m:t>+</m:t>
                    </m:r>
                    <m:r>
                      <a:rPr lang="en-US" sz="2800" i="1">
                        <a:latin typeface="Cambria Math"/>
                      </a:rPr>
                      <m:t>h</m:t>
                    </m:r>
                    <m:sSub>
                      <m:sSubPr>
                        <m:ctrlPr>
                          <a:rPr lang="en-US" sz="2800" i="1">
                            <a:latin typeface="Cambria Math" panose="02040503050406030204" pitchFamily="18" charset="0"/>
                          </a:rPr>
                        </m:ctrlPr>
                      </m:sSubPr>
                      <m:e>
                        <m:r>
                          <a:rPr lang="en-US" sz="2800" i="1">
                            <a:latin typeface="Cambria Math"/>
                          </a:rPr>
                          <m:t>   </m:t>
                        </m:r>
                        <m:r>
                          <a:rPr lang="en-US" sz="2800" i="1">
                            <a:latin typeface="Cambria Math"/>
                          </a:rPr>
                          <m:t>𝑥</m:t>
                        </m:r>
                      </m:e>
                      <m:sub>
                        <m:r>
                          <a:rPr lang="en-US" sz="2800" i="1">
                            <a:latin typeface="Cambria Math"/>
                          </a:rPr>
                          <m:t>0</m:t>
                        </m:r>
                      </m:sub>
                    </m:sSub>
                    <m:r>
                      <a:rPr lang="en-US" sz="2800" i="1">
                        <a:latin typeface="Cambria Math"/>
                      </a:rPr>
                      <m:t>+2</m:t>
                    </m:r>
                    <m:r>
                      <a:rPr lang="en-US" sz="2800" i="1">
                        <a:latin typeface="Cambria Math"/>
                      </a:rPr>
                      <m:t>h</m:t>
                    </m:r>
                  </m:oMath>
                </a14:m>
                <a:r>
                  <a:rPr lang="en-US" sz="2800" dirty="0"/>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 </m:t>
                        </m:r>
                        <m:r>
                          <a:rPr lang="en-US" sz="2800" i="1">
                            <a:latin typeface="Cambria Math"/>
                          </a:rPr>
                          <m:t>𝑥</m:t>
                        </m:r>
                      </m:e>
                      <m:sub>
                        <m:r>
                          <a:rPr lang="en-US" sz="2800" i="1">
                            <a:latin typeface="Cambria Math"/>
                          </a:rPr>
                          <m:t>0</m:t>
                        </m:r>
                      </m:sub>
                    </m:sSub>
                    <m:r>
                      <a:rPr lang="en-US" sz="2800" i="1">
                        <a:latin typeface="Cambria Math"/>
                      </a:rPr>
                      <m:t>+</m:t>
                    </m:r>
                    <m:r>
                      <a:rPr lang="en-US" sz="2800" i="1">
                        <a:latin typeface="Cambria Math"/>
                      </a:rPr>
                      <m:t>𝑛h</m:t>
                    </m:r>
                  </m:oMath>
                </a14:m>
                <a:endParaRPr lang="en-US" sz="2800" dirty="0"/>
              </a:p>
              <a:p>
                <a:pPr marL="0" indent="0">
                  <a:buNone/>
                </a:pPr>
                <a14:m>
                  <m:oMath xmlns:m="http://schemas.openxmlformats.org/officeDocument/2006/math">
                    <m:r>
                      <a:rPr lang="en-US" sz="2800" i="1">
                        <a:latin typeface="Cambria Math"/>
                      </a:rPr>
                      <m:t>𝑦</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𝑦</m:t>
                        </m:r>
                      </m:e>
                      <m:sub>
                        <m:r>
                          <a:rPr lang="en-US" sz="2800" i="1">
                            <a:latin typeface="Cambria Math"/>
                          </a:rPr>
                          <m:t>0</m:t>
                        </m:r>
                      </m:sub>
                    </m:sSub>
                  </m:oMath>
                </a14:m>
                <a:r>
                  <a:rPr lang="en-US" sz="2800" dirty="0"/>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𝑦</m:t>
                        </m:r>
                      </m:e>
                      <m:sub>
                        <m:r>
                          <a:rPr lang="en-US" sz="2800" i="1">
                            <a:latin typeface="Cambria Math"/>
                          </a:rPr>
                          <m:t>1</m:t>
                        </m:r>
                      </m:sub>
                    </m:sSub>
                  </m:oMath>
                </a14:m>
                <a:r>
                  <a:rPr lang="en-US" sz="2800" dirty="0"/>
                  <a:t/>
                </a:r>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𝑦</m:t>
                        </m:r>
                      </m:e>
                      <m:sub>
                        <m:r>
                          <a:rPr lang="en-US" sz="2800" i="1">
                            <a:latin typeface="Cambria Math"/>
                          </a:rPr>
                          <m:t>2</m:t>
                        </m:r>
                      </m:sub>
                    </m:sSub>
                  </m:oMath>
                </a14:m>
                <a:r>
                  <a:rPr lang="en-US" sz="2800" dirty="0"/>
                  <a:t>     	.............</a:t>
                </a:r>
                <a14:m>
                  <m:oMath xmlns:m="http://schemas.openxmlformats.org/officeDocument/2006/math">
                    <m:r>
                      <a:rPr lang="en-US" sz="2800" dirty="0">
                        <a:latin typeface="Cambria Math"/>
                      </a:rPr>
                      <m:t>      </m:t>
                    </m:r>
                    <m:sSub>
                      <m:sSubPr>
                        <m:ctrlPr>
                          <a:rPr lang="en-US" sz="2800" i="1" dirty="0">
                            <a:latin typeface="Cambria Math" panose="02040503050406030204" pitchFamily="18" charset="0"/>
                          </a:rPr>
                        </m:ctrlPr>
                      </m:sSubPr>
                      <m:e>
                        <m:r>
                          <a:rPr lang="en-US" sz="2800" i="1" dirty="0">
                            <a:latin typeface="Cambria Math"/>
                          </a:rPr>
                          <m:t>𝑦</m:t>
                        </m:r>
                      </m:e>
                      <m:sub>
                        <m:r>
                          <a:rPr lang="en-US" sz="2800" i="1" dirty="0">
                            <a:latin typeface="Cambria Math"/>
                          </a:rPr>
                          <m:t>𝑛</m:t>
                        </m:r>
                      </m:sub>
                    </m:sSub>
                  </m:oMath>
                </a14:m>
                <a:r>
                  <a:rPr lang="en-US" sz="2800" dirty="0"/>
                  <a:t/>
                </a:r>
              </a:p>
              <a:p>
                <a:pPr marL="0" indent="0">
                  <a:buNone/>
                </a:pPr>
                <a:r>
                  <a:rPr lang="en-US" sz="2800" dirty="0"/>
                  <a:t>To determine </a:t>
                </a:r>
                <a14:m>
                  <m:oMath xmlns:m="http://schemas.openxmlformats.org/officeDocument/2006/math">
                    <m:r>
                      <a:rPr lang="en-US" sz="2800" i="1">
                        <a:latin typeface="Cambria Math"/>
                      </a:rPr>
                      <m:t>𝑦</m:t>
                    </m:r>
                  </m:oMath>
                </a14:m>
                <a:r>
                  <a:rPr lang="en-US" sz="2800" dirty="0"/>
                  <a:t> for any intermediate value of </a:t>
                </a:r>
                <a14:m>
                  <m:oMath xmlns:m="http://schemas.openxmlformats.org/officeDocument/2006/math">
                    <m:r>
                      <a:rPr lang="en-US" sz="2800" i="1">
                        <a:latin typeface="Cambria Math"/>
                      </a:rPr>
                      <m:t>𝑥</m:t>
                    </m:r>
                  </m:oMath>
                </a14:m>
                <a:r>
                  <a:rPr lang="en-US" sz="2800" dirty="0"/>
                  <a:t>, two types of differences are useful-</a:t>
                </a:r>
              </a:p>
              <a:p>
                <a:pPr marL="0" indent="0">
                  <a:buNone/>
                </a:pPr>
                <a:r>
                  <a:rPr lang="en-US" sz="2800" b="1" dirty="0"/>
                  <a:t>1. Forward difference- </a:t>
                </a:r>
                <a:r>
                  <a:rPr lang="en-US" sz="2800" dirty="0"/>
                  <a:t>It is denoted by </a:t>
                </a:r>
                <a14:m>
                  <m:oMath xmlns:m="http://schemas.openxmlformats.org/officeDocument/2006/math">
                    <m:r>
                      <a:rPr lang="en-US" sz="2800" i="1">
                        <a:latin typeface="Cambria Math"/>
                        <a:ea typeface="Cambria Math"/>
                      </a:rPr>
                      <m:t>∆</m:t>
                    </m:r>
                  </m:oMath>
                </a14:m>
                <a:r>
                  <a:rPr lang="en-US" sz="2800" dirty="0"/>
                  <a:t> and operate on the value of </a:t>
                </a:r>
                <a14:m>
                  <m:oMath xmlns:m="http://schemas.openxmlformats.org/officeDocument/2006/math">
                    <m:r>
                      <a:rPr lang="en-US" sz="2800" i="1">
                        <a:latin typeface="Cambria Math"/>
                      </a:rPr>
                      <m:t>𝑦</m:t>
                    </m:r>
                    <m:r>
                      <a:rPr lang="en-US" sz="2800" i="1">
                        <a:latin typeface="Cambria Math"/>
                      </a:rPr>
                      <m:t>.</m:t>
                    </m:r>
                  </m:oMath>
                </a14:m>
                <a:endParaRPr lang="en-US" sz="2800" dirty="0"/>
              </a:p>
              <a:p>
                <a:pPr marL="0" indent="0">
                  <a:buNone/>
                </a:pPr>
                <a:r>
                  <a:rPr lang="en-US" sz="2800" dirty="0"/>
                  <a:t>First forward difference </a:t>
                </a:r>
                <a14:m>
                  <m:oMath xmlns:m="http://schemas.openxmlformats.org/officeDocument/2006/math">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0</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0</m:t>
                        </m:r>
                      </m:sub>
                    </m:sSub>
                  </m:oMath>
                </a14:m>
                <a:endParaRPr lang="en-US" sz="2800" dirty="0">
                  <a:ea typeface="Cambria Math"/>
                </a:endParaRPr>
              </a:p>
              <a:p>
                <a:pPr marL="0" indent="0">
                  <a:buNone/>
                </a:pPr>
                <a14:m>
                  <m:oMath xmlns:m="http://schemas.openxmlformats.org/officeDocument/2006/math">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2</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1</m:t>
                        </m:r>
                      </m:sub>
                    </m:sSub>
                  </m:oMath>
                </a14:m>
                <a:r>
                  <a:rPr lang="en-US" sz="2800" dirty="0">
                    <a:ea typeface="Cambria Math"/>
                  </a:rPr>
                  <a:t>,…………….. </a:t>
                </a:r>
                <a14:m>
                  <m:oMath xmlns:m="http://schemas.openxmlformats.org/officeDocument/2006/math">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𝑛</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𝑛</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𝑛</m:t>
                        </m:r>
                        <m:r>
                          <a:rPr lang="en-US" sz="2800" i="1">
                            <a:latin typeface="Cambria Math"/>
                            <a:ea typeface="Cambria Math"/>
                          </a:rPr>
                          <m:t>−1</m:t>
                        </m:r>
                      </m:sub>
                    </m:sSub>
                  </m:oMath>
                </a14:m>
                <a:endParaRPr lang="en-US" sz="2800" dirty="0"/>
              </a:p>
              <a:p>
                <a:pPr marL="0" indent="0">
                  <a:buNone/>
                </a:pPr>
                <a:r>
                  <a:rPr lang="en-US" sz="2800" dirty="0"/>
                  <a:t> Second forward difference </a:t>
                </a:r>
                <a14:m>
                  <m:oMath xmlns:m="http://schemas.openxmlformats.org/officeDocument/2006/math">
                    <m:sSup>
                      <m:sSupPr>
                        <m:ctrlPr>
                          <a:rPr lang="en-US" sz="2800" i="1">
                            <a:latin typeface="Cambria Math" panose="02040503050406030204" pitchFamily="18" charset="0"/>
                            <a:ea typeface="Cambria Math"/>
                          </a:rPr>
                        </m:ctrlPr>
                      </m:sSupPr>
                      <m:e>
                        <m:r>
                          <a:rPr lang="en-US" sz="2800" i="1">
                            <a:latin typeface="Cambria Math"/>
                            <a:ea typeface="Cambria Math"/>
                          </a:rPr>
                          <m:t>∆</m:t>
                        </m:r>
                      </m:e>
                      <m:sup>
                        <m:r>
                          <a:rPr lang="en-US" sz="2800" i="1">
                            <a:latin typeface="Cambria Math"/>
                            <a:ea typeface="Cambria Math"/>
                          </a:rPr>
                          <m:t>2</m:t>
                        </m:r>
                      </m:sup>
                    </m:sSup>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0</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0</m:t>
                        </m:r>
                      </m:sub>
                    </m:sSub>
                  </m:oMath>
                </a14:m>
                <a:endParaRPr lang="en-US" sz="2800" dirty="0">
                  <a:ea typeface="Cambria Math"/>
                </a:endParaRPr>
              </a:p>
              <a:p>
                <a:pPr marL="0" indent="0">
                  <a:buNone/>
                </a:pPr>
                <a14:m>
                  <m:oMath xmlns:m="http://schemas.openxmlformats.org/officeDocument/2006/math">
                    <m:sSup>
                      <m:sSupPr>
                        <m:ctrlPr>
                          <a:rPr lang="en-US" sz="2800" i="1">
                            <a:latin typeface="Cambria Math" panose="02040503050406030204" pitchFamily="18" charset="0"/>
                            <a:ea typeface="Cambria Math"/>
                          </a:rPr>
                        </m:ctrlPr>
                      </m:sSupPr>
                      <m:e>
                        <m:r>
                          <a:rPr lang="en-US" sz="2800" i="1">
                            <a:latin typeface="Cambria Math"/>
                            <a:ea typeface="Cambria Math"/>
                          </a:rPr>
                          <m:t>∆</m:t>
                        </m:r>
                      </m:e>
                      <m:sup>
                        <m:r>
                          <a:rPr lang="en-US" sz="2800" i="1">
                            <a:latin typeface="Cambria Math"/>
                            <a:ea typeface="Cambria Math"/>
                          </a:rPr>
                          <m:t>2</m:t>
                        </m:r>
                      </m:sup>
                    </m:sSup>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2</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1</m:t>
                        </m:r>
                      </m:sub>
                    </m:sSub>
                  </m:oMath>
                </a14:m>
                <a:r>
                  <a:rPr lang="en-US" sz="2800" dirty="0">
                    <a:ea typeface="Cambria Math"/>
                  </a:rPr>
                  <a:t>,…………….. </a:t>
                </a:r>
                <a14:m>
                  <m:oMath xmlns:m="http://schemas.openxmlformats.org/officeDocument/2006/math">
                    <m:sSup>
                      <m:sSupPr>
                        <m:ctrlPr>
                          <a:rPr lang="en-US" sz="2800" i="1">
                            <a:latin typeface="Cambria Math" panose="02040503050406030204" pitchFamily="18" charset="0"/>
                            <a:ea typeface="Cambria Math"/>
                          </a:rPr>
                        </m:ctrlPr>
                      </m:sSupPr>
                      <m:e>
                        <m:r>
                          <a:rPr lang="en-US" sz="2800" i="1">
                            <a:latin typeface="Cambria Math"/>
                            <a:ea typeface="Cambria Math"/>
                          </a:rPr>
                          <m:t>∆</m:t>
                        </m:r>
                      </m:e>
                      <m:sup>
                        <m:r>
                          <a:rPr lang="en-US" sz="2800" i="1">
                            <a:latin typeface="Cambria Math"/>
                            <a:ea typeface="Cambria Math"/>
                          </a:rPr>
                          <m:t>2</m:t>
                        </m:r>
                      </m:sup>
                    </m:sSup>
                    <m:sSub>
                      <m:sSubPr>
                        <m:ctrlPr>
                          <a:rPr lang="en-US" sz="2800" i="1">
                            <a:latin typeface="Cambria Math" panose="02040503050406030204" pitchFamily="18" charset="0"/>
                            <a:ea typeface="Cambria Math"/>
                          </a:rPr>
                        </m:ctrlPr>
                      </m:sSubPr>
                      <m:e>
                        <m:r>
                          <a:rPr lang="en-US" sz="2800" i="1">
                            <a:latin typeface="Cambria Math"/>
                            <a:ea typeface="Cambria Math"/>
                          </a:rPr>
                          <m:t>𝑦</m:t>
                        </m:r>
                      </m:e>
                      <m:sub>
                        <m:r>
                          <a:rPr lang="en-US" sz="2800" i="1">
                            <a:latin typeface="Cambria Math"/>
                            <a:ea typeface="Cambria Math"/>
                          </a:rPr>
                          <m:t>𝑛</m:t>
                        </m:r>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𝑛</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m:t>
                        </m:r>
                        <m:r>
                          <a:rPr lang="en-US" sz="2800" i="1">
                            <a:latin typeface="Cambria Math"/>
                            <a:ea typeface="Cambria Math"/>
                          </a:rPr>
                          <m:t>𝑦</m:t>
                        </m:r>
                      </m:e>
                      <m:sub>
                        <m:r>
                          <a:rPr lang="en-US" sz="2800" i="1">
                            <a:latin typeface="Cambria Math"/>
                            <a:ea typeface="Cambria Math"/>
                          </a:rPr>
                          <m:t>𝑛</m:t>
                        </m:r>
                        <m:r>
                          <a:rPr lang="en-US" sz="2800" i="1">
                            <a:latin typeface="Cambria Math"/>
                            <a:ea typeface="Cambria Math"/>
                          </a:rPr>
                          <m:t>−1</m:t>
                        </m:r>
                      </m:sub>
                    </m:sSub>
                  </m:oMath>
                </a14:m>
                <a:endParaRPr lang="en-US" sz="2800" dirty="0"/>
              </a:p>
              <a:p>
                <a:pPr marL="0" indent="0">
                  <a:buNone/>
                </a:pPr>
                <a:endParaRPr lang="en-US" sz="2800" dirty="0"/>
              </a:p>
              <a:p>
                <a:pPr marL="0" indent="0">
                  <a:buNone/>
                </a:pPr>
                <a:r>
                  <a:rPr lang="en-US" sz="2800" dirty="0"/>
                  <a:t>Similarly we can find 3</a:t>
                </a:r>
                <a:r>
                  <a:rPr lang="en-US" sz="2800" baseline="30000" dirty="0"/>
                  <a:t>rd</a:t>
                </a:r>
                <a:r>
                  <a:rPr lang="en-US" sz="2800" dirty="0"/>
                  <a:t> ,4</a:t>
                </a:r>
                <a:r>
                  <a:rPr lang="en-US" sz="2800" baseline="30000" dirty="0"/>
                  <a:t>th</a:t>
                </a:r>
                <a:r>
                  <a:rPr lang="en-US" sz="2800" dirty="0"/>
                  <a:t> and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𝑛</m:t>
                        </m:r>
                      </m:e>
                      <m:sup>
                        <m:r>
                          <a:rPr lang="en-US" sz="2800" i="1">
                            <a:latin typeface="Cambria Math"/>
                          </a:rPr>
                          <m:t>𝑡h</m:t>
                        </m:r>
                      </m:sup>
                    </m:sSup>
                  </m:oMath>
                </a14:m>
                <a:r>
                  <a:rPr lang="en-US" sz="2800" dirty="0"/>
                  <a:t> forward differences.</a:t>
                </a:r>
              </a:p>
              <a:p>
                <a:pPr marL="0" indent="0">
                  <a:buNone/>
                </a:pPr>
                <a:endParaRPr lang="en-US" sz="1800" dirty="0"/>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27672"/>
                <a:ext cx="8382000" cy="5344527"/>
              </a:xfrm>
              <a:blipFill rotWithShape="1">
                <a:blip r:embed="rId2"/>
                <a:stretch>
                  <a:fillRect l="-945" t="-1826" r="-1164" b="-199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420FE47-F564-4615-89D2-B7CBB80DEA7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Finite differences</a:t>
            </a:r>
            <a:r>
              <a:rPr lang="en-US" sz="2800" b="1" dirty="0"/>
              <a:t>[CO4]</a:t>
            </a:r>
            <a:endParaRPr lang="en-US" sz="3000" b="1" dirty="0"/>
          </a:p>
        </p:txBody>
      </p:sp>
      <p:pic>
        <p:nvPicPr>
          <p:cNvPr id="9" name="Picture 8">
            <a:extLst>
              <a:ext uri="{FF2B5EF4-FFF2-40B4-BE49-F238E27FC236}">
                <a16:creationId xmlns:a16="http://schemas.microsoft.com/office/drawing/2014/main" xmlns="" id="{317C2EC8-6952-48AF-B4EF-6646D68D72C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50297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04800" y="1143000"/>
                <a:ext cx="8686800" cy="5029200"/>
              </a:xfrm>
            </p:spPr>
            <p:txBody>
              <a:bodyPr>
                <a:normAutofit/>
              </a:bodyPr>
              <a:lstStyle/>
              <a:p>
                <a:pPr marL="0" indent="0">
                  <a:buNone/>
                </a:pPr>
                <a:r>
                  <a:rPr lang="en-US" sz="2200" b="1" dirty="0"/>
                  <a:t>2. Backward difference- </a:t>
                </a:r>
                <a:r>
                  <a:rPr lang="en-US" sz="2200" dirty="0"/>
                  <a:t>It is denoted by </a:t>
                </a:r>
                <a14:m>
                  <m:oMath xmlns:m="http://schemas.openxmlformats.org/officeDocument/2006/math">
                    <m:r>
                      <a:rPr lang="en-US" sz="2200" i="1">
                        <a:latin typeface="Cambria Math"/>
                        <a:ea typeface="Cambria Math"/>
                      </a:rPr>
                      <m:t>𝛻</m:t>
                    </m:r>
                  </m:oMath>
                </a14:m>
                <a:r>
                  <a:rPr lang="en-US" sz="2200" dirty="0"/>
                  <a:t> and operate on the value of </a:t>
                </a:r>
                <a14:m>
                  <m:oMath xmlns:m="http://schemas.openxmlformats.org/officeDocument/2006/math">
                    <m:r>
                      <a:rPr lang="en-US" sz="2200" i="1">
                        <a:latin typeface="Cambria Math"/>
                      </a:rPr>
                      <m:t>𝑦</m:t>
                    </m:r>
                    <m:r>
                      <a:rPr lang="en-US" sz="2200" i="1">
                        <a:latin typeface="Cambria Math"/>
                      </a:rPr>
                      <m:t>.</m:t>
                    </m:r>
                  </m:oMath>
                </a14:m>
                <a:endParaRPr lang="en-US" sz="2200" dirty="0"/>
              </a:p>
              <a:p>
                <a:pPr marL="0" indent="0">
                  <a:buNone/>
                </a:pPr>
                <a:r>
                  <a:rPr lang="en-US" sz="2200" dirty="0"/>
                  <a:t>First backward difference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oMath>
                </a14:m>
                <a:endParaRPr lang="en-US" sz="2200" dirty="0">
                  <a:ea typeface="Cambria Math"/>
                </a:endParaRPr>
              </a:p>
              <a:p>
                <a:pPr marL="0" indent="0">
                  <a:buNone/>
                </a:pP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−2</m:t>
                        </m:r>
                      </m:sub>
                    </m:sSub>
                  </m:oMath>
                </a14:m>
                <a:r>
                  <a:rPr lang="en-US" sz="2200" dirty="0">
                    <a:ea typeface="Cambria Math"/>
                  </a:rPr>
                  <a:t>,…………….. </a:t>
                </a:r>
                <a14:m>
                  <m:oMath xmlns:m="http://schemas.openxmlformats.org/officeDocument/2006/math">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0</m:t>
                        </m:r>
                      </m:sub>
                    </m:sSub>
                  </m:oMath>
                </a14:m>
                <a:endParaRPr lang="en-US" sz="2200" dirty="0">
                  <a:ea typeface="Cambria Math"/>
                </a:endParaRPr>
              </a:p>
              <a:p>
                <a:pPr marL="0" indent="0">
                  <a:buNone/>
                </a:pPr>
                <a:r>
                  <a:rPr lang="en-US" sz="2200" dirty="0"/>
                  <a:t>Second forward difference </a:t>
                </a:r>
                <a14:m>
                  <m:oMath xmlns:m="http://schemas.openxmlformats.org/officeDocument/2006/math">
                    <m:sSup>
                      <m:sSupPr>
                        <m:ctrlPr>
                          <a:rPr lang="en-US" sz="2200" i="1">
                            <a:latin typeface="Cambria Math" panose="02040503050406030204" pitchFamily="18" charset="0"/>
                            <a:ea typeface="Cambria Math"/>
                          </a:rPr>
                        </m:ctrlPr>
                      </m:sSupPr>
                      <m:e>
                        <m:r>
                          <a:rPr lang="en-US" sz="2200" i="1">
                            <a:latin typeface="Cambria Math"/>
                            <a:ea typeface="Cambria Math"/>
                          </a:rPr>
                          <m:t>𝛻</m:t>
                        </m:r>
                      </m:e>
                      <m:sup>
                        <m:r>
                          <a:rPr lang="en-US" sz="2200" i="1">
                            <a:latin typeface="Cambria Math"/>
                            <a:ea typeface="Cambria Math"/>
                          </a:rPr>
                          <m:t>2</m:t>
                        </m:r>
                      </m:sup>
                    </m:sSup>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𝑛</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oMath>
                </a14:m>
                <a:endParaRPr lang="en-US" sz="2200" dirty="0">
                  <a:ea typeface="Cambria Math"/>
                </a:endParaRPr>
              </a:p>
              <a:p>
                <a:pPr marL="0" indent="0">
                  <a:buNone/>
                </a:pPr>
                <a14:m>
                  <m:oMath xmlns:m="http://schemas.openxmlformats.org/officeDocument/2006/math">
                    <m:sSup>
                      <m:sSupPr>
                        <m:ctrlPr>
                          <a:rPr lang="en-US" sz="2200" i="1">
                            <a:latin typeface="Cambria Math" panose="02040503050406030204" pitchFamily="18" charset="0"/>
                            <a:ea typeface="Cambria Math"/>
                          </a:rPr>
                        </m:ctrlPr>
                      </m:sSupPr>
                      <m:e>
                        <m:r>
                          <a:rPr lang="en-US" sz="2200" i="1">
                            <a:latin typeface="Cambria Math"/>
                            <a:ea typeface="Cambria Math"/>
                          </a:rPr>
                          <m:t>𝛻</m:t>
                        </m:r>
                      </m:e>
                      <m:sup>
                        <m:r>
                          <a:rPr lang="en-US" sz="2200" i="1">
                            <a:latin typeface="Cambria Math"/>
                            <a:ea typeface="Cambria Math"/>
                          </a:rPr>
                          <m:t>2</m:t>
                        </m:r>
                      </m:sup>
                    </m:sSup>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−1</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𝑛</m:t>
                        </m:r>
                        <m:r>
                          <a:rPr lang="en-US" sz="2200" i="1">
                            <a:latin typeface="Cambria Math"/>
                            <a:ea typeface="Cambria Math"/>
                          </a:rPr>
                          <m:t>−2</m:t>
                        </m:r>
                      </m:sub>
                    </m:sSub>
                  </m:oMath>
                </a14:m>
                <a:r>
                  <a:rPr lang="en-US" sz="2200" dirty="0">
                    <a:ea typeface="Cambria Math"/>
                  </a:rPr>
                  <a:t>,…………….</a:t>
                </a:r>
                <a14:m>
                  <m:oMath xmlns:m="http://schemas.openxmlformats.org/officeDocument/2006/math">
                    <m:sSup>
                      <m:sSupPr>
                        <m:ctrlPr>
                          <a:rPr lang="en-US" sz="2200" i="1">
                            <a:latin typeface="Cambria Math" panose="02040503050406030204" pitchFamily="18" charset="0"/>
                            <a:ea typeface="Cambria Math"/>
                          </a:rPr>
                        </m:ctrlPr>
                      </m:sSupPr>
                      <m:e>
                        <m:r>
                          <a:rPr lang="en-US" sz="2200" i="1">
                            <a:latin typeface="Cambria Math"/>
                            <a:ea typeface="Cambria Math"/>
                          </a:rPr>
                          <m:t>𝛻</m:t>
                        </m:r>
                      </m:e>
                      <m:sup>
                        <m:r>
                          <a:rPr lang="en-US" sz="2200" i="1">
                            <a:latin typeface="Cambria Math"/>
                            <a:ea typeface="Cambria Math"/>
                          </a:rPr>
                          <m:t>2</m:t>
                        </m:r>
                      </m:sup>
                    </m:sSup>
                    <m:sSub>
                      <m:sSubPr>
                        <m:ctrlPr>
                          <a:rPr lang="en-US" sz="2200" i="1">
                            <a:latin typeface="Cambria Math" panose="02040503050406030204" pitchFamily="18" charset="0"/>
                            <a:ea typeface="Cambria Math"/>
                          </a:rPr>
                        </m:ctrlPr>
                      </m:sSubPr>
                      <m:e>
                        <m:r>
                          <a:rPr lang="en-US" sz="2200" i="1">
                            <a:latin typeface="Cambria Math"/>
                            <a:ea typeface="Cambria Math"/>
                          </a:rPr>
                          <m:t>𝑦</m:t>
                        </m:r>
                      </m:e>
                      <m:sub>
                        <m:r>
                          <a:rPr lang="en-US" sz="2200" i="1">
                            <a:latin typeface="Cambria Math"/>
                            <a:ea typeface="Cambria Math"/>
                          </a:rPr>
                          <m:t>2</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2</m:t>
                        </m:r>
                      </m:sub>
                    </m:sSub>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m:t>
                        </m:r>
                        <m:r>
                          <a:rPr lang="en-US" sz="2200" i="1">
                            <a:latin typeface="Cambria Math"/>
                            <a:ea typeface="Cambria Math"/>
                          </a:rPr>
                          <m:t>𝑦</m:t>
                        </m:r>
                      </m:e>
                      <m:sub>
                        <m:r>
                          <a:rPr lang="en-US" sz="2200" i="1">
                            <a:latin typeface="Cambria Math"/>
                            <a:ea typeface="Cambria Math"/>
                          </a:rPr>
                          <m:t>1</m:t>
                        </m:r>
                      </m:sub>
                    </m:sSub>
                  </m:oMath>
                </a14:m>
                <a:endParaRPr lang="en-US" sz="2200" dirty="0"/>
              </a:p>
              <a:p>
                <a:pPr marL="0" indent="0">
                  <a:buNone/>
                </a:pPr>
                <a:r>
                  <a:rPr lang="en-US" sz="2200" dirty="0"/>
                  <a:t>Similarly we can find 3</a:t>
                </a:r>
                <a:r>
                  <a:rPr lang="en-US" sz="2200" baseline="30000" dirty="0"/>
                  <a:t>rd</a:t>
                </a:r>
                <a:r>
                  <a:rPr lang="en-US" sz="2200" dirty="0"/>
                  <a:t> ,4</a:t>
                </a:r>
                <a:r>
                  <a:rPr lang="en-US" sz="2200" baseline="30000" dirty="0"/>
                  <a:t>th</a:t>
                </a:r>
                <a:r>
                  <a:rPr lang="en-US" sz="2200" dirty="0"/>
                  <a:t> and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𝑛</m:t>
                        </m:r>
                      </m:e>
                      <m:sup>
                        <m:r>
                          <a:rPr lang="en-US" sz="2200" i="1">
                            <a:latin typeface="Cambria Math"/>
                          </a:rPr>
                          <m:t>𝑡h</m:t>
                        </m:r>
                      </m:sup>
                    </m:sSup>
                  </m:oMath>
                </a14:m>
                <a:r>
                  <a:rPr lang="en-US" sz="2200" dirty="0"/>
                  <a:t> backward differences.</a:t>
                </a:r>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143000"/>
                <a:ext cx="8686800" cy="5029200"/>
              </a:xfrm>
              <a:blipFill rotWithShape="1">
                <a:blip r:embed="rId2"/>
                <a:stretch>
                  <a:fillRect l="-842" t="-7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5BFE196-4728-4425-B260-469285F0250B}"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Finite differences</a:t>
            </a:r>
            <a:r>
              <a:rPr lang="en-US" sz="2800" b="1" dirty="0"/>
              <a:t>[CO4]</a:t>
            </a:r>
            <a:endParaRPr lang="en-US" sz="3000" b="1" dirty="0"/>
          </a:p>
        </p:txBody>
      </p:sp>
      <p:pic>
        <p:nvPicPr>
          <p:cNvPr id="9" name="Picture 8">
            <a:extLst>
              <a:ext uri="{FF2B5EF4-FFF2-40B4-BE49-F238E27FC236}">
                <a16:creationId xmlns:a16="http://schemas.microsoft.com/office/drawing/2014/main" xmlns="" id="{96EA211C-B7AC-4F42-B8EA-238749796AF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3316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t>Newton forward interpolation formula: </a:t>
                </a:r>
                <a:r>
                  <a:rPr lang="en-US" sz="2200" dirty="0"/>
                  <a:t>Suppose we are giving the following values of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for a set of values of </a:t>
                </a:r>
                <a14:m>
                  <m:oMath xmlns:m="http://schemas.openxmlformats.org/officeDocument/2006/math">
                    <m:r>
                      <a:rPr lang="en-US" sz="2200" i="1">
                        <a:latin typeface="Cambria Math"/>
                      </a:rPr>
                      <m:t>𝑥</m:t>
                    </m:r>
                  </m:oMath>
                </a14:m>
                <a:r>
                  <a:rPr lang="en-US" sz="2200" dirty="0"/>
                  <a:t>.</a:t>
                </a:r>
              </a:p>
              <a:p>
                <a:pPr marL="0" indent="0">
                  <a:buNone/>
                </a:pPr>
                <a14:m>
                  <m:oMath xmlns:m="http://schemas.openxmlformats.org/officeDocument/2006/math">
                    <m:r>
                      <a:rPr lang="en-US" sz="2200" i="1">
                        <a:latin typeface="Cambria Math"/>
                      </a:rPr>
                      <m:t>𝑥</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h</m:t>
                    </m:r>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+2</m:t>
                    </m:r>
                    <m:r>
                      <a:rPr lang="en-US" sz="2200" i="1">
                        <a:latin typeface="Cambria Math"/>
                      </a:rPr>
                      <m:t>h</m:t>
                    </m:r>
                    <m:r>
                      <a:rPr lang="en-US" sz="2200" i="1">
                        <a:latin typeface="Cambria Math"/>
                      </a:rPr>
                      <m:t> </m:t>
                    </m:r>
                    <m:r>
                      <a:rPr lang="en-US" sz="2200" b="0" i="0" smtClean="0">
                        <a:latin typeface="Cambria Math"/>
                      </a:rPr>
                      <m:t> </m:t>
                    </m:r>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𝑛h</m:t>
                    </m:r>
                  </m:oMath>
                </a14:m>
                <a:endParaRPr lang="en-US" sz="2200" dirty="0"/>
              </a:p>
              <a:p>
                <a:pPr marL="0" indent="0">
                  <a:buNone/>
                </a:pPr>
                <a14:m>
                  <m:oMath xmlns:m="http://schemas.openxmlformats.org/officeDocument/2006/math">
                    <m:r>
                      <a:rPr lang="en-US" sz="2200" i="1">
                        <a:latin typeface="Cambria Math"/>
                      </a:rPr>
                      <m:t>𝑦</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2</m:t>
                        </m:r>
                      </m:sub>
                    </m:sSub>
                  </m:oMath>
                </a14:m>
                <a:r>
                  <a:rPr lang="en-US" sz="2200" dirty="0"/>
                  <a:t>        ..............</a:t>
                </a:r>
                <a14:m>
                  <m:oMath xmlns:m="http://schemas.openxmlformats.org/officeDocument/2006/math">
                    <m:r>
                      <a:rPr lang="en-US" sz="2200" dirty="0">
                        <a:latin typeface="Cambria Math"/>
                      </a:rPr>
                      <m:t>      </m:t>
                    </m:r>
                    <m:sSub>
                      <m:sSubPr>
                        <m:ctrlPr>
                          <a:rPr lang="en-US" sz="2200" i="1" dirty="0">
                            <a:latin typeface="Cambria Math" panose="02040503050406030204" pitchFamily="18" charset="0"/>
                          </a:rPr>
                        </m:ctrlPr>
                      </m:sSubPr>
                      <m:e>
                        <m:r>
                          <a:rPr lang="en-US" sz="2200" i="1" dirty="0">
                            <a:latin typeface="Cambria Math"/>
                          </a:rPr>
                          <m:t>𝑦</m:t>
                        </m:r>
                      </m:e>
                      <m:sub>
                        <m:r>
                          <a:rPr lang="en-US" sz="2200" i="1" dirty="0">
                            <a:latin typeface="Cambria Math"/>
                          </a:rPr>
                          <m:t>𝑛</m:t>
                        </m:r>
                      </m:sub>
                    </m:sSub>
                  </m:oMath>
                </a14:m>
                <a:r>
                  <a:rPr lang="en-US" sz="2200" dirty="0"/>
                  <a:t/>
                </a:r>
              </a:p>
              <a:p>
                <a:pPr marL="0" indent="0">
                  <a:buNone/>
                </a:pPr>
                <a:r>
                  <a:rPr lang="en-US" sz="2200" dirty="0"/>
                  <a:t>Suppose we have to find </a:t>
                </a:r>
                <a14:m>
                  <m:oMath xmlns:m="http://schemas.openxmlformats.org/officeDocument/2006/math">
                    <m:r>
                      <a:rPr lang="en-US" sz="2200" i="1">
                        <a:latin typeface="Cambria Math"/>
                      </a:rPr>
                      <m:t>𝑦</m:t>
                    </m:r>
                  </m:oMath>
                </a14:m>
                <a:r>
                  <a:rPr lang="en-US" sz="2200" dirty="0"/>
                  <a:t> at </a:t>
                </a:r>
                <a14:m>
                  <m:oMath xmlns:m="http://schemas.openxmlformats.org/officeDocument/2006/math">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h𝑢</m:t>
                    </m:r>
                  </m:oMath>
                </a14:m>
                <a:endParaRPr lang="en-US" sz="2200" dirty="0"/>
              </a:p>
              <a:p>
                <a:pPr marL="0" indent="0">
                  <a:buNone/>
                </a:pPr>
                <a:r>
                  <a:rPr lang="en-US" sz="2200" dirty="0"/>
                  <a:t>From here </a:t>
                </a:r>
                <a:r>
                  <a:rPr lang="en-US" sz="2200" i="1" dirty="0">
                    <a:latin typeface="Times New Roman" panose="02020603050405020304" pitchFamily="18" charset="0"/>
                    <a:cs typeface="Times New Roman" panose="02020603050405020304" pitchFamily="18" charset="0"/>
                  </a:rPr>
                  <a:t>u</a:t>
                </a:r>
                <a14:m>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0</m:t>
                            </m:r>
                          </m:sub>
                        </m:sSub>
                      </m:num>
                      <m:den>
                        <m:r>
                          <a:rPr lang="en-US" sz="2200" b="0" i="1" smtClean="0">
                            <a:latin typeface="Cambria Math"/>
                          </a:rPr>
                          <m:t>h</m:t>
                        </m:r>
                      </m:den>
                    </m:f>
                  </m:oMath>
                </a14:m>
                <a:endParaRPr lang="en-US" sz="2200" dirty="0"/>
              </a:p>
              <a:p>
                <a:pPr marL="0" indent="0">
                  <a:buNone/>
                </a:pPr>
                <a:r>
                  <a:rPr lang="en-US" sz="2200" dirty="0"/>
                  <a:t>Then </a:t>
                </a:r>
                <a14:m>
                  <m:oMath xmlns:m="http://schemas.openxmlformats.org/officeDocument/2006/math">
                    <m:r>
                      <a:rPr lang="en-US" sz="2200" i="1">
                        <a:latin typeface="Cambria Math"/>
                      </a:rPr>
                      <m:t>𝑦</m:t>
                    </m:r>
                  </m:oMath>
                </a14:m>
                <a:r>
                  <a:rPr lang="en-US" sz="2200" dirty="0"/>
                  <a:t> is given by</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B683BDE-D65D-4D27-BA4B-21CC8E26A98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forward interpolation formula</a:t>
            </a:r>
            <a:r>
              <a:rPr lang="en-US" sz="2800" b="1" dirty="0"/>
              <a:t>[CO4]</a:t>
            </a:r>
            <a:endParaRPr lang="en-US" sz="3000" b="1" dirty="0"/>
          </a:p>
        </p:txBody>
      </p:sp>
      <mc:AlternateContent xmlns:mc="http://schemas.openxmlformats.org/markup-compatibility/2006">
        <mc:Choice xmlns:a14="http://schemas.microsoft.com/office/drawing/2010/main" xmlns="" Requires="a14">
          <p:sp>
            <p:nvSpPr>
              <p:cNvPr id="9" name="Rectangle 8"/>
              <p:cNvSpPr/>
              <p:nvPr/>
            </p:nvSpPr>
            <p:spPr>
              <a:xfrm>
                <a:off x="533400" y="4191000"/>
                <a:ext cx="73914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14:m>
                  <m:oMath xmlns:m="http://schemas.openxmlformats.org/officeDocument/2006/math">
                    <m:r>
                      <a:rPr lang="en-US" sz="2200" i="1" smtClean="0">
                        <a:latin typeface="Cambria Math"/>
                      </a:rPr>
                      <m:t>𝑦</m:t>
                    </m:r>
                    <m:r>
                      <a:rPr lang="en-US" sz="2200" i="1" smtClean="0">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r>
                      <a:rPr lang="en-US" sz="2200" i="1">
                        <a:latin typeface="Cambria Math"/>
                      </a:rPr>
                      <m:t>+</m:t>
                    </m:r>
                    <m:r>
                      <a:rPr lang="en-IN" sz="2200" b="0" i="1" smtClean="0">
                        <a:latin typeface="Cambria Math" panose="02040503050406030204" pitchFamily="18" charset="0"/>
                      </a:rPr>
                      <m:t>𝑢</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num>
                      <m:den>
                        <m:r>
                          <a:rPr lang="en-US" sz="2200" i="1" dirty="0">
                            <a:latin typeface="Cambria Math"/>
                          </a:rPr>
                          <m:t>2!</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d>
                          <m:dPr>
                            <m:ctrlPr>
                              <a:rPr lang="en-US" sz="2200" i="1" dirty="0">
                                <a:latin typeface="Cambria Math" panose="02040503050406030204" pitchFamily="18" charset="0"/>
                              </a:rPr>
                            </m:ctrlPr>
                          </m:dPr>
                          <m:e>
                            <m:r>
                              <a:rPr lang="en-IN" sz="2200" b="0" i="1" dirty="0" smtClean="0">
                                <a:latin typeface="Cambria Math" panose="02040503050406030204" pitchFamily="18" charset="0"/>
                              </a:rPr>
                              <m:t>𝑢</m:t>
                            </m:r>
                            <m:r>
                              <a:rPr lang="en-US" sz="2200" i="1" dirty="0">
                                <a:latin typeface="Cambria Math"/>
                              </a:rPr>
                              <m:t>−1</m:t>
                            </m:r>
                          </m:e>
                        </m:d>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m:t>
                        </m:r>
                        <m:r>
                          <a:rPr lang="en-US" sz="2200" i="1" dirty="0">
                            <a:latin typeface="Cambria Math"/>
                          </a:rPr>
                          <m:t>𝑛</m:t>
                        </m:r>
                        <m:r>
                          <a:rPr lang="en-US" sz="2200" i="1" dirty="0">
                            <a:latin typeface="Cambria Math"/>
                          </a:rPr>
                          <m:t>+1)</m:t>
                        </m:r>
                      </m:num>
                      <m:den>
                        <m:r>
                          <a:rPr lang="en-US" sz="2200" i="1" dirty="0">
                            <a:latin typeface="Cambria Math"/>
                          </a:rPr>
                          <m:t>𝑛</m:t>
                        </m:r>
                        <m:r>
                          <a:rPr lang="en-US" sz="2200" i="1" dirty="0">
                            <a:latin typeface="Cambria Math"/>
                          </a:rPr>
                          <m:t>!</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𝑛</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b="1" dirty="0"/>
                  <a:t/>
                </a:r>
              </a:p>
            </p:txBody>
          </p:sp>
        </mc:Choice>
        <mc:Fallback>
          <p:sp>
            <p:nvSpPr>
              <p:cNvPr id="9" name="Rectangle 8"/>
              <p:cNvSpPr>
                <a:spLocks noRot="1" noChangeAspect="1" noMove="1" noResize="1" noEditPoints="1" noAdjustHandles="1" noChangeArrowheads="1" noChangeShapeType="1" noTextEdit="1"/>
              </p:cNvSpPr>
              <p:nvPr/>
            </p:nvSpPr>
            <p:spPr>
              <a:xfrm>
                <a:off x="533400" y="4191000"/>
                <a:ext cx="7391400" cy="762000"/>
              </a:xfrm>
              <a:prstGeom prst="rect">
                <a:avLst/>
              </a:prstGeom>
              <a:blipFill>
                <a:blip r:embed="rId3"/>
                <a:stretch>
                  <a:fillRect/>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xmlns="" id="{662F22F2-83D7-4B14-83F5-6FD97E5768C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1153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fontScale="92500" lnSpcReduction="10000"/>
              </a:bodyPr>
              <a:lstStyle/>
              <a:p>
                <a:pPr marL="0" indent="0">
                  <a:buNone/>
                </a:pPr>
                <a:r>
                  <a:rPr lang="en-US" sz="2400" b="1" dirty="0">
                    <a:cs typeface="Times New Roman" pitchFamily="18" charset="0"/>
                  </a:rPr>
                  <a:t>Example-1</a:t>
                </a:r>
                <a:r>
                  <a:rPr lang="en-US" sz="2400" dirty="0">
                    <a:cs typeface="Times New Roman" pitchFamily="18" charset="0"/>
                  </a:rPr>
                  <a:t>: The population of a town was as given below. Estimate the population for the year 1895</a:t>
                </a:r>
              </a:p>
              <a:p>
                <a:pPr marL="0" indent="0">
                  <a:buNone/>
                </a:pPr>
                <a:r>
                  <a:rPr lang="en-US" sz="2400" dirty="0">
                    <a:cs typeface="Times New Roman" pitchFamily="18" charset="0"/>
                  </a:rPr>
                  <a:t>Year </a:t>
                </a:r>
                <a14:m>
                  <m:oMath xmlns:m="http://schemas.openxmlformats.org/officeDocument/2006/math">
                    <m:r>
                      <a:rPr lang="en-US" sz="2400" i="1">
                        <a:latin typeface="Cambria Math"/>
                        <a:cs typeface="Times New Roman" pitchFamily="18" charset="0"/>
                      </a:rPr>
                      <m:t>𝑥</m:t>
                    </m:r>
                  </m:oMath>
                </a14:m>
                <a:r>
                  <a:rPr lang="en-US" sz="2400" dirty="0">
                    <a:cs typeface="Times New Roman" pitchFamily="18" charset="0"/>
                  </a:rPr>
                  <a:t>:		1891	1901	1911	1921	1931	</a:t>
                </a:r>
              </a:p>
              <a:p>
                <a:pPr marL="0" indent="0">
                  <a:buNone/>
                </a:pPr>
                <a:r>
                  <a:rPr lang="en-US" sz="2400" dirty="0">
                    <a:cs typeface="Times New Roman" pitchFamily="18" charset="0"/>
                  </a:rPr>
                  <a:t>Population </a:t>
                </a:r>
                <a14:m>
                  <m:oMath xmlns:m="http://schemas.openxmlformats.org/officeDocument/2006/math">
                    <m:r>
                      <a:rPr lang="en-US" sz="2400" i="1">
                        <a:latin typeface="Cambria Math"/>
                        <a:cs typeface="Times New Roman" pitchFamily="18" charset="0"/>
                      </a:rPr>
                      <m:t>𝑦</m:t>
                    </m:r>
                    <m:r>
                      <a:rPr lang="en-US" sz="2400" i="1">
                        <a:latin typeface="Cambria Math"/>
                        <a:cs typeface="Times New Roman" pitchFamily="18" charset="0"/>
                      </a:rPr>
                      <m:t>:</m:t>
                    </m:r>
                  </m:oMath>
                </a14:m>
                <a:r>
                  <a:rPr lang="en-US" sz="2400" dirty="0">
                    <a:cs typeface="Times New Roman" pitchFamily="18" charset="0"/>
                  </a:rPr>
                  <a:t>	46	66	81	93	101</a:t>
                </a:r>
              </a:p>
              <a:p>
                <a:pPr marL="0" indent="0">
                  <a:buNone/>
                </a:pPr>
                <a:r>
                  <a:rPr lang="en-US" sz="2400" b="1" dirty="0">
                    <a:cs typeface="Times New Roman" pitchFamily="18" charset="0"/>
                  </a:rPr>
                  <a:t>Sol:</a:t>
                </a:r>
                <a:r>
                  <a:rPr lang="en-US" sz="2400" dirty="0">
                    <a:cs typeface="Times New Roman" pitchFamily="18" charset="0"/>
                  </a:rPr>
                  <a:t> Here </a:t>
                </a:r>
                <a14:m>
                  <m:oMath xmlns:m="http://schemas.openxmlformats.org/officeDocument/2006/math">
                    <m:sSub>
                      <m:sSubPr>
                        <m:ctrlPr>
                          <a:rPr lang="en-US" sz="2400" i="1">
                            <a:latin typeface="Cambria Math" panose="02040503050406030204" pitchFamily="18" charset="0"/>
                            <a:cs typeface="Times New Roman" pitchFamily="18" charset="0"/>
                          </a:rPr>
                        </m:ctrlPr>
                      </m:sSubPr>
                      <m:e>
                        <m:r>
                          <a:rPr lang="en-US" sz="2400" i="1">
                            <a:latin typeface="Cambria Math"/>
                            <a:cs typeface="Times New Roman" pitchFamily="18" charset="0"/>
                          </a:rPr>
                          <m:t>𝑥</m:t>
                        </m:r>
                      </m:e>
                      <m:sub>
                        <m:r>
                          <a:rPr lang="en-US" sz="2400" i="1">
                            <a:latin typeface="Cambria Math"/>
                            <a:cs typeface="Times New Roman" pitchFamily="18" charset="0"/>
                          </a:rPr>
                          <m:t>0</m:t>
                        </m:r>
                      </m:sub>
                    </m:sSub>
                    <m:r>
                      <a:rPr lang="en-US" sz="2400" i="1">
                        <a:latin typeface="Cambria Math"/>
                        <a:cs typeface="Times New Roman" pitchFamily="18" charset="0"/>
                      </a:rPr>
                      <m:t>=1891,</m:t>
                    </m:r>
                  </m:oMath>
                </a14:m>
                <a:endParaRPr lang="en-US" sz="2400" dirty="0">
                  <a:cs typeface="Times New Roman" pitchFamily="18" charset="0"/>
                </a:endParaRPr>
              </a:p>
              <a:p>
                <a:pPr marL="0" indent="0">
                  <a:buNone/>
                </a:pPr>
                <a:endParaRPr lang="en-US" sz="2400" i="1" dirty="0">
                  <a:latin typeface="Cambria Math"/>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a:cs typeface="Times New Roman" pitchFamily="18" charset="0"/>
                        </a:rPr>
                        <m:t>h</m:t>
                      </m:r>
                      <m:r>
                        <a:rPr lang="en-US" sz="2400" i="1">
                          <a:latin typeface="Cambria Math"/>
                          <a:cs typeface="Times New Roman" pitchFamily="18" charset="0"/>
                        </a:rPr>
                        <m:t>=10</m:t>
                      </m:r>
                      <m:r>
                        <a:rPr lang="en-US" sz="2400" b="0" i="0" smtClean="0">
                          <a:latin typeface="Cambria Math"/>
                          <a:cs typeface="Times New Roman" pitchFamily="18" charset="0"/>
                        </a:rPr>
                        <m:t>,</m:t>
                      </m:r>
                    </m:oMath>
                  </m:oMathPara>
                </a14:m>
                <a:endParaRPr lang="en-US" sz="2400" b="0" i="0" dirty="0">
                  <a:latin typeface="Cambria Math"/>
                  <a:cs typeface="Times New Roman" pitchFamily="18" charset="0"/>
                </a:endParaRPr>
              </a:p>
              <a:p>
                <a:pPr marL="0" indent="0">
                  <a:buNone/>
                </a:pPr>
                <a:endParaRPr lang="en-US" sz="2400" i="1" dirty="0">
                  <a:latin typeface="Cambria Math"/>
                </a:endParaRP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𝑥</m:t>
                      </m:r>
                      <m:r>
                        <a:rPr lang="en-US" sz="2400" i="1">
                          <a:latin typeface="Cambria Math"/>
                        </a:rPr>
                        <m:t>=1895</m:t>
                      </m:r>
                      <m:r>
                        <a:rPr lang="en-US" sz="2400" b="0" i="0" smtClean="0">
                          <a:latin typeface="Cambria Math"/>
                        </a:rPr>
                        <m:t>,</m:t>
                      </m:r>
                    </m:oMath>
                  </m:oMathPara>
                </a14:m>
                <a:endParaRPr lang="en-US" sz="2400" b="0" i="0" dirty="0">
                  <a:latin typeface="Cambria Math"/>
                </a:endParaRPr>
              </a:p>
              <a:p>
                <a:pPr marL="0" indent="0">
                  <a:buNone/>
                </a:pPr>
                <a:endParaRPr lang="en-US" sz="2400" b="0" i="0" dirty="0">
                  <a:latin typeface="Cambria Math"/>
                </a:endParaRPr>
              </a:p>
              <a:p>
                <a:pPr marL="0" indent="0">
                  <a:buNone/>
                </a:pPr>
                <a:r>
                  <a:rPr lang="en-US" sz="2400" i="1" dirty="0">
                    <a:latin typeface="Times New Roman" panose="02020603050405020304" pitchFamily="18" charset="0"/>
                    <a:cs typeface="Times New Roman" panose="02020603050405020304" pitchFamily="18" charset="0"/>
                  </a:rPr>
                  <a:t>u</a:t>
                </a:r>
                <a14:m>
                  <m:oMath xmlns:m="http://schemas.openxmlformats.org/officeDocument/2006/math">
                    <m:r>
                      <a:rPr lang="en-US" sz="2400" i="1">
                        <a:latin typeface="Cambria Math"/>
                      </a:rPr>
                      <m:t>=</m:t>
                    </m:r>
                    <m:f>
                      <m:fPr>
                        <m:ctrlPr>
                          <a:rPr lang="en-US" sz="2400" i="1">
                            <a:latin typeface="Cambria Math" panose="02040503050406030204" pitchFamily="18" charset="0"/>
                          </a:rPr>
                        </m:ctrlPr>
                      </m:fPr>
                      <m:num>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num>
                      <m:den>
                        <m:r>
                          <a:rPr lang="en-US" sz="2400" i="1">
                            <a:latin typeface="Cambria Math"/>
                          </a:rPr>
                          <m:t>h</m:t>
                        </m:r>
                      </m:den>
                    </m:f>
                    <m:r>
                      <a:rPr lang="en-US" sz="2400" i="1">
                        <a:latin typeface="Cambria Math"/>
                      </a:rPr>
                      <m:t>=0.4</m:t>
                    </m:r>
                  </m:oMath>
                </a14:m>
                <a:endParaRPr lang="en-US" sz="2400" dirty="0"/>
              </a:p>
              <a:p>
                <a:pPr marL="0" indent="0">
                  <a:buNone/>
                </a:pPr>
                <a:r>
                  <a:rPr lang="en-US" sz="2400" dirty="0"/>
                  <a:t>Construct the forward difference table-</a:t>
                </a:r>
              </a:p>
              <a:p>
                <a:pPr marL="0" indent="0">
                  <a:buNone/>
                </a:pPr>
                <a:endParaRPr lang="en-US" sz="1800" dirty="0"/>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1576" r="-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E8EC67C1-AACD-4303-B6FC-9E496D4E891E}"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pic>
        <p:nvPicPr>
          <p:cNvPr id="9" name="Picture 8">
            <a:extLst>
              <a:ext uri="{FF2B5EF4-FFF2-40B4-BE49-F238E27FC236}">
                <a16:creationId xmlns:a16="http://schemas.microsoft.com/office/drawing/2014/main" xmlns="" id="{AE8E7585-2227-4FE4-B496-6AB3CEE8F17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419176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ubtitle 2"/>
          <p:cNvSpPr>
            <a:spLocks noGrp="1"/>
          </p:cNvSpPr>
          <p:nvPr>
            <p:ph type="subTitle" idx="1"/>
          </p:nvPr>
        </p:nvSpPr>
        <p:spPr>
          <a:xfrm>
            <a:off x="457200" y="1005214"/>
            <a:ext cx="8001000" cy="5319386"/>
          </a:xfrm>
        </p:spPr>
        <p:txBody>
          <a:bodyPr/>
          <a:lstStyle/>
          <a:p>
            <a:pPr algn="l"/>
            <a:r>
              <a:rPr lang="en-US" sz="2200" dirty="0">
                <a:solidFill>
                  <a:schemeClr val="tx1"/>
                </a:solidFill>
                <a:cs typeface="Times New Roman" pitchFamily="18" charset="0"/>
              </a:rPr>
              <a:t>(Forward Difference Table)</a:t>
            </a: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05797BB-5551-41AB-BF84-69C0DFD0C0DF}" type="slidenum">
              <a:rPr lang="en-US"/>
              <a:pPr>
                <a:defRPr/>
              </a:pPr>
              <a:t>38</a:t>
            </a:fld>
            <a:endParaRPr lang="en-US"/>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1294985712"/>
                  </p:ext>
                </p:extLst>
              </p:nvPr>
            </p:nvGraphicFramePr>
            <p:xfrm>
              <a:off x="914400" y="1676400"/>
              <a:ext cx="6858000" cy="43840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533400">
                    <a:tc>
                      <a:txBody>
                        <a:bodyPr/>
                        <a:lstStyle/>
                        <a:p>
                          <a:pPr algn="ctr"/>
                          <a:r>
                            <a:rPr lang="en-US" sz="2200" i="1" dirty="0">
                              <a:latin typeface="Times New Roman" pitchFamily="18" charset="0"/>
                              <a:cs typeface="Times New Roman" pitchFamily="18" charset="0"/>
                            </a:rPr>
                            <a:t>x</a:t>
                          </a:r>
                          <a:r>
                            <a:rPr lang="en-US" sz="2200" i="1" baseline="0" dirty="0">
                              <a:latin typeface="Times New Roman" pitchFamily="18" charset="0"/>
                              <a:cs typeface="Times New Roman" pitchFamily="18" charset="0"/>
                            </a:rPr>
                            <a:t/>
                          </a:r>
                          <a:endParaRPr lang="en-US" sz="2200" i="1" dirty="0">
                            <a:latin typeface="Times New Roman" pitchFamily="18" charset="0"/>
                            <a:cs typeface="Times New Roman" pitchFamily="18" charset="0"/>
                          </a:endParaRPr>
                        </a:p>
                      </a:txBody>
                      <a:tcPr/>
                    </a:tc>
                    <a:tc>
                      <a:txBody>
                        <a:bodyPr/>
                        <a:lstStyle/>
                        <a:p>
                          <a:pPr algn="ctr"/>
                          <a:r>
                            <a:rPr lang="en-US" sz="2200" i="1" dirty="0">
                              <a:latin typeface="Times New Roman" pitchFamily="18" charset="0"/>
                              <a:cs typeface="Times New Roman" pitchFamily="18" charset="0"/>
                            </a:rPr>
                            <a:t> y=f(x)</a:t>
                          </a:r>
                        </a:p>
                      </a:txBody>
                      <a:tcPr/>
                    </a:tc>
                    <a:tc>
                      <a:txBody>
                        <a:bodyPr/>
                        <a:lstStyle/>
                        <a:p>
                          <a:pPr algn="ctr"/>
                          <a:r>
                            <a:rPr lang="en-US" sz="2200" i="1" dirty="0">
                              <a:latin typeface="Times New Roman" pitchFamily="18" charset="0"/>
                              <a:cs typeface="Times New Roman" pitchFamily="18" charset="0"/>
                            </a:rPr>
                            <a:t>∆f(x)</a:t>
                          </a:r>
                        </a:p>
                      </a:txBody>
                      <a:tcPr/>
                    </a:tc>
                    <a:tc>
                      <a:txBody>
                        <a:bodyPr/>
                        <a:lstStyle/>
                        <a:p>
                          <a:pPr algn="ctr"/>
                          <a:r>
                            <a:rPr lang="en-US" sz="2200" i="1" dirty="0">
                              <a:latin typeface="Times New Roman" pitchFamily="18" charset="0"/>
                              <a:cs typeface="Times New Roman" pitchFamily="18" charset="0"/>
                            </a:rPr>
                            <a:t>∆</a:t>
                          </a:r>
                          <a:r>
                            <a:rPr lang="en-US" sz="2200" i="1" baseline="30000" dirty="0">
                              <a:latin typeface="Times New Roman" pitchFamily="18" charset="0"/>
                              <a:cs typeface="Times New Roman" pitchFamily="18" charset="0"/>
                            </a:rPr>
                            <a:t>2</a:t>
                          </a:r>
                          <a:r>
                            <a:rPr lang="en-US" sz="2200" i="1" dirty="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i="1" dirty="0">
                              <a:latin typeface="Times New Roman" pitchFamily="18" charset="0"/>
                              <a:cs typeface="Times New Roman" pitchFamily="18" charset="0"/>
                            </a:rPr>
                            <a:t>∆</a:t>
                          </a:r>
                          <a:r>
                            <a:rPr lang="en-US" sz="2200" i="1" baseline="30000" dirty="0">
                              <a:latin typeface="Times New Roman" pitchFamily="18" charset="0"/>
                              <a:cs typeface="Times New Roman" pitchFamily="18" charset="0"/>
                            </a:rPr>
                            <a:t>3</a:t>
                          </a:r>
                          <a:r>
                            <a:rPr lang="en-US" sz="2200" i="1" dirty="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i="1" dirty="0">
                              <a:latin typeface="Times New Roman" pitchFamily="18" charset="0"/>
                              <a:cs typeface="Times New Roman" pitchFamily="18" charset="0"/>
                            </a:rPr>
                            <a:t>∆</a:t>
                          </a:r>
                          <a:r>
                            <a:rPr lang="en-US" sz="2200" i="1" baseline="30000" dirty="0">
                              <a:latin typeface="Times New Roman" pitchFamily="18" charset="0"/>
                              <a:cs typeface="Times New Roman" pitchFamily="18" charset="0"/>
                            </a:rPr>
                            <a:t>4</a:t>
                          </a:r>
                          <a:r>
                            <a:rPr lang="en-US" sz="2200" i="1" dirty="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sz="2200" dirty="0">
                              <a:latin typeface="Times New Roman" pitchFamily="18" charset="0"/>
                              <a:cs typeface="Times New Roman" pitchFamily="18" charset="0"/>
                            </a:rPr>
                            <a:t>1891</a:t>
                          </a:r>
                        </a:p>
                      </a:txBody>
                      <a:tcPr/>
                    </a:tc>
                    <a:tc>
                      <a:txBody>
                        <a:bodyPr/>
                        <a:lstStyle/>
                        <a:p>
                          <a:pPr algn="ctr"/>
                          <a:r>
                            <a:rPr lang="en-US" sz="2200" dirty="0">
                              <a:latin typeface="Times New Roman" pitchFamily="18" charset="0"/>
                              <a:cs typeface="Times New Roman" pitchFamily="18" charset="0"/>
                            </a:rPr>
                            <a:t>46</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20</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sz="2200" dirty="0">
                              <a:latin typeface="Times New Roman" pitchFamily="18" charset="0"/>
                              <a:cs typeface="Times New Roman" pitchFamily="18" charset="0"/>
                            </a:rPr>
                            <a:t>1901</a:t>
                          </a:r>
                        </a:p>
                      </a:txBody>
                      <a:tcPr/>
                    </a:tc>
                    <a:tc>
                      <a:txBody>
                        <a:bodyPr/>
                        <a:lstStyle/>
                        <a:p>
                          <a:pPr algn="ctr"/>
                          <a:r>
                            <a:rPr lang="en-US" sz="2200" dirty="0">
                              <a:latin typeface="Times New Roman" pitchFamily="18" charset="0"/>
                              <a:cs typeface="Times New Roman" pitchFamily="18" charset="0"/>
                            </a:rPr>
                            <a:t>66</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−5</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15</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2</a:t>
                          </a: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en-US" sz="2200" dirty="0">
                              <a:latin typeface="Times New Roman" pitchFamily="18" charset="0"/>
                              <a:cs typeface="Times New Roman" pitchFamily="18" charset="0"/>
                            </a:rPr>
                            <a:t>1911</a:t>
                          </a:r>
                        </a:p>
                      </a:txBody>
                      <a:tcPr/>
                    </a:tc>
                    <a:tc>
                      <a:txBody>
                        <a:bodyPr/>
                        <a:lstStyle/>
                        <a:p>
                          <a:pPr algn="ctr"/>
                          <a:r>
                            <a:rPr lang="en-US" sz="2200" dirty="0">
                              <a:latin typeface="Times New Roman" pitchFamily="18" charset="0"/>
                              <a:cs typeface="Times New Roman" pitchFamily="18" charset="0"/>
                            </a:rPr>
                            <a:t>81</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−3</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−3</m:t>
                                </m:r>
                              </m:oMath>
                            </m:oMathPara>
                          </a14:m>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12</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pPr algn="ctr"/>
                          <a:r>
                            <a:rPr lang="en-US" sz="2200" dirty="0">
                              <a:latin typeface="Times New Roman" pitchFamily="18" charset="0"/>
                              <a:cs typeface="Times New Roman" pitchFamily="18" charset="0"/>
                            </a:rPr>
                            <a:t>1921</a:t>
                          </a:r>
                        </a:p>
                      </a:txBody>
                      <a:tcPr/>
                    </a:tc>
                    <a:tc>
                      <a:txBody>
                        <a:bodyPr/>
                        <a:lstStyle/>
                        <a:p>
                          <a:pPr algn="ctr"/>
                          <a:r>
                            <a:rPr lang="en-US" sz="2200" dirty="0">
                              <a:latin typeface="Times New Roman" pitchFamily="18" charset="0"/>
                              <a:cs typeface="Times New Roman" pitchFamily="18" charset="0"/>
                            </a:rPr>
                            <a:t>93</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−4</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43688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8</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370840">
                    <a:tc>
                      <a:txBody>
                        <a:bodyPr/>
                        <a:lstStyle/>
                        <a:p>
                          <a:pPr algn="ctr"/>
                          <a:r>
                            <a:rPr lang="en-US" sz="2200" dirty="0">
                              <a:latin typeface="Times New Roman" pitchFamily="18" charset="0"/>
                              <a:cs typeface="Times New Roman" pitchFamily="18" charset="0"/>
                            </a:rPr>
                            <a:t>1931</a:t>
                          </a:r>
                        </a:p>
                      </a:txBody>
                      <a:tcPr/>
                    </a:tc>
                    <a:tc>
                      <a:txBody>
                        <a:bodyPr/>
                        <a:lstStyle/>
                        <a:p>
                          <a:pPr algn="ctr"/>
                          <a:r>
                            <a:rPr lang="en-US" sz="2200" dirty="0">
                              <a:latin typeface="Times New Roman" pitchFamily="18" charset="0"/>
                              <a:cs typeface="Times New Roman" pitchFamily="18" charset="0"/>
                            </a:rPr>
                            <a:t>101</a:t>
                          </a:r>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extLst>
                      <a:ext uri="{0D108BD9-81ED-4DB2-BD59-A6C34878D82A}">
                        <a16:rowId xmlns:a16="http://schemas.microsoft.com/office/drawing/2014/main" val="10009"/>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338501711"/>
                  </p:ext>
                </p:extLst>
              </p:nvPr>
            </p:nvGraphicFramePr>
            <p:xfrm>
              <a:off x="914400" y="1676400"/>
              <a:ext cx="6858000" cy="4384040"/>
            </p:xfrm>
            <a:graphic>
              <a:graphicData uri="http://schemas.openxmlformats.org/drawingml/2006/table">
                <a:tbl>
                  <a:tblPr firstRow="1" bandRow="1">
                    <a:tableStyleId>{5C22544A-7EE6-4342-B048-85BDC9FD1C3A}</a:tableStyleId>
                  </a:tblPr>
                  <a:tblGrid>
                    <a:gridCol w="1143000"/>
                    <a:gridCol w="1295400"/>
                    <a:gridCol w="990600"/>
                    <a:gridCol w="1143000"/>
                    <a:gridCol w="1143000"/>
                    <a:gridCol w="1143000"/>
                  </a:tblGrid>
                  <a:tr h="533400">
                    <a:tc>
                      <a:txBody>
                        <a:bodyPr/>
                        <a:lstStyle/>
                        <a:p>
                          <a:pPr algn="ctr"/>
                          <a:r>
                            <a:rPr lang="en-US" sz="2200" i="1" dirty="0" smtClean="0">
                              <a:latin typeface="Times New Roman" pitchFamily="18" charset="0"/>
                              <a:cs typeface="Times New Roman" pitchFamily="18" charset="0"/>
                            </a:rPr>
                            <a:t>x</a:t>
                          </a:r>
                          <a:endParaRPr lang="en-US" sz="2200" i="1" dirty="0">
                            <a:latin typeface="Times New Roman" pitchFamily="18" charset="0"/>
                            <a:cs typeface="Times New Roman" pitchFamily="18" charset="0"/>
                          </a:endParaRPr>
                        </a:p>
                      </a:txBody>
                      <a:tcPr/>
                    </a:tc>
                    <a:tc>
                      <a:txBody>
                        <a:bodyPr/>
                        <a:lstStyle/>
                        <a:p>
                          <a:pPr algn="ctr"/>
                          <a:r>
                            <a:rPr lang="en-US" sz="2200" i="1" dirty="0" smtClean="0">
                              <a:latin typeface="Times New Roman" pitchFamily="18" charset="0"/>
                              <a:cs typeface="Times New Roman" pitchFamily="18" charset="0"/>
                            </a:rPr>
                            <a:t> y=f(x)</a:t>
                          </a:r>
                          <a:endParaRPr lang="en-US" sz="2200" i="1" dirty="0">
                            <a:latin typeface="Times New Roman" pitchFamily="18" charset="0"/>
                            <a:cs typeface="Times New Roman" pitchFamily="18" charset="0"/>
                          </a:endParaRPr>
                        </a:p>
                      </a:txBody>
                      <a:tcPr/>
                    </a:tc>
                    <a:tc>
                      <a:txBody>
                        <a:bodyPr/>
                        <a:lstStyle/>
                        <a:p>
                          <a:pPr algn="ctr"/>
                          <a:r>
                            <a:rPr lang="en-US" sz="2200" i="1" dirty="0" smtClean="0">
                              <a:latin typeface="Times New Roman" pitchFamily="18" charset="0"/>
                              <a:cs typeface="Times New Roman" pitchFamily="18" charset="0"/>
                            </a:rPr>
                            <a:t>∆f(x)</a:t>
                          </a:r>
                          <a:endParaRPr lang="en-US" sz="2200" i="1" dirty="0">
                            <a:latin typeface="Times New Roman" pitchFamily="18" charset="0"/>
                            <a:cs typeface="Times New Roman" pitchFamily="18" charset="0"/>
                          </a:endParaRPr>
                        </a:p>
                      </a:txBody>
                      <a:tcPr/>
                    </a:tc>
                    <a:tc>
                      <a:txBody>
                        <a:bodyPr/>
                        <a:lstStyle/>
                        <a:p>
                          <a:pPr algn="ctr"/>
                          <a:r>
                            <a:rPr lang="en-US" sz="2200" i="1" dirty="0" smtClean="0">
                              <a:latin typeface="Times New Roman" pitchFamily="18" charset="0"/>
                              <a:cs typeface="Times New Roman" pitchFamily="18" charset="0"/>
                            </a:rPr>
                            <a:t>∆</a:t>
                          </a:r>
                          <a:r>
                            <a:rPr lang="en-US" sz="2200" i="1" baseline="30000" dirty="0" smtClean="0">
                              <a:latin typeface="Times New Roman" pitchFamily="18" charset="0"/>
                              <a:cs typeface="Times New Roman" pitchFamily="18" charset="0"/>
                            </a:rPr>
                            <a:t>2</a:t>
                          </a:r>
                          <a:r>
                            <a:rPr lang="en-US" sz="2200" i="1" dirty="0" smtClean="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i="1" dirty="0" smtClean="0">
                              <a:latin typeface="Times New Roman" pitchFamily="18" charset="0"/>
                              <a:cs typeface="Times New Roman" pitchFamily="18" charset="0"/>
                            </a:rPr>
                            <a:t>∆</a:t>
                          </a:r>
                          <a:r>
                            <a:rPr lang="en-US" sz="2200" i="1" baseline="30000" dirty="0" smtClean="0">
                              <a:latin typeface="Times New Roman" pitchFamily="18" charset="0"/>
                              <a:cs typeface="Times New Roman" pitchFamily="18" charset="0"/>
                            </a:rPr>
                            <a:t>3</a:t>
                          </a:r>
                          <a:r>
                            <a:rPr lang="en-US" sz="2200" i="1" dirty="0" smtClean="0">
                              <a:latin typeface="Times New Roman" pitchFamily="18" charset="0"/>
                              <a:cs typeface="Times New Roman" pitchFamily="18" charset="0"/>
                            </a:rPr>
                            <a:t>f(x)</a:t>
                          </a:r>
                          <a:endParaRPr lang="en-US" sz="2200" i="1" baseline="30000" dirty="0" smtClean="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i="1" dirty="0" smtClean="0">
                              <a:latin typeface="Times New Roman" pitchFamily="18" charset="0"/>
                              <a:cs typeface="Times New Roman" pitchFamily="18" charset="0"/>
                            </a:rPr>
                            <a:t>∆</a:t>
                          </a:r>
                          <a:r>
                            <a:rPr lang="en-US" sz="2200" i="1" baseline="30000" dirty="0" smtClean="0">
                              <a:latin typeface="Times New Roman" pitchFamily="18" charset="0"/>
                              <a:cs typeface="Times New Roman" pitchFamily="18" charset="0"/>
                            </a:rPr>
                            <a:t>4</a:t>
                          </a:r>
                          <a:r>
                            <a:rPr lang="en-US" sz="2200" i="1" dirty="0" smtClean="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tr>
                  <a:tr h="426720">
                    <a:tc>
                      <a:txBody>
                        <a:bodyPr/>
                        <a:lstStyle/>
                        <a:p>
                          <a:pPr algn="ctr"/>
                          <a:r>
                            <a:rPr lang="en-US" sz="2200" dirty="0" smtClean="0">
                              <a:latin typeface="Times New Roman" pitchFamily="18" charset="0"/>
                              <a:cs typeface="Times New Roman" pitchFamily="18" charset="0"/>
                            </a:rPr>
                            <a:t>1891</a:t>
                          </a: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46</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20</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r>
                            <a:rPr lang="en-US" sz="2200" dirty="0" smtClean="0">
                              <a:latin typeface="Times New Roman" pitchFamily="18" charset="0"/>
                              <a:cs typeface="Times New Roman" pitchFamily="18" charset="0"/>
                            </a:rPr>
                            <a:t>1901</a:t>
                          </a: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66</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en-US"/>
                        </a:p>
                      </a:txBody>
                      <a:tcPr>
                        <a:blipFill rotWithShape="1">
                          <a:blip r:embed="rId2"/>
                          <a:stretch>
                            <a:fillRect l="-301070" t="-332857" r="-200535" b="-631429"/>
                          </a:stretch>
                        </a:blipFill>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15</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2</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r>
                            <a:rPr lang="en-US" sz="2200" dirty="0" smtClean="0">
                              <a:latin typeface="Times New Roman" pitchFamily="18" charset="0"/>
                              <a:cs typeface="Times New Roman" pitchFamily="18" charset="0"/>
                            </a:rPr>
                            <a:t>1911</a:t>
                          </a: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81</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en-US"/>
                        </a:p>
                      </a:txBody>
                      <a:tcPr>
                        <a:blipFill rotWithShape="1">
                          <a:blip r:embed="rId2"/>
                          <a:stretch>
                            <a:fillRect l="-301070" t="-532857" r="-200535" b="-431429"/>
                          </a:stretch>
                        </a:blipFill>
                      </a:tcPr>
                    </a:tc>
                    <a:tc>
                      <a:txBody>
                        <a:bodyPr/>
                        <a:lstStyle/>
                        <a:p>
                          <a:pPr algn="ctr"/>
                          <a:endParaRPr lang="en-US" sz="2200" dirty="0">
                            <a:latin typeface="Times New Roman" pitchFamily="18" charset="0"/>
                            <a:cs typeface="Times New Roman" pitchFamily="18" charset="0"/>
                          </a:endParaRPr>
                        </a:p>
                      </a:txBody>
                      <a:tcPr/>
                    </a:tc>
                    <a:tc>
                      <a:txBody>
                        <a:bodyPr/>
                        <a:lstStyle/>
                        <a:p>
                          <a:endParaRPr lang="en-US"/>
                        </a:p>
                      </a:txBody>
                      <a:tcPr>
                        <a:blipFill rotWithShape="1">
                          <a:blip r:embed="rId2"/>
                          <a:stretch>
                            <a:fillRect l="-501604" t="-532857" b="-431429"/>
                          </a:stretch>
                        </a:blipFill>
                      </a:tcPr>
                    </a:tc>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12</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en-US"/>
                        </a:p>
                      </a:txBody>
                      <a:tcPr>
                        <a:blipFill rotWithShape="1">
                          <a:blip r:embed="rId2"/>
                          <a:stretch>
                            <a:fillRect l="-398936" t="-632857" r="-99468" b="-331429"/>
                          </a:stretch>
                        </a:blipFill>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r>
                            <a:rPr lang="en-US" sz="2200" dirty="0" smtClean="0">
                              <a:latin typeface="Times New Roman" pitchFamily="18" charset="0"/>
                              <a:cs typeface="Times New Roman" pitchFamily="18" charset="0"/>
                            </a:rPr>
                            <a:t>1921</a:t>
                          </a: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93</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en-US"/>
                        </a:p>
                      </a:txBody>
                      <a:tcPr>
                        <a:blipFill rotWithShape="1">
                          <a:blip r:embed="rId2"/>
                          <a:stretch>
                            <a:fillRect l="-301070" t="-732857" r="-200535" b="-231429"/>
                          </a:stretch>
                        </a:blipFill>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3688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8</a:t>
                          </a: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r>
                  <a:tr h="426720">
                    <a:tc>
                      <a:txBody>
                        <a:bodyPr/>
                        <a:lstStyle/>
                        <a:p>
                          <a:pPr algn="ctr"/>
                          <a:r>
                            <a:rPr lang="en-US" sz="2200" dirty="0" smtClean="0">
                              <a:latin typeface="Times New Roman" pitchFamily="18" charset="0"/>
                              <a:cs typeface="Times New Roman" pitchFamily="18" charset="0"/>
                            </a:rPr>
                            <a:t>1931</a:t>
                          </a:r>
                          <a:endParaRPr lang="en-US" sz="2200" dirty="0">
                            <a:latin typeface="Times New Roman" pitchFamily="18" charset="0"/>
                            <a:cs typeface="Times New Roman" pitchFamily="18" charset="0"/>
                          </a:endParaRPr>
                        </a:p>
                      </a:txBody>
                      <a:tcPr/>
                    </a:tc>
                    <a:tc>
                      <a:txBody>
                        <a:bodyPr/>
                        <a:lstStyle/>
                        <a:p>
                          <a:pPr algn="ctr"/>
                          <a:r>
                            <a:rPr lang="en-US" sz="2200" dirty="0" smtClean="0">
                              <a:latin typeface="Times New Roman" pitchFamily="18" charset="0"/>
                              <a:cs typeface="Times New Roman" pitchFamily="18" charset="0"/>
                            </a:rPr>
                            <a:t>101</a:t>
                          </a:r>
                          <a:endParaRPr lang="en-US" sz="2200" dirty="0">
                            <a:latin typeface="Times New Roman" pitchFamily="18" charset="0"/>
                            <a:cs typeface="Times New Roman" pitchFamily="18" charset="0"/>
                          </a:endParaRPr>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tr>
                </a:tbl>
              </a:graphicData>
            </a:graphic>
          </p:graphicFrame>
        </mc:Fallback>
      </mc:AlternateContent>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sp>
        <p:nvSpPr>
          <p:cNvPr id="7" name="Date Placeholder 3"/>
          <p:cNvSpPr>
            <a:spLocks noGrp="1"/>
          </p:cNvSpPr>
          <p:nvPr>
            <p:ph type="dt" sz="half" idx="10"/>
          </p:nvPr>
        </p:nvSpPr>
        <p:spPr>
          <a:xfrm>
            <a:off x="457200" y="6356350"/>
            <a:ext cx="2133600" cy="365125"/>
          </a:xfrm>
        </p:spPr>
        <p:txBody>
          <a:bodyPr/>
          <a:lstStyle/>
          <a:p>
            <a:fld id="{5D74923C-2CB6-4E39-9BA0-9259BDEB1F56}" type="datetime1">
              <a:rPr lang="en-US" smtClean="0"/>
              <a:pPr/>
              <a:t>5/15/2022</a:t>
            </a:fld>
            <a:endParaRPr lang="en-US" dirty="0"/>
          </a:p>
        </p:txBody>
      </p:sp>
      <p:sp>
        <p:nvSpPr>
          <p:cNvPr id="8"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pic>
        <p:nvPicPr>
          <p:cNvPr id="10" name="Picture 9">
            <a:extLst>
              <a:ext uri="{FF2B5EF4-FFF2-40B4-BE49-F238E27FC236}">
                <a16:creationId xmlns:a16="http://schemas.microsoft.com/office/drawing/2014/main" xmlns="" id="{6D36EE55-AFC5-4C3B-8C97-3192D1F900D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4867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Using Newton forward interpolation formula-</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r>
                          <a:rPr lang="en-US" sz="2200" i="1">
                            <a:latin typeface="Cambria Math"/>
                          </a:rPr>
                          <m:t>=</m:t>
                        </m:r>
                        <m:r>
                          <a:rPr lang="en-US" sz="2200" i="1">
                            <a:latin typeface="Cambria Math"/>
                          </a:rPr>
                          <m:t>𝑦</m:t>
                        </m:r>
                      </m:e>
                      <m:sub>
                        <m:r>
                          <a:rPr lang="en-US" sz="2200" i="1">
                            <a:latin typeface="Cambria Math"/>
                          </a:rPr>
                          <m:t>0</m:t>
                        </m:r>
                      </m:sub>
                    </m:sSub>
                    <m:r>
                      <a:rPr lang="en-US" sz="2200" i="1">
                        <a:latin typeface="Cambria Math"/>
                      </a:rPr>
                      <m:t>+</m:t>
                    </m:r>
                    <m:r>
                      <m:rPr>
                        <m:nor/>
                      </m:rPr>
                      <a:rPr lang="en-US" sz="2000" i="1" dirty="0">
                        <a:latin typeface="Times New Roman" panose="02020603050405020304" pitchFamily="18" charset="0"/>
                        <a:cs typeface="Times New Roman" panose="02020603050405020304" pitchFamily="18" charset="0"/>
                      </a:rPr>
                      <m:t>u</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m:rPr>
                            <m:nor/>
                          </m:rPr>
                          <a:rPr lang="en-US" sz="2000" i="1" dirty="0">
                            <a:latin typeface="Times New Roman" panose="02020603050405020304" pitchFamily="18" charset="0"/>
                            <a:cs typeface="Times New Roman" panose="02020603050405020304" pitchFamily="18" charset="0"/>
                          </a:rPr>
                          <m:t>u</m:t>
                        </m:r>
                        <m:r>
                          <a:rPr lang="en-US" sz="2200" i="1" dirty="0">
                            <a:latin typeface="Cambria Math"/>
                          </a:rPr>
                          <m:t>(</m:t>
                        </m:r>
                        <m:r>
                          <m:rPr>
                            <m:nor/>
                          </m:rPr>
                          <a:rPr lang="en-US" sz="2000" i="1" dirty="0">
                            <a:latin typeface="Times New Roman" panose="02020603050405020304" pitchFamily="18" charset="0"/>
                            <a:cs typeface="Times New Roman" panose="02020603050405020304" pitchFamily="18" charset="0"/>
                          </a:rPr>
                          <m:t>u</m:t>
                        </m:r>
                        <m:r>
                          <a:rPr lang="en-US" sz="2200" i="1" dirty="0">
                            <a:latin typeface="Cambria Math"/>
                          </a:rPr>
                          <m:t>−1)</m:t>
                        </m:r>
                      </m:num>
                      <m:den>
                        <m:r>
                          <a:rPr lang="en-US" sz="2200" i="1" dirty="0">
                            <a:latin typeface="Cambria Math"/>
                          </a:rPr>
                          <m:t>2!</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r>
                          <a:rPr lang="en-IN" sz="2200" b="0" i="1" dirty="0" smtClean="0">
                            <a:latin typeface="Cambria Math" panose="02040503050406030204" pitchFamily="18" charset="0"/>
                          </a:rPr>
                          <m:t>𝑢</m:t>
                        </m:r>
                        <m:r>
                          <a:rPr lang="en-US" sz="2200" i="1" dirty="0">
                            <a:latin typeface="Cambria Math"/>
                          </a:rPr>
                          <m:t>−2)</m:t>
                        </m:r>
                      </m:num>
                      <m:den>
                        <m:r>
                          <a:rPr lang="en-US" sz="2200" i="1" dirty="0">
                            <a:latin typeface="Cambria Math"/>
                          </a:rPr>
                          <m:t>3!</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3</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d>
                          <m:dPr>
                            <m:ctrlPr>
                              <a:rPr lang="en-US" sz="2200" i="1" dirty="0">
                                <a:latin typeface="Cambria Math" panose="02040503050406030204" pitchFamily="18" charset="0"/>
                              </a:rPr>
                            </m:ctrlPr>
                          </m:dPr>
                          <m:e>
                            <m:r>
                              <a:rPr lang="en-IN" sz="2200" b="0" i="1" dirty="0" smtClean="0">
                                <a:latin typeface="Cambria Math" panose="02040503050406030204" pitchFamily="18" charset="0"/>
                              </a:rPr>
                              <m:t>𝑢</m:t>
                            </m:r>
                            <m:r>
                              <a:rPr lang="en-US" sz="2200" i="1" dirty="0">
                                <a:latin typeface="Cambria Math"/>
                              </a:rPr>
                              <m:t>−1</m:t>
                            </m:r>
                          </m:e>
                        </m:d>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−2)(</m:t>
                        </m:r>
                        <m:r>
                          <a:rPr lang="en-IN" sz="2200" b="0" i="1" dirty="0" smtClean="0">
                            <a:latin typeface="Cambria Math" panose="02040503050406030204" pitchFamily="18" charset="0"/>
                          </a:rPr>
                          <m:t>𝑢</m:t>
                        </m:r>
                        <m:r>
                          <a:rPr lang="en-US" sz="2200" i="1" dirty="0">
                            <a:latin typeface="Cambria Math"/>
                          </a:rPr>
                          <m:t>−3)</m:t>
                        </m:r>
                      </m:num>
                      <m:den>
                        <m:r>
                          <a:rPr lang="en-US" sz="2200" i="1" dirty="0">
                            <a:latin typeface="Cambria Math"/>
                          </a:rPr>
                          <m:t>4!</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4</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endParaRPr lang="en-US" sz="2200" dirty="0"/>
              </a:p>
              <a:p>
                <a:pPr marL="0" indent="0">
                  <a:buNone/>
                </a:pPr>
                <a:endParaRPr lang="en-US" sz="2200" i="1"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=54.85</m:t>
                      </m:r>
                    </m:oMath>
                  </m:oMathPara>
                </a14:m>
                <a:endParaRPr lang="en-US" sz="2200" dirty="0"/>
              </a:p>
              <a:p>
                <a:pPr marL="0" indent="0">
                  <a:buNone/>
                </a:pPr>
                <a:r>
                  <a:rPr lang="en-US" sz="1800" dirty="0"/>
                  <a:t/>
                </a:r>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1631DB7-7FC2-4190-A27F-1C38CFB48E3A}"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pic>
        <p:nvPicPr>
          <p:cNvPr id="9" name="Picture 8">
            <a:extLst>
              <a:ext uri="{FF2B5EF4-FFF2-40B4-BE49-F238E27FC236}">
                <a16:creationId xmlns:a16="http://schemas.microsoft.com/office/drawing/2014/main" xmlns="" id="{443EEE07-6549-4739-9C1C-D0CEBE78AD6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9136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0429C971-24A1-43BF-874F-0F874CCD7586}" type="datetime1">
              <a:rPr lang="en-US" smtClean="0"/>
              <a:pPr/>
              <a:t>5/15/2022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Syllabus</a:t>
            </a: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8704" t="17329" r="28065" b="14678"/>
          <a:stretch/>
        </p:blipFill>
        <p:spPr bwMode="auto">
          <a:xfrm>
            <a:off x="381000" y="838200"/>
            <a:ext cx="8458199" cy="548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Content Placeholder 3">
            <a:extLst>
              <a:ext uri="{FF2B5EF4-FFF2-40B4-BE49-F238E27FC236}">
                <a16:creationId xmlns:a16="http://schemas.microsoft.com/office/drawing/2014/main" xmlns="" id="{31555E98-175D-4FDB-8A38-E197117B756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9685"/>
            <a:ext cx="1420544" cy="705486"/>
          </a:xfrm>
          <a:prstGeom prst="rect">
            <a:avLst/>
          </a:prstGeom>
        </p:spPr>
      </p:pic>
    </p:spTree>
    <p:extLst>
      <p:ext uri="{BB962C8B-B14F-4D97-AF65-F5344CB8AC3E}">
        <p14:creationId xmlns:p14="http://schemas.microsoft.com/office/powerpoint/2010/main" xmlns="" val="3279419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t>Example-2</a:t>
                </a:r>
                <a:r>
                  <a:rPr lang="en-US" sz="2200" b="1" dirty="0">
                    <a:cs typeface="Times New Roman" pitchFamily="18" charset="0"/>
                  </a:rPr>
                  <a:t>:</a:t>
                </a:r>
                <a:r>
                  <a:rPr lang="en-US" sz="2200" dirty="0">
                    <a:cs typeface="Times New Roman" pitchFamily="18" charset="0"/>
                  </a:rPr>
                  <a:t> From the table, estimate the number of students who obtained marks between 40 and 45.</a:t>
                </a:r>
              </a:p>
              <a:p>
                <a:pPr marL="0" indent="0">
                  <a:buNone/>
                </a:pPr>
                <a:r>
                  <a:rPr lang="en-US" sz="2200" dirty="0">
                    <a:cs typeface="Times New Roman" pitchFamily="18" charset="0"/>
                  </a:rPr>
                  <a:t>Marks :		30-40	40-50	50-60	60-70	70-80</a:t>
                </a:r>
              </a:p>
              <a:p>
                <a:pPr marL="0" indent="0">
                  <a:buNone/>
                </a:pPr>
                <a:r>
                  <a:rPr lang="en-US" sz="2200" dirty="0">
                    <a:cs typeface="Times New Roman" pitchFamily="18" charset="0"/>
                  </a:rPr>
                  <a:t>No. of students</a:t>
                </a:r>
                <a14:m>
                  <m:oMath xmlns:m="http://schemas.openxmlformats.org/officeDocument/2006/math">
                    <m:r>
                      <a:rPr lang="en-US" sz="2200" i="1">
                        <a:latin typeface="Cambria Math"/>
                        <a:cs typeface="Times New Roman" pitchFamily="18" charset="0"/>
                      </a:rPr>
                      <m:t>:</m:t>
                    </m:r>
                  </m:oMath>
                </a14:m>
                <a:r>
                  <a:rPr lang="en-US" sz="2200" dirty="0">
                    <a:cs typeface="Times New Roman" pitchFamily="18" charset="0"/>
                  </a:rPr>
                  <a:t>	  31	  42	   51	  35	   31</a:t>
                </a:r>
              </a:p>
              <a:p>
                <a:pPr marL="0" indent="0">
                  <a:buNone/>
                </a:pPr>
                <a:r>
                  <a:rPr lang="en-US" sz="2200" b="1" dirty="0">
                    <a:cs typeface="Times New Roman" pitchFamily="18" charset="0"/>
                  </a:rPr>
                  <a:t>Sol: </a:t>
                </a:r>
              </a:p>
              <a:p>
                <a:pPr marL="0" indent="0">
                  <a:buNone/>
                </a:pPr>
                <a:r>
                  <a:rPr lang="en-US" sz="2200" dirty="0">
                    <a:cs typeface="Times New Roman" pitchFamily="18" charset="0"/>
                  </a:rPr>
                  <a:t>Less than marks</a:t>
                </a:r>
                <a14:m>
                  <m:oMath xmlns:m="http://schemas.openxmlformats.org/officeDocument/2006/math">
                    <m:d>
                      <m:dPr>
                        <m:ctrlPr>
                          <a:rPr lang="en-US" sz="2200" b="0" i="1" smtClean="0">
                            <a:latin typeface="Cambria Math" panose="02040503050406030204" pitchFamily="18" charset="0"/>
                            <a:cs typeface="Times New Roman" pitchFamily="18" charset="0"/>
                          </a:rPr>
                        </m:ctrlPr>
                      </m:dPr>
                      <m:e>
                        <m:r>
                          <a:rPr lang="en-US" sz="2200" b="0" i="1" smtClean="0">
                            <a:latin typeface="Cambria Math"/>
                            <a:cs typeface="Times New Roman" pitchFamily="18" charset="0"/>
                          </a:rPr>
                          <m:t>𝑥</m:t>
                        </m:r>
                      </m:e>
                    </m:d>
                  </m:oMath>
                </a14:m>
                <a:r>
                  <a:rPr lang="en-US" sz="2200" dirty="0">
                    <a:cs typeface="Times New Roman" pitchFamily="18" charset="0"/>
                  </a:rPr>
                  <a:t> :	  40	  50	   60	  70	   80</a:t>
                </a:r>
              </a:p>
              <a:p>
                <a:pPr marL="0" indent="0">
                  <a:buNone/>
                </a:pPr>
                <a:r>
                  <a:rPr lang="en-US" sz="2200" dirty="0">
                    <a:cs typeface="Times New Roman" pitchFamily="18" charset="0"/>
                  </a:rPr>
                  <a:t>No. of students</a:t>
                </a:r>
                <a14:m>
                  <m:oMath xmlns:m="http://schemas.openxmlformats.org/officeDocument/2006/math">
                    <m:d>
                      <m:dPr>
                        <m:ctrlPr>
                          <a:rPr lang="en-US" sz="2200" i="1" smtClean="0">
                            <a:latin typeface="Cambria Math" panose="02040503050406030204" pitchFamily="18" charset="0"/>
                            <a:cs typeface="Times New Roman" pitchFamily="18" charset="0"/>
                          </a:rPr>
                        </m:ctrlPr>
                      </m:dPr>
                      <m:e>
                        <m:r>
                          <a:rPr lang="en-US" sz="2200" b="0" i="1" smtClean="0">
                            <a:latin typeface="Cambria Math"/>
                            <a:cs typeface="Times New Roman" pitchFamily="18" charset="0"/>
                          </a:rPr>
                          <m:t>𝑦</m:t>
                        </m:r>
                      </m:e>
                    </m:d>
                    <m:r>
                      <a:rPr lang="en-US" sz="2200" b="0" i="1" smtClean="0">
                        <a:latin typeface="Cambria Math"/>
                        <a:cs typeface="Times New Roman" pitchFamily="18" charset="0"/>
                      </a:rPr>
                      <m:t>:</m:t>
                    </m:r>
                  </m:oMath>
                </a14:m>
                <a:r>
                  <a:rPr lang="en-US" sz="2200" dirty="0">
                    <a:cs typeface="Times New Roman" pitchFamily="18" charset="0"/>
                  </a:rPr>
                  <a:t>	  31	  73	   124	  159	   190</a:t>
                </a:r>
              </a:p>
              <a:p>
                <a:pPr marL="0" indent="0">
                  <a:buNone/>
                </a:pPr>
                <a:r>
                  <a:rPr lang="en-US" sz="2200" dirty="0">
                    <a:cs typeface="Times New Roman" pitchFamily="18" charset="0"/>
                  </a:rPr>
                  <a:t/>
                </a:r>
              </a:p>
              <a:p>
                <a:pPr marL="0" indent="0">
                  <a:buNone/>
                </a:pPr>
                <a:r>
                  <a:rPr lang="en-US" sz="2200" dirty="0">
                    <a:cs typeface="Times New Roman" pitchFamily="18" charset="0"/>
                  </a:rPr>
                  <a:t>Now we calculate </a:t>
                </a:r>
                <a14:m>
                  <m:oMath xmlns:m="http://schemas.openxmlformats.org/officeDocument/2006/math">
                    <m:r>
                      <a:rPr lang="en-US" sz="2200" b="0" i="1" smtClean="0">
                        <a:latin typeface="Cambria Math"/>
                        <a:cs typeface="Times New Roman" pitchFamily="18" charset="0"/>
                      </a:rPr>
                      <m:t>𝑦</m:t>
                    </m:r>
                  </m:oMath>
                </a14:m>
                <a:r>
                  <a:rPr lang="en-US" sz="2200" dirty="0">
                    <a:cs typeface="Times New Roman" pitchFamily="18" charset="0"/>
                  </a:rPr>
                  <a:t> at </a:t>
                </a:r>
                <a14:m>
                  <m:oMath xmlns:m="http://schemas.openxmlformats.org/officeDocument/2006/math">
                    <m:r>
                      <a:rPr lang="en-US" sz="2200" b="0" i="1" smtClean="0">
                        <a:latin typeface="Cambria Math"/>
                        <a:cs typeface="Times New Roman" pitchFamily="18" charset="0"/>
                      </a:rPr>
                      <m:t>𝑥</m:t>
                    </m:r>
                    <m:r>
                      <a:rPr lang="en-US" sz="2200" b="0" i="1" smtClean="0">
                        <a:latin typeface="Cambria Math"/>
                        <a:cs typeface="Times New Roman" pitchFamily="18" charset="0"/>
                      </a:rPr>
                      <m:t>=45</m:t>
                    </m:r>
                  </m:oMath>
                </a14:m>
                <a:endParaRPr lang="en-US" sz="2200" dirty="0">
                  <a:cs typeface="Times New Roman" pitchFamily="18" charset="0"/>
                </a:endParaRPr>
              </a:p>
              <a:p>
                <a:pPr marL="0" indent="0">
                  <a:buNone/>
                </a:pPr>
                <a:r>
                  <a:rPr lang="en-US" sz="2200" dirty="0">
                    <a:cs typeface="Times New Roman" pitchFamily="18" charset="0"/>
                  </a:rPr>
                  <a:t>Constructing  forward difference table-</a:t>
                </a:r>
                <a:endParaRPr lang="en-US" sz="22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b="-1369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E5B4F4F-AC20-4D69-88CA-B12FF6AC0411}"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pic>
        <p:nvPicPr>
          <p:cNvPr id="9" name="Picture 8">
            <a:extLst>
              <a:ext uri="{FF2B5EF4-FFF2-40B4-BE49-F238E27FC236}">
                <a16:creationId xmlns:a16="http://schemas.microsoft.com/office/drawing/2014/main" xmlns="" id="{EFA7A555-0683-411C-9692-1EDB7A7C8F5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75775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ubtitle 2"/>
          <p:cNvSpPr>
            <a:spLocks noGrp="1"/>
          </p:cNvSpPr>
          <p:nvPr>
            <p:ph type="subTitle" idx="1"/>
          </p:nvPr>
        </p:nvSpPr>
        <p:spPr>
          <a:xfrm>
            <a:off x="304800" y="817162"/>
            <a:ext cx="8382000" cy="6040838"/>
          </a:xfrm>
        </p:spPr>
        <p:txBody>
          <a:bodyPr/>
          <a:lstStyle/>
          <a:p>
            <a:pPr algn="l"/>
            <a:r>
              <a:rPr lang="en-US" sz="2200" dirty="0">
                <a:solidFill>
                  <a:schemeClr val="tx1"/>
                </a:solidFill>
                <a:cs typeface="Times New Roman" pitchFamily="18" charset="0"/>
              </a:rPr>
              <a:t>     (Forward Difference Table)</a:t>
            </a: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05797BB-5551-41AB-BF84-69C0DFD0C0DF}" type="slidenum">
              <a:rPr lang="en-US"/>
              <a:pPr>
                <a:defRPr/>
              </a:pPr>
              <a:t>41</a:t>
            </a:fld>
            <a:endParaRPr lang="en-US"/>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3487129844"/>
                  </p:ext>
                </p:extLst>
              </p:nvPr>
            </p:nvGraphicFramePr>
            <p:xfrm>
              <a:off x="723901" y="1447800"/>
              <a:ext cx="6820797" cy="4274820"/>
            </p:xfrm>
            <a:graphic>
              <a:graphicData uri="http://schemas.openxmlformats.org/drawingml/2006/table">
                <a:tbl>
                  <a:tblPr firstRow="1" bandRow="1">
                    <a:tableStyleId>{5C22544A-7EE6-4342-B048-85BDC9FD1C3A}</a:tableStyleId>
                  </a:tblPr>
                  <a:tblGrid>
                    <a:gridCol w="1012371">
                      <a:extLst>
                        <a:ext uri="{9D8B030D-6E8A-4147-A177-3AD203B41FA5}">
                          <a16:colId xmlns:a16="http://schemas.microsoft.com/office/drawing/2014/main" val="20000"/>
                        </a:ext>
                      </a:extLst>
                    </a:gridCol>
                    <a:gridCol w="1235528">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372498">
                      <a:extLst>
                        <a:ext uri="{9D8B030D-6E8A-4147-A177-3AD203B41FA5}">
                          <a16:colId xmlns:a16="http://schemas.microsoft.com/office/drawing/2014/main" val="20005"/>
                        </a:ext>
                      </a:extLst>
                    </a:gridCol>
                  </a:tblGrid>
                  <a:tr h="402667">
                    <a:tc>
                      <a:txBody>
                        <a:bodyPr/>
                        <a:lstStyle/>
                        <a:p>
                          <a:pPr algn="ctr"/>
                          <a14:m>
                            <m:oMathPara xmlns:m="http://schemas.openxmlformats.org/officeDocument/2006/math">
                              <m:oMathParaPr>
                                <m:jc m:val="centerGroup"/>
                              </m:oMathParaPr>
                              <m:oMath xmlns:m="http://schemas.openxmlformats.org/officeDocument/2006/math">
                                <m:r>
                                  <a:rPr lang="en-US" sz="2200" b="1" i="1" smtClean="0">
                                    <a:latin typeface="Cambria Math"/>
                                    <a:cs typeface="Times New Roman" pitchFamily="18" charset="0"/>
                                  </a:rPr>
                                  <m:t>𝒙</m:t>
                                </m:r>
                              </m:oMath>
                            </m:oMathPara>
                          </a14:m>
                          <a:endParaRPr lang="en-US" sz="2200" i="1" dirty="0">
                            <a:latin typeface="+mn-lt"/>
                            <a:cs typeface="Times New Roman" pitchFamily="18" charset="0"/>
                          </a:endParaRPr>
                        </a:p>
                      </a:txBody>
                      <a:tcPr/>
                    </a:tc>
                    <a:tc>
                      <a:txBody>
                        <a:bodyPr/>
                        <a:lstStyle/>
                        <a:p>
                          <a:pPr algn="ctr"/>
                          <a14:m>
                            <m:oMath xmlns:m="http://schemas.openxmlformats.org/officeDocument/2006/math">
                              <m:r>
                                <a:rPr lang="en-US" sz="2200" b="1" i="1" smtClean="0">
                                  <a:latin typeface="Cambria Math"/>
                                  <a:cs typeface="Times New Roman" pitchFamily="18" charset="0"/>
                                </a:rPr>
                                <m:t>𝒚</m:t>
                              </m:r>
                            </m:oMath>
                          </a14:m>
                          <a:r>
                            <a:rPr lang="en-US" sz="2200" i="1" dirty="0">
                              <a:latin typeface="+mn-lt"/>
                              <a:cs typeface="Times New Roman" pitchFamily="18" charset="0"/>
                            </a:rPr>
                            <a:t/>
                          </a:r>
                        </a:p>
                      </a:txBody>
                      <a:tcPr/>
                    </a:tc>
                    <a:tc>
                      <a:txBody>
                        <a:bodyPr/>
                        <a:lstStyle/>
                        <a:p>
                          <a:pPr algn="ctr"/>
                          <a14:m>
                            <m:oMathPara xmlns:m="http://schemas.openxmlformats.org/officeDocument/2006/math">
                              <m:oMathParaPr>
                                <m:jc m:val="centerGroup"/>
                              </m:oMathParaPr>
                              <m:oMath xmlns:m="http://schemas.openxmlformats.org/officeDocument/2006/math">
                                <m:r>
                                  <a:rPr lang="en-US" sz="2200" b="1" i="1" smtClean="0">
                                    <a:latin typeface="Cambria Math"/>
                                    <a:ea typeface="Cambria Math"/>
                                    <a:cs typeface="Times New Roman" pitchFamily="18" charset="0"/>
                                  </a:rPr>
                                  <m:t>∆</m:t>
                                </m:r>
                                <m:r>
                                  <a:rPr lang="en-US" sz="2200" b="1" i="1" smtClean="0">
                                    <a:latin typeface="Cambria Math"/>
                                    <a:ea typeface="Cambria Math"/>
                                    <a:cs typeface="Times New Roman" pitchFamily="18" charset="0"/>
                                  </a:rPr>
                                  <m:t>𝒚</m:t>
                                </m:r>
                              </m:oMath>
                            </m:oMathPara>
                          </a14:m>
                          <a:endParaRPr lang="en-US" sz="2200" i="1"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cs typeface="Times New Roman" pitchFamily="18" charset="0"/>
                                      </a:rPr>
                                      <m:t>𝟐</m:t>
                                    </m:r>
                                  </m:sup>
                                </m:sSup>
                                <m:r>
                                  <a:rPr lang="en-US" sz="2200" b="1" i="1" smtClean="0">
                                    <a:latin typeface="Cambria Math"/>
                                    <a:cs typeface="Times New Roman" pitchFamily="18" charset="0"/>
                                  </a:rPr>
                                  <m:t>𝒚</m:t>
                                </m:r>
                              </m:oMath>
                            </m:oMathPara>
                          </a14:m>
                          <a:endParaRPr lang="en-US" sz="2200" i="1" baseline="300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ea typeface="Cambria Math"/>
                                        <a:cs typeface="Times New Roman" pitchFamily="18" charset="0"/>
                                      </a:rPr>
                                      <m:t>𝟑</m:t>
                                    </m:r>
                                  </m:sup>
                                </m:sSup>
                                <m:r>
                                  <a:rPr lang="en-US" sz="2200" b="1" i="1" smtClean="0">
                                    <a:latin typeface="Cambria Math"/>
                                    <a:ea typeface="Cambria Math"/>
                                    <a:cs typeface="Times New Roman" pitchFamily="18" charset="0"/>
                                  </a:rPr>
                                  <m:t>𝒚</m:t>
                                </m:r>
                              </m:oMath>
                            </m:oMathPara>
                          </a14:m>
                          <a:endParaRPr lang="en-US" sz="2200" i="1" baseline="300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ea typeface="Cambria Math"/>
                                        <a:cs typeface="Times New Roman" pitchFamily="18" charset="0"/>
                                      </a:rPr>
                                      <m:t>𝟒</m:t>
                                    </m:r>
                                  </m:sup>
                                </m:sSup>
                                <m:r>
                                  <a:rPr lang="en-US" sz="2200" b="1" i="1" smtClean="0">
                                    <a:latin typeface="Cambria Math"/>
                                    <a:ea typeface="Cambria Math"/>
                                    <a:cs typeface="Times New Roman" pitchFamily="18" charset="0"/>
                                  </a:rPr>
                                  <m:t>𝒚</m:t>
                                </m:r>
                              </m:oMath>
                            </m:oMathPara>
                          </a14:m>
                          <a:endParaRPr lang="en-US" sz="2200" i="1" baseline="30000" dirty="0">
                            <a:latin typeface="+mn-lt"/>
                            <a:cs typeface="Times New Roman" pitchFamily="18" charset="0"/>
                          </a:endParaRPr>
                        </a:p>
                      </a:txBody>
                      <a:tcPr/>
                    </a:tc>
                    <a:extLst>
                      <a:ext uri="{0D108BD9-81ED-4DB2-BD59-A6C34878D82A}">
                        <a16:rowId xmlns:a16="http://schemas.microsoft.com/office/drawing/2014/main" val="10000"/>
                      </a:ext>
                    </a:extLst>
                  </a:tr>
                  <a:tr h="395526">
                    <a:tc>
                      <a:txBody>
                        <a:bodyPr/>
                        <a:lstStyle/>
                        <a:p>
                          <a:pPr algn="ctr"/>
                          <a:r>
                            <a:rPr lang="en-US" sz="2200" dirty="0">
                              <a:latin typeface="+mn-lt"/>
                              <a:cs typeface="Times New Roman" pitchFamily="18" charset="0"/>
                            </a:rPr>
                            <a:t>40</a:t>
                          </a:r>
                        </a:p>
                      </a:txBody>
                      <a:tcPr/>
                    </a:tc>
                    <a:tc>
                      <a:txBody>
                        <a:bodyPr/>
                        <a:lstStyle/>
                        <a:p>
                          <a:pPr algn="ctr"/>
                          <a:r>
                            <a:rPr lang="en-US" sz="2200" dirty="0">
                              <a:latin typeface="+mn-lt"/>
                              <a:cs typeface="Times New Roman" pitchFamily="18" charset="0"/>
                            </a:rPr>
                            <a:t>31</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1"/>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42</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2"/>
                      </a:ext>
                    </a:extLst>
                  </a:tr>
                  <a:tr h="395526">
                    <a:tc>
                      <a:txBody>
                        <a:bodyPr/>
                        <a:lstStyle/>
                        <a:p>
                          <a:pPr algn="ctr"/>
                          <a:r>
                            <a:rPr lang="en-US" sz="2200" dirty="0">
                              <a:latin typeface="+mn-lt"/>
                              <a:cs typeface="Times New Roman" pitchFamily="18" charset="0"/>
                            </a:rPr>
                            <a:t>50</a:t>
                          </a:r>
                        </a:p>
                      </a:txBody>
                      <a:tcPr/>
                    </a:tc>
                    <a:tc>
                      <a:txBody>
                        <a:bodyPr/>
                        <a:lstStyle/>
                        <a:p>
                          <a:pPr algn="ctr"/>
                          <a:r>
                            <a:rPr lang="en-US" sz="2200" dirty="0">
                              <a:latin typeface="+mn-lt"/>
                              <a:cs typeface="Times New Roman" pitchFamily="18" charset="0"/>
                            </a:rPr>
                            <a:t>73</a:t>
                          </a: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9</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3"/>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51</a:t>
                          </a:r>
                        </a:p>
                      </a:txBody>
                      <a:tcPr/>
                    </a:tc>
                    <a:tc>
                      <a:txBody>
                        <a:bodyPr/>
                        <a:lstStyle/>
                        <a:p>
                          <a:pPr algn="ctr"/>
                          <a:endParaRPr lang="en-US" sz="2200"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−25</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4"/>
                      </a:ext>
                    </a:extLst>
                  </a:tr>
                  <a:tr h="395526">
                    <a:tc>
                      <a:txBody>
                        <a:bodyPr/>
                        <a:lstStyle/>
                        <a:p>
                          <a:pPr algn="ctr"/>
                          <a:r>
                            <a:rPr lang="en-US" sz="2200" dirty="0">
                              <a:latin typeface="+mn-lt"/>
                              <a:cs typeface="Times New Roman" pitchFamily="18" charset="0"/>
                            </a:rPr>
                            <a:t>60</a:t>
                          </a:r>
                        </a:p>
                      </a:txBody>
                      <a:tcPr/>
                    </a:tc>
                    <a:tc>
                      <a:txBody>
                        <a:bodyPr/>
                        <a:lstStyle/>
                        <a:p>
                          <a:pPr algn="ctr"/>
                          <a:r>
                            <a:rPr lang="en-US" sz="2200" dirty="0">
                              <a:latin typeface="+mn-lt"/>
                              <a:cs typeface="Times New Roman" pitchFamily="18" charset="0"/>
                            </a:rPr>
                            <a:t>124</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−16</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37</m:t>
                                </m:r>
                              </m:oMath>
                            </m:oMathPara>
                          </a14:m>
                          <a:endParaRPr lang="en-US" sz="2200" dirty="0">
                            <a:latin typeface="+mn-lt"/>
                            <a:cs typeface="Times New Roman" pitchFamily="18" charset="0"/>
                          </a:endParaRPr>
                        </a:p>
                      </a:txBody>
                      <a:tcPr/>
                    </a:tc>
                    <a:extLst>
                      <a:ext uri="{0D108BD9-81ED-4DB2-BD59-A6C34878D82A}">
                        <a16:rowId xmlns:a16="http://schemas.microsoft.com/office/drawing/2014/main" val="10005"/>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35</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12</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6"/>
                      </a:ext>
                    </a:extLst>
                  </a:tr>
                  <a:tr h="395526">
                    <a:tc>
                      <a:txBody>
                        <a:bodyPr/>
                        <a:lstStyle/>
                        <a:p>
                          <a:pPr algn="ctr"/>
                          <a:r>
                            <a:rPr lang="en-US" sz="2200" dirty="0">
                              <a:latin typeface="+mn-lt"/>
                              <a:cs typeface="Times New Roman" pitchFamily="18" charset="0"/>
                            </a:rPr>
                            <a:t>70</a:t>
                          </a:r>
                        </a:p>
                      </a:txBody>
                      <a:tcPr/>
                    </a:tc>
                    <a:tc>
                      <a:txBody>
                        <a:bodyPr/>
                        <a:lstStyle/>
                        <a:p>
                          <a:pPr algn="ctr"/>
                          <a:r>
                            <a:rPr lang="en-US" sz="2200" dirty="0">
                              <a:latin typeface="+mn-lt"/>
                              <a:cs typeface="Times New Roman" pitchFamily="18" charset="0"/>
                            </a:rPr>
                            <a:t>159</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−4</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7"/>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31</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8"/>
                      </a:ext>
                    </a:extLst>
                  </a:tr>
                  <a:tr h="395526">
                    <a:tc>
                      <a:txBody>
                        <a:bodyPr/>
                        <a:lstStyle/>
                        <a:p>
                          <a:pPr algn="ctr"/>
                          <a:r>
                            <a:rPr lang="en-US" sz="2200" dirty="0">
                              <a:latin typeface="+mn-lt"/>
                              <a:cs typeface="Times New Roman" pitchFamily="18" charset="0"/>
                            </a:rPr>
                            <a:t>80</a:t>
                          </a:r>
                        </a:p>
                      </a:txBody>
                      <a:tcPr/>
                    </a:tc>
                    <a:tc>
                      <a:txBody>
                        <a:bodyPr/>
                        <a:lstStyle/>
                        <a:p>
                          <a:pPr algn="ctr"/>
                          <a:r>
                            <a:rPr lang="en-US" sz="2200" dirty="0">
                              <a:latin typeface="+mn-lt"/>
                              <a:cs typeface="Times New Roman" pitchFamily="18" charset="0"/>
                            </a:rPr>
                            <a:t>190</a:t>
                          </a: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extLst>
                      <a:ext uri="{0D108BD9-81ED-4DB2-BD59-A6C34878D82A}">
                        <a16:rowId xmlns:a16="http://schemas.microsoft.com/office/drawing/2014/main" val="10009"/>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3837562125"/>
                  </p:ext>
                </p:extLst>
              </p:nvPr>
            </p:nvGraphicFramePr>
            <p:xfrm>
              <a:off x="723901" y="1447800"/>
              <a:ext cx="6820797" cy="4274820"/>
            </p:xfrm>
            <a:graphic>
              <a:graphicData uri="http://schemas.openxmlformats.org/drawingml/2006/table">
                <a:tbl>
                  <a:tblPr firstRow="1" bandRow="1">
                    <a:tableStyleId>{5C22544A-7EE6-4342-B048-85BDC9FD1C3A}</a:tableStyleId>
                  </a:tblPr>
                  <a:tblGrid>
                    <a:gridCol w="1012371"/>
                    <a:gridCol w="1235528"/>
                    <a:gridCol w="914400"/>
                    <a:gridCol w="990600"/>
                    <a:gridCol w="1295400"/>
                    <a:gridCol w="1372498"/>
                  </a:tblGrid>
                  <a:tr h="434340">
                    <a:tc>
                      <a:txBody>
                        <a:bodyPr/>
                        <a:lstStyle/>
                        <a:p>
                          <a:endParaRPr lang="en-US"/>
                        </a:p>
                      </a:txBody>
                      <a:tcPr>
                        <a:blipFill rotWithShape="1">
                          <a:blip r:embed="rId2"/>
                          <a:stretch>
                            <a:fillRect l="-602" t="-8451" r="-574096" b="-915493"/>
                          </a:stretch>
                        </a:blipFill>
                      </a:tcPr>
                    </a:tc>
                    <a:tc>
                      <a:txBody>
                        <a:bodyPr/>
                        <a:lstStyle/>
                        <a:p>
                          <a:endParaRPr lang="en-US"/>
                        </a:p>
                      </a:txBody>
                      <a:tcPr>
                        <a:blipFill rotWithShape="1">
                          <a:blip r:embed="rId2"/>
                          <a:stretch>
                            <a:fillRect l="-82266" t="-8451" r="-369458" b="-915493"/>
                          </a:stretch>
                        </a:blipFill>
                      </a:tcPr>
                    </a:tc>
                    <a:tc>
                      <a:txBody>
                        <a:bodyPr/>
                        <a:lstStyle/>
                        <a:p>
                          <a:endParaRPr lang="en-US"/>
                        </a:p>
                      </a:txBody>
                      <a:tcPr>
                        <a:blipFill rotWithShape="1">
                          <a:blip r:embed="rId2"/>
                          <a:stretch>
                            <a:fillRect l="-246667" t="-8451" r="-400000" b="-915493"/>
                          </a:stretch>
                        </a:blipFill>
                      </a:tcPr>
                    </a:tc>
                    <a:tc>
                      <a:txBody>
                        <a:bodyPr/>
                        <a:lstStyle/>
                        <a:p>
                          <a:endParaRPr lang="en-US"/>
                        </a:p>
                      </a:txBody>
                      <a:tcPr>
                        <a:blipFill rotWithShape="1">
                          <a:blip r:embed="rId2"/>
                          <a:stretch>
                            <a:fillRect l="-320988" t="-8451" r="-270370" b="-915493"/>
                          </a:stretch>
                        </a:blipFill>
                      </a:tcPr>
                    </a:tc>
                    <a:tc>
                      <a:txBody>
                        <a:bodyPr/>
                        <a:lstStyle/>
                        <a:p>
                          <a:endParaRPr lang="en-US"/>
                        </a:p>
                      </a:txBody>
                      <a:tcPr>
                        <a:blipFill rotWithShape="1">
                          <a:blip r:embed="rId2"/>
                          <a:stretch>
                            <a:fillRect l="-320188" t="-8451" r="-105634" b="-915493"/>
                          </a:stretch>
                        </a:blipFill>
                      </a:tcPr>
                    </a:tc>
                    <a:tc>
                      <a:txBody>
                        <a:bodyPr/>
                        <a:lstStyle/>
                        <a:p>
                          <a:endParaRPr lang="en-US"/>
                        </a:p>
                      </a:txBody>
                      <a:tcPr>
                        <a:blipFill rotWithShape="1">
                          <a:blip r:embed="rId2"/>
                          <a:stretch>
                            <a:fillRect l="-397778" t="-8451" b="-915493"/>
                          </a:stretch>
                        </a:blipFill>
                      </a:tcPr>
                    </a:tc>
                  </a:tr>
                  <a:tr h="426720">
                    <a:tc>
                      <a:txBody>
                        <a:bodyPr/>
                        <a:lstStyle/>
                        <a:p>
                          <a:pPr algn="ctr"/>
                          <a:r>
                            <a:rPr lang="en-US" sz="2200" dirty="0" smtClean="0">
                              <a:latin typeface="+mn-lt"/>
                              <a:cs typeface="Times New Roman" pitchFamily="18" charset="0"/>
                            </a:rPr>
                            <a:t>40</a:t>
                          </a: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31</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42</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r>
                  <a:tr h="426720">
                    <a:tc>
                      <a:txBody>
                        <a:bodyPr/>
                        <a:lstStyle/>
                        <a:p>
                          <a:pPr algn="ctr"/>
                          <a:r>
                            <a:rPr lang="en-US" sz="2200" dirty="0" smtClean="0">
                              <a:latin typeface="+mn-lt"/>
                              <a:cs typeface="Times New Roman" pitchFamily="18" charset="0"/>
                            </a:rPr>
                            <a:t>50</a:t>
                          </a: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73</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9</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51</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rotWithShape="1">
                          <a:blip r:embed="rId2"/>
                          <a:stretch>
                            <a:fillRect l="-320188" t="-410000" r="-105634" b="-528571"/>
                          </a:stretch>
                        </a:blipFill>
                      </a:tcPr>
                    </a:tc>
                    <a:tc>
                      <a:txBody>
                        <a:bodyPr/>
                        <a:lstStyle/>
                        <a:p>
                          <a:pPr algn="ctr"/>
                          <a:endParaRPr lang="en-US" sz="2200" dirty="0">
                            <a:latin typeface="+mn-lt"/>
                            <a:cs typeface="Times New Roman" pitchFamily="18" charset="0"/>
                          </a:endParaRPr>
                        </a:p>
                      </a:txBody>
                      <a:tcPr/>
                    </a:tc>
                  </a:tr>
                  <a:tr h="426720">
                    <a:tc>
                      <a:txBody>
                        <a:bodyPr/>
                        <a:lstStyle/>
                        <a:p>
                          <a:pPr algn="ctr"/>
                          <a:r>
                            <a:rPr lang="en-US" sz="2200" dirty="0" smtClean="0">
                              <a:latin typeface="+mn-lt"/>
                              <a:cs typeface="Times New Roman" pitchFamily="18" charset="0"/>
                            </a:rPr>
                            <a:t>60</a:t>
                          </a: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124</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rotWithShape="1">
                          <a:blip r:embed="rId2"/>
                          <a:stretch>
                            <a:fillRect l="-320988" t="-510000" r="-270370" b="-428571"/>
                          </a:stretch>
                        </a:blipFill>
                      </a:tcPr>
                    </a:tc>
                    <a:tc>
                      <a:txBody>
                        <a:bodyPr/>
                        <a:lstStyle/>
                        <a:p>
                          <a:pPr algn="ctr"/>
                          <a:endParaRPr lang="en-US" sz="2200" dirty="0">
                            <a:latin typeface="+mn-lt"/>
                            <a:cs typeface="Times New Roman" pitchFamily="18" charset="0"/>
                          </a:endParaRPr>
                        </a:p>
                      </a:txBody>
                      <a:tcPr/>
                    </a:tc>
                    <a:tc>
                      <a:txBody>
                        <a:bodyPr/>
                        <a:lstStyle/>
                        <a:p>
                          <a:endParaRPr lang="en-US"/>
                        </a:p>
                      </a:txBody>
                      <a:tcPr>
                        <a:blipFill rotWithShape="1">
                          <a:blip r:embed="rId2"/>
                          <a:stretch>
                            <a:fillRect l="-397778" t="-510000" b="-428571"/>
                          </a:stretch>
                        </a:blipFill>
                      </a:tcPr>
                    </a:tc>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35</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rotWithShape="1">
                          <a:blip r:embed="rId2"/>
                          <a:stretch>
                            <a:fillRect l="-320188" t="-610000" r="-105634" b="-328571"/>
                          </a:stretch>
                        </a:blipFill>
                      </a:tcPr>
                    </a:tc>
                    <a:tc>
                      <a:txBody>
                        <a:bodyPr/>
                        <a:lstStyle/>
                        <a:p>
                          <a:pPr algn="ctr"/>
                          <a:endParaRPr lang="en-US" sz="2200" dirty="0">
                            <a:latin typeface="+mn-lt"/>
                            <a:cs typeface="Times New Roman" pitchFamily="18" charset="0"/>
                          </a:endParaRPr>
                        </a:p>
                      </a:txBody>
                      <a:tcPr/>
                    </a:tc>
                  </a:tr>
                  <a:tr h="426720">
                    <a:tc>
                      <a:txBody>
                        <a:bodyPr/>
                        <a:lstStyle/>
                        <a:p>
                          <a:pPr algn="ctr"/>
                          <a:r>
                            <a:rPr lang="en-US" sz="2200" dirty="0" smtClean="0">
                              <a:latin typeface="+mn-lt"/>
                              <a:cs typeface="Times New Roman" pitchFamily="18" charset="0"/>
                            </a:rPr>
                            <a:t>70</a:t>
                          </a: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159</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rotWithShape="1">
                          <a:blip r:embed="rId2"/>
                          <a:stretch>
                            <a:fillRect l="-320988" t="-710000" r="-270370" b="-228571"/>
                          </a:stretch>
                        </a:blipFill>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31</a:t>
                          </a: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r>
                  <a:tr h="426720">
                    <a:tc>
                      <a:txBody>
                        <a:bodyPr/>
                        <a:lstStyle/>
                        <a:p>
                          <a:pPr algn="ctr"/>
                          <a:r>
                            <a:rPr lang="en-US" sz="2200" dirty="0" smtClean="0">
                              <a:latin typeface="+mn-lt"/>
                              <a:cs typeface="Times New Roman" pitchFamily="18" charset="0"/>
                            </a:rPr>
                            <a:t>80</a:t>
                          </a:r>
                          <a:endParaRPr lang="en-US" sz="2200" dirty="0">
                            <a:latin typeface="+mn-lt"/>
                            <a:cs typeface="Times New Roman" pitchFamily="18" charset="0"/>
                          </a:endParaRPr>
                        </a:p>
                      </a:txBody>
                      <a:tcPr/>
                    </a:tc>
                    <a:tc>
                      <a:txBody>
                        <a:bodyPr/>
                        <a:lstStyle/>
                        <a:p>
                          <a:pPr algn="ctr"/>
                          <a:r>
                            <a:rPr lang="en-US" sz="2200" dirty="0" smtClean="0">
                              <a:latin typeface="+mn-lt"/>
                              <a:cs typeface="Times New Roman" pitchFamily="18" charset="0"/>
                            </a:rPr>
                            <a:t>190</a:t>
                          </a:r>
                          <a:endParaRPr lang="en-US" sz="2200" dirty="0">
                            <a:latin typeface="+mn-lt"/>
                            <a:cs typeface="Times New Roman" pitchFamily="18" charset="0"/>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r>
                </a:tbl>
              </a:graphicData>
            </a:graphic>
          </p:graphicFrame>
        </mc:Fallback>
      </mc:AlternateContent>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sp>
        <p:nvSpPr>
          <p:cNvPr id="8"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10" name="Date Placeholder 3"/>
          <p:cNvSpPr>
            <a:spLocks noGrp="1"/>
          </p:cNvSpPr>
          <p:nvPr>
            <p:ph type="dt" sz="half" idx="10"/>
          </p:nvPr>
        </p:nvSpPr>
        <p:spPr>
          <a:xfrm>
            <a:off x="457200" y="6356350"/>
            <a:ext cx="2133600" cy="365125"/>
          </a:xfrm>
        </p:spPr>
        <p:txBody>
          <a:bodyPr/>
          <a:lstStyle/>
          <a:p>
            <a:fld id="{BD090C56-DA1A-4081-96C7-C5BC2AC927EE}" type="datetime1">
              <a:rPr lang="en-US" smtClean="0"/>
              <a:pPr/>
              <a:t>5/15/2022</a:t>
            </a:fld>
            <a:endParaRPr lang="en-US" dirty="0"/>
          </a:p>
        </p:txBody>
      </p:sp>
      <p:pic>
        <p:nvPicPr>
          <p:cNvPr id="11" name="Picture 10">
            <a:extLst>
              <a:ext uri="{FF2B5EF4-FFF2-40B4-BE49-F238E27FC236}">
                <a16:creationId xmlns:a16="http://schemas.microsoft.com/office/drawing/2014/main" xmlns="" id="{85032ED0-B064-480D-B40D-C6B331D2869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5412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Here </a:t>
                </a:r>
                <a14:m>
                  <m:oMath xmlns:m="http://schemas.openxmlformats.org/officeDocument/2006/math">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𝑥</m:t>
                        </m:r>
                      </m:e>
                      <m:sub>
                        <m:r>
                          <a:rPr lang="en-US" sz="2200" i="1">
                            <a:latin typeface="Cambria Math"/>
                            <a:cs typeface="Times New Roman" pitchFamily="18" charset="0"/>
                          </a:rPr>
                          <m:t>0</m:t>
                        </m:r>
                      </m:sub>
                    </m:sSub>
                    <m:r>
                      <a:rPr lang="en-US" sz="2200" i="1">
                        <a:latin typeface="Cambria Math"/>
                        <a:cs typeface="Times New Roman" pitchFamily="18" charset="0"/>
                      </a:rPr>
                      <m:t>=</m:t>
                    </m:r>
                    <m:r>
                      <a:rPr lang="en-US" sz="2200" b="0" i="1" smtClean="0">
                        <a:latin typeface="Cambria Math"/>
                        <a:cs typeface="Times New Roman" pitchFamily="18" charset="0"/>
                      </a:rPr>
                      <m:t>40</m:t>
                    </m:r>
                    <m:r>
                      <a:rPr lang="en-US" sz="2200" i="1">
                        <a:latin typeface="Cambria Math"/>
                        <a:cs typeface="Times New Roman" pitchFamily="18" charset="0"/>
                      </a:rPr>
                      <m:t>,</m:t>
                    </m:r>
                  </m:oMath>
                </a14:m>
                <a:endParaRPr lang="en-US" sz="2200" dirty="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h</m:t>
                      </m:r>
                      <m:r>
                        <a:rPr lang="en-US" sz="2200" i="1">
                          <a:latin typeface="Cambria Math"/>
                          <a:cs typeface="Times New Roman" pitchFamily="18" charset="0"/>
                        </a:rPr>
                        <m:t>=10</m:t>
                      </m:r>
                      <m:r>
                        <a:rPr lang="en-US" sz="2200">
                          <a:latin typeface="Cambria Math"/>
                          <a:cs typeface="Times New Roman" pitchFamily="18" charset="0"/>
                        </a:rPr>
                        <m:t>,</m:t>
                      </m:r>
                    </m:oMath>
                  </m:oMathPara>
                </a14:m>
                <a:endParaRPr lang="en-US" sz="2200" dirty="0">
                  <a:latin typeface="Cambria Math"/>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𝑥</m:t>
                      </m:r>
                      <m:r>
                        <a:rPr lang="en-US" sz="2200" i="1">
                          <a:latin typeface="Cambria Math"/>
                        </a:rPr>
                        <m:t>=45</m:t>
                      </m:r>
                      <m:r>
                        <a:rPr lang="en-US" sz="2200">
                          <a:latin typeface="Cambria Math"/>
                        </a:rPr>
                        <m:t>,</m:t>
                      </m:r>
                    </m:oMath>
                  </m:oMathPara>
                </a14:m>
                <a:endParaRPr lang="en-US" sz="2200" dirty="0">
                  <a:latin typeface="Cambria Math"/>
                </a:endParaRPr>
              </a:p>
              <a:p>
                <a:pPr marL="0" indent="0">
                  <a:buNone/>
                </a:pPr>
                <a:r>
                  <a:rPr lang="en-US" sz="2000" i="1" dirty="0">
                    <a:latin typeface="Times New Roman" panose="02020603050405020304" pitchFamily="18" charset="0"/>
                    <a:cs typeface="Times New Roman" panose="02020603050405020304" pitchFamily="18" charset="0"/>
                  </a:rPr>
                  <a:t>u </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num>
                      <m:den>
                        <m:r>
                          <a:rPr lang="en-US" sz="2200" i="1">
                            <a:latin typeface="Cambria Math"/>
                          </a:rPr>
                          <m:t>h</m:t>
                        </m:r>
                      </m:den>
                    </m:f>
                    <m:r>
                      <a:rPr lang="en-US" sz="2200" i="1">
                        <a:latin typeface="Cambria Math"/>
                      </a:rPr>
                      <m:t>=0.</m:t>
                    </m:r>
                    <m:r>
                      <a:rPr lang="en-US" sz="2200" b="0" i="1" smtClean="0">
                        <a:latin typeface="Cambria Math"/>
                      </a:rPr>
                      <m:t>5</m:t>
                    </m:r>
                  </m:oMath>
                </a14:m>
                <a:endParaRPr lang="en-US" sz="2200" dirty="0"/>
              </a:p>
              <a:p>
                <a:pPr marL="0" indent="0">
                  <a:buNone/>
                </a:pPr>
                <a:r>
                  <a:rPr lang="en-US" sz="2200" dirty="0"/>
                  <a:t>Using Newton forward interpolation formula-</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r>
                          <a:rPr lang="en-US" sz="2200" i="1">
                            <a:latin typeface="Cambria Math"/>
                          </a:rPr>
                          <m:t>=</m:t>
                        </m:r>
                        <m:r>
                          <a:rPr lang="en-US" sz="2200" i="1">
                            <a:latin typeface="Cambria Math"/>
                          </a:rPr>
                          <m:t>𝑦</m:t>
                        </m:r>
                      </m:e>
                      <m:sub>
                        <m:r>
                          <a:rPr lang="en-US" sz="2200" i="1">
                            <a:latin typeface="Cambria Math"/>
                          </a:rPr>
                          <m:t>0</m:t>
                        </m:r>
                      </m:sub>
                    </m:sSub>
                    <m:r>
                      <a:rPr lang="en-US" sz="2200" i="1">
                        <a:latin typeface="Cambria Math"/>
                      </a:rPr>
                      <m:t>+</m:t>
                    </m:r>
                    <m:r>
                      <a:rPr lang="en-IN" sz="2200" b="0" i="1" smtClean="0">
                        <a:latin typeface="Cambria Math" panose="02040503050406030204" pitchFamily="18" charset="0"/>
                      </a:rPr>
                      <m:t>𝑢</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num>
                      <m:den>
                        <m:r>
                          <a:rPr lang="en-US" sz="2200" i="1" dirty="0">
                            <a:latin typeface="Cambria Math"/>
                          </a:rPr>
                          <m:t>2!</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r>
                          <a:rPr lang="en-IN" sz="2200" b="0" i="1" dirty="0" smtClean="0">
                            <a:latin typeface="Cambria Math" panose="02040503050406030204" pitchFamily="18" charset="0"/>
                          </a:rPr>
                          <m:t>𝑢</m:t>
                        </m:r>
                        <m:r>
                          <a:rPr lang="en-US" sz="2200" i="1" dirty="0">
                            <a:latin typeface="Cambria Math"/>
                          </a:rPr>
                          <m:t>−2)</m:t>
                        </m:r>
                      </m:num>
                      <m:den>
                        <m:r>
                          <a:rPr lang="en-US" sz="2200" i="1" dirty="0">
                            <a:latin typeface="Cambria Math"/>
                          </a:rPr>
                          <m:t>3!</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3</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d>
                          <m:dPr>
                            <m:ctrlPr>
                              <a:rPr lang="en-US" sz="2200" i="1" dirty="0">
                                <a:latin typeface="Cambria Math" panose="02040503050406030204" pitchFamily="18" charset="0"/>
                              </a:rPr>
                            </m:ctrlPr>
                          </m:dPr>
                          <m:e>
                            <m:r>
                              <a:rPr lang="en-IN" sz="2200" b="0" i="1" dirty="0" smtClean="0">
                                <a:latin typeface="Cambria Math" panose="02040503050406030204" pitchFamily="18" charset="0"/>
                              </a:rPr>
                              <m:t>𝑢</m:t>
                            </m:r>
                            <m:r>
                              <a:rPr lang="en-US" sz="2200" i="1" dirty="0">
                                <a:latin typeface="Cambria Math"/>
                              </a:rPr>
                              <m:t>−1</m:t>
                            </m:r>
                          </m:e>
                        </m:d>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−2)(</m:t>
                        </m:r>
                        <m:r>
                          <a:rPr lang="en-IN" sz="2200" b="0" i="1" dirty="0" smtClean="0">
                            <a:latin typeface="Cambria Math" panose="02040503050406030204" pitchFamily="18" charset="0"/>
                          </a:rPr>
                          <m:t>𝑢</m:t>
                        </m:r>
                        <m:r>
                          <a:rPr lang="en-US" sz="2200" i="1" dirty="0">
                            <a:latin typeface="Cambria Math"/>
                          </a:rPr>
                          <m:t>−3)</m:t>
                        </m:r>
                      </m:num>
                      <m:den>
                        <m:r>
                          <a:rPr lang="en-US" sz="2200" i="1" dirty="0">
                            <a:latin typeface="Cambria Math"/>
                          </a:rPr>
                          <m:t>4!</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4</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endParaRPr lang="en-US" sz="2200" dirty="0"/>
              </a:p>
              <a:p>
                <a:pPr marL="0" indent="0">
                  <a:buNone/>
                </a:pPr>
                <a:endParaRPr lang="en-US" sz="2200" i="1"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=47.86</m:t>
                      </m:r>
                    </m:oMath>
                  </m:oMathPara>
                </a14:m>
                <a:endParaRPr lang="en-US" sz="2200" dirty="0"/>
              </a:p>
              <a:p>
                <a:pPr marL="0" indent="0">
                  <a:buNone/>
                </a:pPr>
                <a:r>
                  <a:rPr lang="en-US" sz="2200" dirty="0"/>
                  <a:t>Hence no. of students  getting less than 45</a:t>
                </a:r>
                <a14:m>
                  <m:oMath xmlns:m="http://schemas.openxmlformats.org/officeDocument/2006/math">
                    <m:r>
                      <a:rPr lang="en-US" sz="2200" b="0" i="1" smtClean="0">
                        <a:latin typeface="Cambria Math"/>
                      </a:rPr>
                      <m:t>=48</m:t>
                    </m:r>
                  </m:oMath>
                </a14:m>
                <a:endParaRPr lang="en-US" sz="2200" b="0" dirty="0"/>
              </a:p>
              <a:p>
                <a:pPr marL="0" indent="0">
                  <a:buNone/>
                </a:pPr>
                <a:r>
                  <a:rPr lang="en-US" sz="2200" dirty="0"/>
                  <a:t>No. of students  getting less than 40</a:t>
                </a:r>
                <a14:m>
                  <m:oMath xmlns:m="http://schemas.openxmlformats.org/officeDocument/2006/math">
                    <m:r>
                      <a:rPr lang="en-US" sz="2200" i="1">
                        <a:latin typeface="Cambria Math"/>
                      </a:rPr>
                      <m:t>=</m:t>
                    </m:r>
                    <m:r>
                      <a:rPr lang="en-US" sz="2200" b="0" i="1" smtClean="0">
                        <a:latin typeface="Cambria Math"/>
                      </a:rPr>
                      <m:t>31</m:t>
                    </m:r>
                  </m:oMath>
                </a14:m>
                <a:endParaRPr lang="en-US" sz="2200" dirty="0"/>
              </a:p>
              <a:p>
                <a:pPr marL="0" indent="0">
                  <a:buNone/>
                </a:pPr>
                <a:r>
                  <a:rPr lang="en-US" sz="2200" dirty="0"/>
                  <a:t>No. of students getting marks between 40 and 45</a:t>
                </a:r>
                <a14:m>
                  <m:oMath xmlns:m="http://schemas.openxmlformats.org/officeDocument/2006/math">
                    <m:r>
                      <a:rPr lang="en-US" sz="2200" b="0" i="1" smtClean="0">
                        <a:latin typeface="Cambria Math"/>
                      </a:rPr>
                      <m:t>=48−31=17</m:t>
                    </m:r>
                  </m:oMath>
                </a14:m>
                <a:endParaRPr lang="en-US" sz="2200" dirty="0"/>
              </a:p>
              <a:p>
                <a:pPr marL="0" indent="0">
                  <a:buNone/>
                </a:pPr>
                <a:endParaRPr lang="en-US" sz="2200" b="0" dirty="0"/>
              </a:p>
              <a:p>
                <a:pPr marL="0" indent="0">
                  <a:buNone/>
                </a:pPr>
                <a:endParaRPr lang="en-US" sz="2200" dirty="0"/>
              </a:p>
              <a:p>
                <a:pPr marL="0" indent="0">
                  <a:buNone/>
                </a:pPr>
                <a:endParaRPr lang="en-US" sz="2400" b="1"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86792921-0E13-48F5-9FFE-483A1D9A13C3}"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pic>
        <p:nvPicPr>
          <p:cNvPr id="9" name="Picture 8">
            <a:extLst>
              <a:ext uri="{FF2B5EF4-FFF2-40B4-BE49-F238E27FC236}">
                <a16:creationId xmlns:a16="http://schemas.microsoft.com/office/drawing/2014/main" xmlns="" id="{71CF634C-B03D-43C0-A918-0664E4F846C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25545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t>Example-3 </a:t>
            </a:r>
            <a:r>
              <a:rPr lang="en-US" sz="2200" dirty="0"/>
              <a:t>find the missing term in the following table-</a:t>
            </a:r>
          </a:p>
          <a:p>
            <a:pPr marL="0" indent="0">
              <a:buNone/>
            </a:pPr>
            <a:endParaRPr lang="en-US" sz="2200" dirty="0"/>
          </a:p>
          <a:p>
            <a:pPr marL="0" indent="0">
              <a:buNone/>
            </a:pPr>
            <a:endParaRPr lang="en-US" sz="2200" i="1" dirty="0">
              <a:latin typeface="Cambria Math"/>
            </a:endParaRP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b="1" dirty="0"/>
              <a:t>Sol: </a:t>
            </a:r>
            <a:r>
              <a:rPr lang="en-US" sz="2200" dirty="0"/>
              <a:t>Constructing forward difference table- </a:t>
            </a:r>
          </a:p>
        </p:txBody>
      </p:sp>
      <p:sp>
        <p:nvSpPr>
          <p:cNvPr id="4" name="Date Placeholder 3"/>
          <p:cNvSpPr>
            <a:spLocks noGrp="1"/>
          </p:cNvSpPr>
          <p:nvPr>
            <p:ph type="dt" sz="half" idx="10"/>
          </p:nvPr>
        </p:nvSpPr>
        <p:spPr/>
        <p:txBody>
          <a:bodyPr/>
          <a:lstStyle/>
          <a:p>
            <a:fld id="{76CAB9CC-4C69-4C0D-9B7E-D15A8CBC97D5}"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985028934"/>
                  </p:ext>
                </p:extLst>
              </p:nvPr>
            </p:nvGraphicFramePr>
            <p:xfrm>
              <a:off x="1600200" y="1905000"/>
              <a:ext cx="2971800" cy="250444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a:rPr>
                                  <m:t>𝒙</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a:rPr>
                                  <m:t>𝒚</m:t>
                                </m:r>
                              </m:oMath>
                            </m:oMathPara>
                          </a14:m>
                          <a:endParaRPr lang="en-US" dirty="0"/>
                        </a:p>
                      </a:txBody>
                      <a:tcPr/>
                    </a:tc>
                    <a:extLst>
                      <a:ext uri="{0D108BD9-81ED-4DB2-BD59-A6C34878D82A}">
                        <a16:rowId xmlns:a16="http://schemas.microsoft.com/office/drawing/2014/main" val="10000"/>
                      </a:ext>
                    </a:extLst>
                  </a:tr>
                  <a:tr h="370840">
                    <a:tc>
                      <a:txBody>
                        <a:bodyPr/>
                        <a:lstStyle/>
                        <a:p>
                          <a:pPr algn="ctr"/>
                          <a:r>
                            <a:rPr lang="en-US" sz="2200" baseline="0" dirty="0"/>
                            <a:t>1</a:t>
                          </a:r>
                        </a:p>
                      </a:txBody>
                      <a:tcPr/>
                    </a:tc>
                    <a:tc>
                      <a:txBody>
                        <a:bodyPr/>
                        <a:lstStyle/>
                        <a:p>
                          <a:pPr algn="ctr"/>
                          <a:r>
                            <a:rPr lang="en-US" sz="2200" baseline="0" dirty="0"/>
                            <a:t>7</a:t>
                          </a:r>
                        </a:p>
                      </a:txBody>
                      <a:tcPr/>
                    </a:tc>
                    <a:extLst>
                      <a:ext uri="{0D108BD9-81ED-4DB2-BD59-A6C34878D82A}">
                        <a16:rowId xmlns:a16="http://schemas.microsoft.com/office/drawing/2014/main" val="10001"/>
                      </a:ext>
                    </a:extLst>
                  </a:tr>
                  <a:tr h="370840">
                    <a:tc>
                      <a:txBody>
                        <a:bodyPr/>
                        <a:lstStyle/>
                        <a:p>
                          <a:pPr algn="ctr"/>
                          <a:r>
                            <a:rPr lang="en-US" sz="2200" baseline="0" dirty="0"/>
                            <a:t>2</a:t>
                          </a:r>
                        </a:p>
                      </a:txBody>
                      <a:tcPr/>
                    </a:tc>
                    <a:tc>
                      <a:txBody>
                        <a:bodyPr/>
                        <a:lstStyle/>
                        <a:p>
                          <a:pPr algn="ctr"/>
                          <a:r>
                            <a:rPr lang="en-US" sz="2200" baseline="0" dirty="0"/>
                            <a:t>?</a:t>
                          </a:r>
                        </a:p>
                      </a:txBody>
                      <a:tcPr/>
                    </a:tc>
                    <a:extLst>
                      <a:ext uri="{0D108BD9-81ED-4DB2-BD59-A6C34878D82A}">
                        <a16:rowId xmlns:a16="http://schemas.microsoft.com/office/drawing/2014/main" val="10002"/>
                      </a:ext>
                    </a:extLst>
                  </a:tr>
                  <a:tr h="370840">
                    <a:tc>
                      <a:txBody>
                        <a:bodyPr/>
                        <a:lstStyle/>
                        <a:p>
                          <a:pPr algn="ctr"/>
                          <a:r>
                            <a:rPr lang="en-US" sz="2200" baseline="0" dirty="0"/>
                            <a:t>3</a:t>
                          </a:r>
                        </a:p>
                      </a:txBody>
                      <a:tcPr/>
                    </a:tc>
                    <a:tc>
                      <a:txBody>
                        <a:bodyPr/>
                        <a:lstStyle/>
                        <a:p>
                          <a:pPr algn="ctr"/>
                          <a:r>
                            <a:rPr lang="en-US" sz="2200" baseline="0" dirty="0"/>
                            <a:t>13</a:t>
                          </a:r>
                        </a:p>
                      </a:txBody>
                      <a:tcPr/>
                    </a:tc>
                    <a:extLst>
                      <a:ext uri="{0D108BD9-81ED-4DB2-BD59-A6C34878D82A}">
                        <a16:rowId xmlns:a16="http://schemas.microsoft.com/office/drawing/2014/main" val="10003"/>
                      </a:ext>
                    </a:extLst>
                  </a:tr>
                  <a:tr h="370840">
                    <a:tc>
                      <a:txBody>
                        <a:bodyPr/>
                        <a:lstStyle/>
                        <a:p>
                          <a:pPr algn="ctr"/>
                          <a:r>
                            <a:rPr lang="en-US" sz="2200" baseline="0" dirty="0"/>
                            <a:t>4</a:t>
                          </a:r>
                        </a:p>
                      </a:txBody>
                      <a:tcPr/>
                    </a:tc>
                    <a:tc>
                      <a:txBody>
                        <a:bodyPr/>
                        <a:lstStyle/>
                        <a:p>
                          <a:pPr algn="ctr"/>
                          <a:r>
                            <a:rPr lang="en-US" sz="2200" baseline="0" dirty="0"/>
                            <a:t>21</a:t>
                          </a:r>
                        </a:p>
                      </a:txBody>
                      <a:tcPr/>
                    </a:tc>
                    <a:extLst>
                      <a:ext uri="{0D108BD9-81ED-4DB2-BD59-A6C34878D82A}">
                        <a16:rowId xmlns:a16="http://schemas.microsoft.com/office/drawing/2014/main" val="10004"/>
                      </a:ext>
                    </a:extLst>
                  </a:tr>
                  <a:tr h="370840">
                    <a:tc>
                      <a:txBody>
                        <a:bodyPr/>
                        <a:lstStyle/>
                        <a:p>
                          <a:pPr algn="ctr"/>
                          <a:r>
                            <a:rPr lang="en-US" sz="2200" baseline="0" dirty="0"/>
                            <a:t>5</a:t>
                          </a:r>
                        </a:p>
                      </a:txBody>
                      <a:tcPr/>
                    </a:tc>
                    <a:tc>
                      <a:txBody>
                        <a:bodyPr/>
                        <a:lstStyle/>
                        <a:p>
                          <a:pPr algn="ctr"/>
                          <a:r>
                            <a:rPr lang="en-US" sz="2200" baseline="0" dirty="0"/>
                            <a:t>37</a:t>
                          </a:r>
                        </a:p>
                      </a:txBody>
                      <a:tcPr/>
                    </a:tc>
                    <a:extLst>
                      <a:ext uri="{0D108BD9-81ED-4DB2-BD59-A6C34878D82A}">
                        <a16:rowId xmlns:a16="http://schemas.microsoft.com/office/drawing/2014/main" val="10005"/>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118351146"/>
                  </p:ext>
                </p:extLst>
              </p:nvPr>
            </p:nvGraphicFramePr>
            <p:xfrm>
              <a:off x="1600200" y="1905000"/>
              <a:ext cx="2971800" cy="2504440"/>
            </p:xfrm>
            <a:graphic>
              <a:graphicData uri="http://schemas.openxmlformats.org/drawingml/2006/table">
                <a:tbl>
                  <a:tblPr firstRow="1" bandRow="1">
                    <a:tableStyleId>{5C22544A-7EE6-4342-B048-85BDC9FD1C3A}</a:tableStyleId>
                  </a:tblPr>
                  <a:tblGrid>
                    <a:gridCol w="1447800"/>
                    <a:gridCol w="1524000"/>
                  </a:tblGrid>
                  <a:tr h="370840">
                    <a:tc>
                      <a:txBody>
                        <a:bodyPr/>
                        <a:lstStyle/>
                        <a:p>
                          <a:endParaRPr lang="en-US"/>
                        </a:p>
                      </a:txBody>
                      <a:tcPr>
                        <a:blipFill rotWithShape="1">
                          <a:blip r:embed="rId2"/>
                          <a:stretch>
                            <a:fillRect l="-422" t="-8197" r="-105485" b="-604918"/>
                          </a:stretch>
                        </a:blipFill>
                      </a:tcPr>
                    </a:tc>
                    <a:tc>
                      <a:txBody>
                        <a:bodyPr/>
                        <a:lstStyle/>
                        <a:p>
                          <a:endParaRPr lang="en-US"/>
                        </a:p>
                      </a:txBody>
                      <a:tcPr>
                        <a:blipFill rotWithShape="1">
                          <a:blip r:embed="rId2"/>
                          <a:stretch>
                            <a:fillRect l="-95200" t="-8197" b="-604918"/>
                          </a:stretch>
                        </a:blipFill>
                      </a:tcPr>
                    </a:tc>
                  </a:tr>
                  <a:tr h="426720">
                    <a:tc>
                      <a:txBody>
                        <a:bodyPr/>
                        <a:lstStyle/>
                        <a:p>
                          <a:pPr algn="ctr"/>
                          <a:r>
                            <a:rPr lang="en-US" sz="2200" baseline="0" dirty="0" smtClean="0"/>
                            <a:t>1</a:t>
                          </a:r>
                          <a:endParaRPr lang="en-US" sz="2200" baseline="0" dirty="0"/>
                        </a:p>
                      </a:txBody>
                      <a:tcPr/>
                    </a:tc>
                    <a:tc>
                      <a:txBody>
                        <a:bodyPr/>
                        <a:lstStyle/>
                        <a:p>
                          <a:pPr algn="ctr"/>
                          <a:r>
                            <a:rPr lang="en-US" sz="2200" baseline="0" dirty="0" smtClean="0"/>
                            <a:t>7</a:t>
                          </a:r>
                          <a:endParaRPr lang="en-US" sz="2200" baseline="0" dirty="0"/>
                        </a:p>
                      </a:txBody>
                      <a:tcPr/>
                    </a:tc>
                  </a:tr>
                  <a:tr h="426720">
                    <a:tc>
                      <a:txBody>
                        <a:bodyPr/>
                        <a:lstStyle/>
                        <a:p>
                          <a:pPr algn="ctr"/>
                          <a:r>
                            <a:rPr lang="en-US" sz="2200" baseline="0" dirty="0" smtClean="0"/>
                            <a:t>2</a:t>
                          </a:r>
                          <a:endParaRPr lang="en-US" sz="2200" baseline="0" dirty="0"/>
                        </a:p>
                      </a:txBody>
                      <a:tcPr/>
                    </a:tc>
                    <a:tc>
                      <a:txBody>
                        <a:bodyPr/>
                        <a:lstStyle/>
                        <a:p>
                          <a:pPr algn="ctr"/>
                          <a:r>
                            <a:rPr lang="en-US" sz="2200" baseline="0" dirty="0" smtClean="0"/>
                            <a:t>?</a:t>
                          </a:r>
                          <a:endParaRPr lang="en-US" sz="2200" baseline="0" dirty="0"/>
                        </a:p>
                      </a:txBody>
                      <a:tcPr/>
                    </a:tc>
                  </a:tr>
                  <a:tr h="426720">
                    <a:tc>
                      <a:txBody>
                        <a:bodyPr/>
                        <a:lstStyle/>
                        <a:p>
                          <a:pPr algn="ctr"/>
                          <a:r>
                            <a:rPr lang="en-US" sz="2200" baseline="0" dirty="0" smtClean="0"/>
                            <a:t>3</a:t>
                          </a:r>
                          <a:endParaRPr lang="en-US" sz="2200" baseline="0" dirty="0"/>
                        </a:p>
                      </a:txBody>
                      <a:tcPr/>
                    </a:tc>
                    <a:tc>
                      <a:txBody>
                        <a:bodyPr/>
                        <a:lstStyle/>
                        <a:p>
                          <a:pPr algn="ctr"/>
                          <a:r>
                            <a:rPr lang="en-US" sz="2200" baseline="0" dirty="0" smtClean="0"/>
                            <a:t>13</a:t>
                          </a:r>
                          <a:endParaRPr lang="en-US" sz="2200" baseline="0" dirty="0"/>
                        </a:p>
                      </a:txBody>
                      <a:tcPr/>
                    </a:tc>
                  </a:tr>
                  <a:tr h="426720">
                    <a:tc>
                      <a:txBody>
                        <a:bodyPr/>
                        <a:lstStyle/>
                        <a:p>
                          <a:pPr algn="ctr"/>
                          <a:r>
                            <a:rPr lang="en-US" sz="2200" baseline="0" dirty="0" smtClean="0"/>
                            <a:t>4</a:t>
                          </a:r>
                          <a:endParaRPr lang="en-US" sz="2200" baseline="0" dirty="0"/>
                        </a:p>
                      </a:txBody>
                      <a:tcPr/>
                    </a:tc>
                    <a:tc>
                      <a:txBody>
                        <a:bodyPr/>
                        <a:lstStyle/>
                        <a:p>
                          <a:pPr algn="ctr"/>
                          <a:r>
                            <a:rPr lang="en-US" sz="2200" baseline="0" dirty="0" smtClean="0"/>
                            <a:t>21</a:t>
                          </a:r>
                          <a:endParaRPr lang="en-US" sz="2200" baseline="0" dirty="0"/>
                        </a:p>
                      </a:txBody>
                      <a:tcPr/>
                    </a:tc>
                  </a:tr>
                  <a:tr h="426720">
                    <a:tc>
                      <a:txBody>
                        <a:bodyPr/>
                        <a:lstStyle/>
                        <a:p>
                          <a:pPr algn="ctr"/>
                          <a:r>
                            <a:rPr lang="en-US" sz="2200" baseline="0" dirty="0" smtClean="0"/>
                            <a:t>5</a:t>
                          </a:r>
                          <a:endParaRPr lang="en-US" sz="2200" baseline="0" dirty="0"/>
                        </a:p>
                      </a:txBody>
                      <a:tcPr/>
                    </a:tc>
                    <a:tc>
                      <a:txBody>
                        <a:bodyPr/>
                        <a:lstStyle/>
                        <a:p>
                          <a:pPr algn="ctr"/>
                          <a:r>
                            <a:rPr lang="en-US" sz="2200" baseline="0" dirty="0" smtClean="0"/>
                            <a:t>37</a:t>
                          </a:r>
                          <a:endParaRPr lang="en-US" sz="2200" baseline="0" dirty="0"/>
                        </a:p>
                      </a:txBody>
                      <a:tcPr/>
                    </a:tc>
                  </a:tr>
                </a:tbl>
              </a:graphicData>
            </a:graphic>
          </p:graphicFrame>
        </mc:Fallback>
      </mc:AlternateContent>
      <p:pic>
        <p:nvPicPr>
          <p:cNvPr id="10" name="Picture 9">
            <a:extLst>
              <a:ext uri="{FF2B5EF4-FFF2-40B4-BE49-F238E27FC236}">
                <a16:creationId xmlns:a16="http://schemas.microsoft.com/office/drawing/2014/main" xmlns="" id="{30B73E67-E86D-4432-A07A-141083383D5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0919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ubtitle 2"/>
          <p:cNvSpPr>
            <a:spLocks noGrp="1"/>
          </p:cNvSpPr>
          <p:nvPr>
            <p:ph type="subTitle" idx="1"/>
          </p:nvPr>
        </p:nvSpPr>
        <p:spPr>
          <a:xfrm>
            <a:off x="304800" y="817162"/>
            <a:ext cx="8382000" cy="6040838"/>
          </a:xfrm>
        </p:spPr>
        <p:txBody>
          <a:bodyPr/>
          <a:lstStyle/>
          <a:p>
            <a:pPr algn="l"/>
            <a:r>
              <a:rPr lang="en-US" sz="2200" dirty="0">
                <a:solidFill>
                  <a:schemeClr val="tx1"/>
                </a:solidFill>
                <a:cs typeface="Times New Roman" pitchFamily="18" charset="0"/>
              </a:rPr>
              <a:t>     (Forward Difference Table)</a:t>
            </a: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05797BB-5551-41AB-BF84-69C0DFD0C0DF}" type="slidenum">
              <a:rPr lang="en-US"/>
              <a:pPr>
                <a:defRPr/>
              </a:pPr>
              <a:t>44</a:t>
            </a:fld>
            <a:endParaRPr lang="en-US"/>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1306772477"/>
                  </p:ext>
                </p:extLst>
              </p:nvPr>
            </p:nvGraphicFramePr>
            <p:xfrm>
              <a:off x="723901" y="1447800"/>
              <a:ext cx="7505699" cy="4274820"/>
            </p:xfrm>
            <a:graphic>
              <a:graphicData uri="http://schemas.openxmlformats.org/drawingml/2006/table">
                <a:tbl>
                  <a:tblPr firstRow="1" bandRow="1">
                    <a:tableStyleId>{5C22544A-7EE6-4342-B048-85BDC9FD1C3A}</a:tableStyleId>
                  </a:tblPr>
                  <a:tblGrid>
                    <a:gridCol w="1012371">
                      <a:extLst>
                        <a:ext uri="{9D8B030D-6E8A-4147-A177-3AD203B41FA5}">
                          <a16:colId xmlns:a16="http://schemas.microsoft.com/office/drawing/2014/main" val="20000"/>
                        </a:ext>
                      </a:extLst>
                    </a:gridCol>
                    <a:gridCol w="1235528">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402667">
                    <a:tc>
                      <a:txBody>
                        <a:bodyPr/>
                        <a:lstStyle/>
                        <a:p>
                          <a:pPr algn="ctr"/>
                          <a14:m>
                            <m:oMathPara xmlns:m="http://schemas.openxmlformats.org/officeDocument/2006/math">
                              <m:oMathParaPr>
                                <m:jc m:val="centerGroup"/>
                              </m:oMathParaPr>
                              <m:oMath xmlns:m="http://schemas.openxmlformats.org/officeDocument/2006/math">
                                <m:r>
                                  <a:rPr lang="en-US" sz="2200" b="1" i="1" baseline="0" smtClean="0">
                                    <a:latin typeface="Cambria Math"/>
                                    <a:cs typeface="Times New Roman" pitchFamily="18" charset="0"/>
                                  </a:rPr>
                                  <m:t>𝒙</m:t>
                                </m:r>
                              </m:oMath>
                            </m:oMathPara>
                          </a14:m>
                          <a:endParaRPr lang="en-US" sz="2200" i="1" baseline="0" dirty="0">
                            <a:latin typeface="+mn-lt"/>
                            <a:cs typeface="Times New Roman" pitchFamily="18" charset="0"/>
                          </a:endParaRPr>
                        </a:p>
                      </a:txBody>
                      <a:tcPr/>
                    </a:tc>
                    <a:tc>
                      <a:txBody>
                        <a:bodyPr/>
                        <a:lstStyle/>
                        <a:p>
                          <a:pPr algn="ctr"/>
                          <a14:m>
                            <m:oMath xmlns:m="http://schemas.openxmlformats.org/officeDocument/2006/math">
                              <m:r>
                                <a:rPr lang="en-US" sz="2200" b="1" i="1" baseline="0" smtClean="0">
                                  <a:latin typeface="Cambria Math"/>
                                  <a:cs typeface="Times New Roman" pitchFamily="18" charset="0"/>
                                </a:rPr>
                                <m:t>𝒚</m:t>
                              </m:r>
                            </m:oMath>
                          </a14:m>
                          <a:r>
                            <a:rPr lang="en-US" sz="2200" i="1" baseline="0" dirty="0">
                              <a:latin typeface="+mn-lt"/>
                              <a:cs typeface="Times New Roman" pitchFamily="18" charset="0"/>
                            </a:rPr>
                            <a:t/>
                          </a:r>
                        </a:p>
                      </a:txBody>
                      <a:tcPr/>
                    </a:tc>
                    <a:tc>
                      <a:txBody>
                        <a:bodyPr/>
                        <a:lstStyle/>
                        <a:p>
                          <a:pPr algn="ctr"/>
                          <a14:m>
                            <m:oMathPara xmlns:m="http://schemas.openxmlformats.org/officeDocument/2006/math">
                              <m:oMathParaPr>
                                <m:jc m:val="centerGroup"/>
                              </m:oMathParaPr>
                              <m:oMath xmlns:m="http://schemas.openxmlformats.org/officeDocument/2006/math">
                                <m:r>
                                  <a:rPr lang="en-US" sz="2200" b="1" i="1" baseline="0" smtClean="0">
                                    <a:latin typeface="Cambria Math"/>
                                    <a:ea typeface="Cambria Math"/>
                                    <a:cs typeface="Times New Roman" pitchFamily="18" charset="0"/>
                                  </a:rPr>
                                  <m:t>∆</m:t>
                                </m:r>
                                <m:r>
                                  <a:rPr lang="en-US" sz="2200" b="1" i="1" baseline="0" smtClean="0">
                                    <a:latin typeface="Cambria Math"/>
                                    <a:ea typeface="Cambria Math"/>
                                    <a:cs typeface="Times New Roman" pitchFamily="18" charset="0"/>
                                  </a:rPr>
                                  <m:t>𝒚</m:t>
                                </m:r>
                              </m:oMath>
                            </m:oMathPara>
                          </a14:m>
                          <a:endParaRPr lang="en-US" sz="2200" i="1" baseline="0"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200" i="1" baseline="0" smtClean="0">
                                        <a:latin typeface="Cambria Math" panose="02040503050406030204" pitchFamily="18" charset="0"/>
                                        <a:cs typeface="Times New Roman" pitchFamily="18" charset="0"/>
                                      </a:rPr>
                                    </m:ctrlPr>
                                  </m:sSupPr>
                                  <m:e>
                                    <m:r>
                                      <a:rPr lang="en-US" sz="2200" i="1" baseline="0" smtClean="0">
                                        <a:latin typeface="Cambria Math"/>
                                        <a:ea typeface="Cambria Math"/>
                                        <a:cs typeface="Times New Roman" pitchFamily="18" charset="0"/>
                                      </a:rPr>
                                      <m:t>∆</m:t>
                                    </m:r>
                                  </m:e>
                                  <m:sup>
                                    <m:r>
                                      <a:rPr lang="en-US" sz="2200" b="1" i="1" baseline="0" smtClean="0">
                                        <a:latin typeface="Cambria Math"/>
                                        <a:cs typeface="Times New Roman" pitchFamily="18" charset="0"/>
                                      </a:rPr>
                                      <m:t>𝟐</m:t>
                                    </m:r>
                                  </m:sup>
                                </m:sSup>
                                <m:r>
                                  <a:rPr lang="en-US" sz="2200" b="1" i="1" baseline="0" smtClean="0">
                                    <a:latin typeface="Cambria Math"/>
                                    <a:cs typeface="Times New Roman" pitchFamily="18" charset="0"/>
                                  </a:rPr>
                                  <m:t>𝒚</m:t>
                                </m:r>
                              </m:oMath>
                            </m:oMathPara>
                          </a14:m>
                          <a:endParaRPr lang="en-US" sz="2200" i="1" baseline="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baseline="0" smtClean="0">
                                        <a:latin typeface="Cambria Math" panose="02040503050406030204" pitchFamily="18" charset="0"/>
                                        <a:cs typeface="Times New Roman" pitchFamily="18" charset="0"/>
                                      </a:rPr>
                                    </m:ctrlPr>
                                  </m:sSupPr>
                                  <m:e>
                                    <m:r>
                                      <a:rPr lang="en-US" sz="2200" i="1" baseline="0" smtClean="0">
                                        <a:latin typeface="Cambria Math"/>
                                        <a:ea typeface="Cambria Math"/>
                                        <a:cs typeface="Times New Roman" pitchFamily="18" charset="0"/>
                                      </a:rPr>
                                      <m:t>∆</m:t>
                                    </m:r>
                                  </m:e>
                                  <m:sup>
                                    <m:r>
                                      <a:rPr lang="en-US" sz="2200" b="1" i="1" baseline="0" smtClean="0">
                                        <a:latin typeface="Cambria Math"/>
                                        <a:ea typeface="Cambria Math"/>
                                        <a:cs typeface="Times New Roman" pitchFamily="18" charset="0"/>
                                      </a:rPr>
                                      <m:t>𝟑</m:t>
                                    </m:r>
                                  </m:sup>
                                </m:sSup>
                                <m:r>
                                  <a:rPr lang="en-US" sz="2200" b="1" i="1" baseline="0" smtClean="0">
                                    <a:latin typeface="Cambria Math"/>
                                    <a:ea typeface="Cambria Math"/>
                                    <a:cs typeface="Times New Roman" pitchFamily="18" charset="0"/>
                                  </a:rPr>
                                  <m:t>𝒚</m:t>
                                </m:r>
                              </m:oMath>
                            </m:oMathPara>
                          </a14:m>
                          <a:endParaRPr lang="en-US" sz="2200" i="1" baseline="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baseline="0" smtClean="0">
                                        <a:latin typeface="Cambria Math" panose="02040503050406030204" pitchFamily="18" charset="0"/>
                                        <a:cs typeface="Times New Roman" pitchFamily="18" charset="0"/>
                                      </a:rPr>
                                    </m:ctrlPr>
                                  </m:sSupPr>
                                  <m:e>
                                    <m:r>
                                      <a:rPr lang="en-US" sz="2200" i="1" baseline="0" smtClean="0">
                                        <a:latin typeface="Cambria Math"/>
                                        <a:ea typeface="Cambria Math"/>
                                        <a:cs typeface="Times New Roman" pitchFamily="18" charset="0"/>
                                      </a:rPr>
                                      <m:t>∆</m:t>
                                    </m:r>
                                  </m:e>
                                  <m:sup>
                                    <m:r>
                                      <a:rPr lang="en-US" sz="2200" b="1" i="1" baseline="0" smtClean="0">
                                        <a:latin typeface="Cambria Math"/>
                                        <a:ea typeface="Cambria Math"/>
                                        <a:cs typeface="Times New Roman" pitchFamily="18" charset="0"/>
                                      </a:rPr>
                                      <m:t>𝟒</m:t>
                                    </m:r>
                                  </m:sup>
                                </m:sSup>
                                <m:r>
                                  <a:rPr lang="en-US" sz="2200" b="1" i="1" baseline="0" smtClean="0">
                                    <a:latin typeface="Cambria Math"/>
                                    <a:ea typeface="Cambria Math"/>
                                    <a:cs typeface="Times New Roman" pitchFamily="18" charset="0"/>
                                  </a:rPr>
                                  <m:t>𝒚</m:t>
                                </m:r>
                              </m:oMath>
                            </m:oMathPara>
                          </a14:m>
                          <a:endParaRPr lang="en-US" sz="2200" i="1" baseline="0" dirty="0">
                            <a:latin typeface="+mn-lt"/>
                            <a:cs typeface="Times New Roman" pitchFamily="18" charset="0"/>
                          </a:endParaRPr>
                        </a:p>
                      </a:txBody>
                      <a:tcPr/>
                    </a:tc>
                    <a:extLst>
                      <a:ext uri="{0D108BD9-81ED-4DB2-BD59-A6C34878D82A}">
                        <a16:rowId xmlns:a16="http://schemas.microsoft.com/office/drawing/2014/main" val="10000"/>
                      </a:ext>
                    </a:extLst>
                  </a:tr>
                  <a:tr h="395526">
                    <a:tc>
                      <a:txBody>
                        <a:bodyPr/>
                        <a:lstStyle/>
                        <a:p>
                          <a:pPr algn="ctr"/>
                          <a:r>
                            <a:rPr lang="en-US" sz="2200" baseline="0" dirty="0">
                              <a:latin typeface="+mn-lt"/>
                              <a:cs typeface="Times New Roman" pitchFamily="18" charset="0"/>
                            </a:rPr>
                            <a:t>1</a:t>
                          </a:r>
                        </a:p>
                      </a:txBody>
                      <a:tcPr/>
                    </a:tc>
                    <a:tc>
                      <a:txBody>
                        <a:bodyPr/>
                        <a:lstStyle/>
                        <a:p>
                          <a:pPr algn="ctr"/>
                          <a:r>
                            <a:rPr lang="en-US" sz="2200" baseline="0" dirty="0">
                              <a:latin typeface="+mn-lt"/>
                              <a:cs typeface="Times New Roman" pitchFamily="18" charset="0"/>
                            </a:rPr>
                            <a:t>7</a:t>
                          </a: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extLst>
                      <a:ext uri="{0D108BD9-81ED-4DB2-BD59-A6C34878D82A}">
                        <a16:rowId xmlns:a16="http://schemas.microsoft.com/office/drawing/2014/main" val="10001"/>
                      </a:ext>
                    </a:extLst>
                  </a:tr>
                  <a:tr h="395526">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𝑥</m:t>
                                </m:r>
                                <m:r>
                                  <a:rPr lang="en-US" sz="2200" b="0" i="1" baseline="0" smtClean="0">
                                    <a:latin typeface="Cambria Math"/>
                                  </a:rPr>
                                  <m:t>−7</m:t>
                                </m:r>
                              </m:oMath>
                            </m:oMathPara>
                          </a14:m>
                          <a:endParaRPr lang="en-US" sz="2200" baseline="0" dirty="0"/>
                        </a:p>
                      </a:txBody>
                      <a:tcPr/>
                    </a:tc>
                    <a:tc>
                      <a:txBody>
                        <a:bodyPr/>
                        <a:lstStyle/>
                        <a:p>
                          <a:pPr algn="ctr"/>
                          <a:endParaRPr lang="en-US" sz="2200" baseline="0"/>
                        </a:p>
                      </a:txBody>
                      <a:tcPr/>
                    </a:tc>
                    <a:tc>
                      <a:txBody>
                        <a:bodyPr/>
                        <a:lstStyle/>
                        <a:p>
                          <a:pPr algn="ctr"/>
                          <a:endParaRPr lang="en-US" sz="2200" baseline="0"/>
                        </a:p>
                      </a:txBody>
                      <a:tcPr/>
                    </a:tc>
                    <a:tc>
                      <a:txBody>
                        <a:bodyPr/>
                        <a:lstStyle/>
                        <a:p>
                          <a:pPr algn="ctr"/>
                          <a:endParaRPr lang="en-US" sz="2200" baseline="0"/>
                        </a:p>
                      </a:txBody>
                      <a:tcPr/>
                    </a:tc>
                    <a:extLst>
                      <a:ext uri="{0D108BD9-81ED-4DB2-BD59-A6C34878D82A}">
                        <a16:rowId xmlns:a16="http://schemas.microsoft.com/office/drawing/2014/main" val="10002"/>
                      </a:ext>
                    </a:extLst>
                  </a:tr>
                  <a:tr h="395526">
                    <a:tc>
                      <a:txBody>
                        <a:bodyPr/>
                        <a:lstStyle/>
                        <a:p>
                          <a:pPr algn="ctr"/>
                          <a:r>
                            <a:rPr lang="en-US" sz="2200" baseline="0" dirty="0">
                              <a:latin typeface="+mn-lt"/>
                              <a:cs typeface="Times New Roman" pitchFamily="18" charset="0"/>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cs typeface="Times New Roman" pitchFamily="18" charset="0"/>
                                  </a:rPr>
                                  <m:t>𝑥</m:t>
                                </m:r>
                              </m:oMath>
                            </m:oMathPara>
                          </a14:m>
                          <a:endParaRPr lang="en-US" sz="2200" baseline="0" dirty="0">
                            <a:latin typeface="+mn-lt"/>
                            <a:cs typeface="Times New Roman" pitchFamily="18" charset="0"/>
                          </a:endParaRPr>
                        </a:p>
                      </a:txBody>
                      <a:tcPr/>
                    </a:tc>
                    <a:tc>
                      <a:txBody>
                        <a:bodyPr/>
                        <a:lstStyle/>
                        <a:p>
                          <a:pPr algn="ctr"/>
                          <a:endParaRPr lang="en-US" sz="2200" baseline="0"/>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20−2</m:t>
                                </m:r>
                                <m:r>
                                  <a:rPr lang="en-US" sz="2200" b="0" i="1" baseline="0" smtClean="0">
                                    <a:latin typeface="Cambria Math"/>
                                  </a:rPr>
                                  <m:t>𝑥</m:t>
                                </m:r>
                              </m:oMath>
                            </m:oMathPara>
                          </a14:m>
                          <a:endParaRPr lang="en-US" sz="2200" baseline="0" dirty="0"/>
                        </a:p>
                      </a:txBody>
                      <a:tcPr/>
                    </a:tc>
                    <a:tc>
                      <a:txBody>
                        <a:bodyPr/>
                        <a:lstStyle/>
                        <a:p>
                          <a:pPr algn="ctr"/>
                          <a:endParaRPr lang="en-US" sz="2200" baseline="0"/>
                        </a:p>
                      </a:txBody>
                      <a:tcPr/>
                    </a:tc>
                    <a:tc>
                      <a:txBody>
                        <a:bodyPr/>
                        <a:lstStyle/>
                        <a:p>
                          <a:pPr algn="ctr"/>
                          <a:endParaRPr lang="en-US" sz="2200" baseline="0" dirty="0"/>
                        </a:p>
                      </a:txBody>
                      <a:tcPr/>
                    </a:tc>
                    <a:extLst>
                      <a:ext uri="{0D108BD9-81ED-4DB2-BD59-A6C34878D82A}">
                        <a16:rowId xmlns:a16="http://schemas.microsoft.com/office/drawing/2014/main" val="10003"/>
                      </a:ext>
                    </a:extLst>
                  </a:tr>
                  <a:tr h="395526">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13−</m:t>
                                </m:r>
                                <m:r>
                                  <a:rPr lang="en-US" sz="2200" b="0" i="1" baseline="0" smtClean="0">
                                    <a:latin typeface="Cambria Math"/>
                                  </a:rPr>
                                  <m:t>𝑥</m:t>
                                </m:r>
                              </m:oMath>
                            </m:oMathPara>
                          </a14:m>
                          <a:endParaRPr lang="en-US" sz="2200" baseline="0" dirty="0"/>
                        </a:p>
                      </a:txBody>
                      <a:tcPr/>
                    </a:tc>
                    <a:tc>
                      <a:txBody>
                        <a:bodyPr/>
                        <a:lstStyle/>
                        <a:p>
                          <a:pPr algn="ctr"/>
                          <a:endParaRPr lang="en-US" sz="2200" baseline="0"/>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3</m:t>
                                </m:r>
                                <m:r>
                                  <a:rPr lang="en-US" sz="2200" b="0" i="1" baseline="0" smtClean="0">
                                    <a:latin typeface="Cambria Math"/>
                                  </a:rPr>
                                  <m:t>𝑥</m:t>
                                </m:r>
                                <m:r>
                                  <a:rPr lang="en-US" sz="2200" b="0" i="1" baseline="0" smtClean="0">
                                    <a:latin typeface="Cambria Math"/>
                                  </a:rPr>
                                  <m:t>−25</m:t>
                                </m:r>
                              </m:oMath>
                            </m:oMathPara>
                          </a14:m>
                          <a:endParaRPr lang="en-US" sz="2200" baseline="0" dirty="0"/>
                        </a:p>
                      </a:txBody>
                      <a:tcPr/>
                    </a:tc>
                    <a:tc>
                      <a:txBody>
                        <a:bodyPr/>
                        <a:lstStyle/>
                        <a:p>
                          <a:pPr algn="ctr"/>
                          <a:endParaRPr lang="en-US" sz="2200" baseline="0"/>
                        </a:p>
                      </a:txBody>
                      <a:tcPr/>
                    </a:tc>
                    <a:extLst>
                      <a:ext uri="{0D108BD9-81ED-4DB2-BD59-A6C34878D82A}">
                        <a16:rowId xmlns:a16="http://schemas.microsoft.com/office/drawing/2014/main" val="10004"/>
                      </a:ext>
                    </a:extLst>
                  </a:tr>
                  <a:tr h="395526">
                    <a:tc>
                      <a:txBody>
                        <a:bodyPr/>
                        <a:lstStyle/>
                        <a:p>
                          <a:pPr algn="ctr"/>
                          <a:r>
                            <a:rPr lang="en-US" sz="2200" baseline="0" dirty="0">
                              <a:latin typeface="+mn-lt"/>
                              <a:cs typeface="Times New Roman" pitchFamily="18" charset="0"/>
                            </a:rPr>
                            <a:t>3</a:t>
                          </a:r>
                        </a:p>
                      </a:txBody>
                      <a:tcPr/>
                    </a:tc>
                    <a:tc>
                      <a:txBody>
                        <a:bodyPr/>
                        <a:lstStyle/>
                        <a:p>
                          <a:pPr algn="ctr"/>
                          <a:r>
                            <a:rPr lang="en-US" sz="2200" baseline="0" dirty="0">
                              <a:latin typeface="+mn-lt"/>
                              <a:cs typeface="Times New Roman" pitchFamily="18" charset="0"/>
                            </a:rPr>
                            <a:t>13</a:t>
                          </a:r>
                        </a:p>
                      </a:txBody>
                      <a:tcPr/>
                    </a:tc>
                    <a:tc>
                      <a:txBody>
                        <a:bodyPr/>
                        <a:lstStyle/>
                        <a:p>
                          <a:pPr algn="ctr"/>
                          <a:endParaRPr lang="en-US" sz="2200" baseline="0"/>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𝑥</m:t>
                                </m:r>
                                <m:r>
                                  <a:rPr lang="en-US" sz="2200" b="0" i="1" baseline="0" smtClean="0">
                                    <a:latin typeface="Cambria Math"/>
                                  </a:rPr>
                                  <m:t>−5</m:t>
                                </m:r>
                              </m:oMath>
                            </m:oMathPara>
                          </a14:m>
                          <a:endParaRPr lang="en-US" sz="2200" baseline="0" dirty="0"/>
                        </a:p>
                      </a:txBody>
                      <a:tcPr/>
                    </a:tc>
                    <a:tc>
                      <a:txBody>
                        <a:bodyPr/>
                        <a:lstStyle/>
                        <a:p>
                          <a:pPr algn="ctr"/>
                          <a:endParaRPr lang="en-US" sz="2200" baseline="0"/>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38−4</m:t>
                                </m:r>
                                <m:r>
                                  <a:rPr lang="en-US" sz="2200" b="0" i="1" baseline="0" smtClean="0">
                                    <a:latin typeface="Cambria Math"/>
                                  </a:rPr>
                                  <m:t>𝑥</m:t>
                                </m:r>
                              </m:oMath>
                            </m:oMathPara>
                          </a14:m>
                          <a:endParaRPr lang="en-US" sz="2200" baseline="0" dirty="0"/>
                        </a:p>
                      </a:txBody>
                      <a:tcPr/>
                    </a:tc>
                    <a:extLst>
                      <a:ext uri="{0D108BD9-81ED-4DB2-BD59-A6C34878D82A}">
                        <a16:rowId xmlns:a16="http://schemas.microsoft.com/office/drawing/2014/main" val="10005"/>
                      </a:ext>
                    </a:extLst>
                  </a:tr>
                  <a:tr h="395526">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r>
                            <a:rPr lang="en-US" sz="2200" baseline="0" dirty="0"/>
                            <a:t>8</a:t>
                          </a:r>
                        </a:p>
                      </a:txBody>
                      <a:tcPr/>
                    </a:tc>
                    <a:tc>
                      <a:txBody>
                        <a:bodyPr/>
                        <a:lstStyle/>
                        <a:p>
                          <a:pPr algn="ctr"/>
                          <a:endParaRPr lang="en-US" sz="2200" baseline="0"/>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baseline="0" smtClean="0">
                                    <a:latin typeface="Cambria Math"/>
                                  </a:rPr>
                                  <m:t>13−</m:t>
                                </m:r>
                                <m:r>
                                  <a:rPr lang="en-US" sz="2200" b="0" i="1" baseline="0" smtClean="0">
                                    <a:latin typeface="Cambria Math"/>
                                  </a:rPr>
                                  <m:t>𝑥</m:t>
                                </m:r>
                              </m:oMath>
                            </m:oMathPara>
                          </a14:m>
                          <a:endParaRPr lang="en-US" sz="2200" baseline="0" dirty="0"/>
                        </a:p>
                      </a:txBody>
                      <a:tcPr/>
                    </a:tc>
                    <a:tc>
                      <a:txBody>
                        <a:bodyPr/>
                        <a:lstStyle/>
                        <a:p>
                          <a:pPr algn="ctr"/>
                          <a:endParaRPr lang="en-US" sz="2200" baseline="0"/>
                        </a:p>
                      </a:txBody>
                      <a:tcPr/>
                    </a:tc>
                    <a:extLst>
                      <a:ext uri="{0D108BD9-81ED-4DB2-BD59-A6C34878D82A}">
                        <a16:rowId xmlns:a16="http://schemas.microsoft.com/office/drawing/2014/main" val="10006"/>
                      </a:ext>
                    </a:extLst>
                  </a:tr>
                  <a:tr h="395526">
                    <a:tc>
                      <a:txBody>
                        <a:bodyPr/>
                        <a:lstStyle/>
                        <a:p>
                          <a:pPr algn="ctr"/>
                          <a:r>
                            <a:rPr lang="en-US" sz="2200" baseline="0" dirty="0">
                              <a:latin typeface="+mn-lt"/>
                              <a:cs typeface="Times New Roman" pitchFamily="18" charset="0"/>
                            </a:rPr>
                            <a:t>4</a:t>
                          </a:r>
                        </a:p>
                      </a:txBody>
                      <a:tcPr/>
                    </a:tc>
                    <a:tc>
                      <a:txBody>
                        <a:bodyPr/>
                        <a:lstStyle/>
                        <a:p>
                          <a:pPr algn="ctr"/>
                          <a:r>
                            <a:rPr lang="en-US" sz="2200" baseline="0" dirty="0">
                              <a:latin typeface="+mn-lt"/>
                              <a:cs typeface="Times New Roman" pitchFamily="18" charset="0"/>
                            </a:rPr>
                            <a:t>21</a:t>
                          </a:r>
                        </a:p>
                      </a:txBody>
                      <a:tcPr/>
                    </a:tc>
                    <a:tc>
                      <a:txBody>
                        <a:bodyPr/>
                        <a:lstStyle/>
                        <a:p>
                          <a:pPr algn="ctr"/>
                          <a:endParaRPr lang="en-US" sz="2200" baseline="0"/>
                        </a:p>
                      </a:txBody>
                      <a:tcPr/>
                    </a:tc>
                    <a:tc>
                      <a:txBody>
                        <a:bodyPr/>
                        <a:lstStyle/>
                        <a:p>
                          <a:pPr algn="ctr"/>
                          <a:r>
                            <a:rPr lang="en-US" sz="2200" baseline="0" dirty="0"/>
                            <a:t>8</a:t>
                          </a:r>
                        </a:p>
                      </a:txBody>
                      <a:tcPr/>
                    </a:tc>
                    <a:tc>
                      <a:txBody>
                        <a:bodyPr/>
                        <a:lstStyle/>
                        <a:p>
                          <a:pPr algn="ctr"/>
                          <a:endParaRPr lang="en-US" sz="2200" baseline="0"/>
                        </a:p>
                      </a:txBody>
                      <a:tcPr/>
                    </a:tc>
                    <a:tc>
                      <a:txBody>
                        <a:bodyPr/>
                        <a:lstStyle/>
                        <a:p>
                          <a:pPr algn="ctr"/>
                          <a:endParaRPr lang="en-US" sz="2200" baseline="0"/>
                        </a:p>
                      </a:txBody>
                      <a:tcPr/>
                    </a:tc>
                    <a:extLst>
                      <a:ext uri="{0D108BD9-81ED-4DB2-BD59-A6C34878D82A}">
                        <a16:rowId xmlns:a16="http://schemas.microsoft.com/office/drawing/2014/main" val="10007"/>
                      </a:ext>
                    </a:extLst>
                  </a:tr>
                  <a:tr h="395526">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r>
                            <a:rPr lang="en-US" sz="2200" baseline="0" dirty="0"/>
                            <a:t>16</a:t>
                          </a:r>
                        </a:p>
                      </a:txBody>
                      <a:tcPr/>
                    </a:tc>
                    <a:tc>
                      <a:txBody>
                        <a:bodyPr/>
                        <a:lstStyle/>
                        <a:p>
                          <a:pPr algn="ctr"/>
                          <a:endParaRPr lang="en-US" sz="2200" baseline="0"/>
                        </a:p>
                      </a:txBody>
                      <a:tcPr/>
                    </a:tc>
                    <a:tc>
                      <a:txBody>
                        <a:bodyPr/>
                        <a:lstStyle/>
                        <a:p>
                          <a:pPr algn="ctr"/>
                          <a:endParaRPr lang="en-US" sz="2200" baseline="0"/>
                        </a:p>
                      </a:txBody>
                      <a:tcPr/>
                    </a:tc>
                    <a:tc>
                      <a:txBody>
                        <a:bodyPr/>
                        <a:lstStyle/>
                        <a:p>
                          <a:pPr algn="ctr"/>
                          <a:endParaRPr lang="en-US" sz="2200" baseline="0" dirty="0"/>
                        </a:p>
                      </a:txBody>
                      <a:tcPr/>
                    </a:tc>
                    <a:extLst>
                      <a:ext uri="{0D108BD9-81ED-4DB2-BD59-A6C34878D82A}">
                        <a16:rowId xmlns:a16="http://schemas.microsoft.com/office/drawing/2014/main" val="10008"/>
                      </a:ext>
                    </a:extLst>
                  </a:tr>
                  <a:tr h="395526">
                    <a:tc>
                      <a:txBody>
                        <a:bodyPr/>
                        <a:lstStyle/>
                        <a:p>
                          <a:pPr algn="ctr"/>
                          <a:r>
                            <a:rPr lang="en-US" sz="2200" baseline="0" dirty="0">
                              <a:latin typeface="+mn-lt"/>
                              <a:cs typeface="Times New Roman" pitchFamily="18" charset="0"/>
                            </a:rPr>
                            <a:t>5</a:t>
                          </a:r>
                        </a:p>
                      </a:txBody>
                      <a:tcPr/>
                    </a:tc>
                    <a:tc>
                      <a:txBody>
                        <a:bodyPr/>
                        <a:lstStyle/>
                        <a:p>
                          <a:pPr algn="ctr"/>
                          <a:r>
                            <a:rPr lang="en-US" sz="2200" baseline="0" dirty="0">
                              <a:latin typeface="+mn-lt"/>
                              <a:cs typeface="Times New Roman" pitchFamily="18" charset="0"/>
                            </a:rPr>
                            <a:t>37</a:t>
                          </a: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extLst>
                      <a:ext uri="{0D108BD9-81ED-4DB2-BD59-A6C34878D82A}">
                        <a16:rowId xmlns:a16="http://schemas.microsoft.com/office/drawing/2014/main" val="10009"/>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383721485"/>
                  </p:ext>
                </p:extLst>
              </p:nvPr>
            </p:nvGraphicFramePr>
            <p:xfrm>
              <a:off x="723901" y="1447800"/>
              <a:ext cx="7505699" cy="4274820"/>
            </p:xfrm>
            <a:graphic>
              <a:graphicData uri="http://schemas.openxmlformats.org/drawingml/2006/table">
                <a:tbl>
                  <a:tblPr firstRow="1" bandRow="1">
                    <a:tableStyleId>{5C22544A-7EE6-4342-B048-85BDC9FD1C3A}</a:tableStyleId>
                  </a:tblPr>
                  <a:tblGrid>
                    <a:gridCol w="1012371"/>
                    <a:gridCol w="1235528"/>
                    <a:gridCol w="1143000"/>
                    <a:gridCol w="1143000"/>
                    <a:gridCol w="1447800"/>
                    <a:gridCol w="1524000"/>
                  </a:tblGrid>
                  <a:tr h="434340">
                    <a:tc>
                      <a:txBody>
                        <a:bodyPr/>
                        <a:lstStyle/>
                        <a:p>
                          <a:endParaRPr lang="en-US"/>
                        </a:p>
                      </a:txBody>
                      <a:tcPr>
                        <a:blipFill rotWithShape="1">
                          <a:blip r:embed="rId2"/>
                          <a:stretch>
                            <a:fillRect l="-602" t="-8451" r="-641566" b="-915493"/>
                          </a:stretch>
                        </a:blipFill>
                      </a:tcPr>
                    </a:tc>
                    <a:tc>
                      <a:txBody>
                        <a:bodyPr/>
                        <a:lstStyle/>
                        <a:p>
                          <a:endParaRPr lang="en-US"/>
                        </a:p>
                      </a:txBody>
                      <a:tcPr>
                        <a:blipFill rotWithShape="1">
                          <a:blip r:embed="rId2"/>
                          <a:stretch>
                            <a:fillRect l="-82266" t="-8451" r="-424631" b="-915493"/>
                          </a:stretch>
                        </a:blipFill>
                      </a:tcPr>
                    </a:tc>
                    <a:tc>
                      <a:txBody>
                        <a:bodyPr/>
                        <a:lstStyle/>
                        <a:p>
                          <a:endParaRPr lang="en-US"/>
                        </a:p>
                      </a:txBody>
                      <a:tcPr>
                        <a:blipFill rotWithShape="1">
                          <a:blip r:embed="rId2"/>
                          <a:stretch>
                            <a:fillRect l="-197861" t="-8451" r="-360963" b="-915493"/>
                          </a:stretch>
                        </a:blipFill>
                      </a:tcPr>
                    </a:tc>
                    <a:tc>
                      <a:txBody>
                        <a:bodyPr/>
                        <a:lstStyle/>
                        <a:p>
                          <a:endParaRPr lang="en-US"/>
                        </a:p>
                      </a:txBody>
                      <a:tcPr>
                        <a:blipFill rotWithShape="1">
                          <a:blip r:embed="rId2"/>
                          <a:stretch>
                            <a:fillRect l="-296277" t="-8451" r="-259043" b="-915493"/>
                          </a:stretch>
                        </a:blipFill>
                      </a:tcPr>
                    </a:tc>
                    <a:tc>
                      <a:txBody>
                        <a:bodyPr/>
                        <a:lstStyle/>
                        <a:p>
                          <a:endParaRPr lang="en-US"/>
                        </a:p>
                      </a:txBody>
                      <a:tcPr>
                        <a:blipFill rotWithShape="1">
                          <a:blip r:embed="rId2"/>
                          <a:stretch>
                            <a:fillRect l="-314346" t="-8451" r="-105485" b="-915493"/>
                          </a:stretch>
                        </a:blipFill>
                      </a:tcPr>
                    </a:tc>
                    <a:tc>
                      <a:txBody>
                        <a:bodyPr/>
                        <a:lstStyle/>
                        <a:p>
                          <a:endParaRPr lang="en-US"/>
                        </a:p>
                      </a:txBody>
                      <a:tcPr>
                        <a:blipFill rotWithShape="1">
                          <a:blip r:embed="rId2"/>
                          <a:stretch>
                            <a:fillRect l="-392800" t="-8451" b="-915493"/>
                          </a:stretch>
                        </a:blipFill>
                      </a:tcPr>
                    </a:tc>
                  </a:tr>
                  <a:tr h="426720">
                    <a:tc>
                      <a:txBody>
                        <a:bodyPr/>
                        <a:lstStyle/>
                        <a:p>
                          <a:pPr algn="ctr"/>
                          <a:r>
                            <a:rPr lang="en-US" sz="2200" baseline="0" dirty="0" smtClean="0">
                              <a:latin typeface="+mn-lt"/>
                              <a:cs typeface="Times New Roman" pitchFamily="18" charset="0"/>
                            </a:rPr>
                            <a:t>1</a:t>
                          </a:r>
                          <a:endParaRPr lang="en-US" sz="2200" baseline="0" dirty="0">
                            <a:latin typeface="+mn-lt"/>
                            <a:cs typeface="Times New Roman" pitchFamily="18" charset="0"/>
                          </a:endParaRPr>
                        </a:p>
                      </a:txBody>
                      <a:tcPr/>
                    </a:tc>
                    <a:tc>
                      <a:txBody>
                        <a:bodyPr/>
                        <a:lstStyle/>
                        <a:p>
                          <a:pPr algn="ctr"/>
                          <a:r>
                            <a:rPr lang="en-US" sz="2200" baseline="0" dirty="0" smtClean="0">
                              <a:latin typeface="+mn-lt"/>
                              <a:cs typeface="Times New Roman" pitchFamily="18" charset="0"/>
                            </a:rPr>
                            <a:t>7</a:t>
                          </a: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r>
                  <a:tr h="426720">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endParaRPr lang="en-US"/>
                        </a:p>
                      </a:txBody>
                      <a:tcPr>
                        <a:blipFill rotWithShape="1">
                          <a:blip r:embed="rId2"/>
                          <a:stretch>
                            <a:fillRect l="-197861" t="-210000" r="-360963" b="-728571"/>
                          </a:stretch>
                        </a:blipFill>
                      </a:tcPr>
                    </a:tc>
                    <a:tc>
                      <a:txBody>
                        <a:bodyPr/>
                        <a:lstStyle/>
                        <a:p>
                          <a:pPr algn="ctr"/>
                          <a:endParaRPr lang="en-US" sz="2200" baseline="0"/>
                        </a:p>
                      </a:txBody>
                      <a:tcPr/>
                    </a:tc>
                    <a:tc>
                      <a:txBody>
                        <a:bodyPr/>
                        <a:lstStyle/>
                        <a:p>
                          <a:pPr algn="ctr"/>
                          <a:endParaRPr lang="en-US" sz="2200" baseline="0"/>
                        </a:p>
                      </a:txBody>
                      <a:tcPr/>
                    </a:tc>
                    <a:tc>
                      <a:txBody>
                        <a:bodyPr/>
                        <a:lstStyle/>
                        <a:p>
                          <a:pPr algn="ctr"/>
                          <a:endParaRPr lang="en-US" sz="2200" baseline="0"/>
                        </a:p>
                      </a:txBody>
                      <a:tcPr/>
                    </a:tc>
                  </a:tr>
                  <a:tr h="426720">
                    <a:tc>
                      <a:txBody>
                        <a:bodyPr/>
                        <a:lstStyle/>
                        <a:p>
                          <a:pPr algn="ctr"/>
                          <a:r>
                            <a:rPr lang="en-US" sz="2200" baseline="0" dirty="0" smtClean="0">
                              <a:latin typeface="+mn-lt"/>
                              <a:cs typeface="Times New Roman" pitchFamily="18" charset="0"/>
                            </a:rPr>
                            <a:t>2</a:t>
                          </a:r>
                          <a:endParaRPr lang="en-US" sz="2200" baseline="0" dirty="0">
                            <a:latin typeface="+mn-lt"/>
                            <a:cs typeface="Times New Roman" pitchFamily="18" charset="0"/>
                          </a:endParaRPr>
                        </a:p>
                      </a:txBody>
                      <a:tcPr/>
                    </a:tc>
                    <a:tc>
                      <a:txBody>
                        <a:bodyPr/>
                        <a:lstStyle/>
                        <a:p>
                          <a:endParaRPr lang="en-US"/>
                        </a:p>
                      </a:txBody>
                      <a:tcPr>
                        <a:blipFill rotWithShape="1">
                          <a:blip r:embed="rId2"/>
                          <a:stretch>
                            <a:fillRect l="-82266" t="-310000" r="-424631" b="-628571"/>
                          </a:stretch>
                        </a:blipFill>
                      </a:tcPr>
                    </a:tc>
                    <a:tc>
                      <a:txBody>
                        <a:bodyPr/>
                        <a:lstStyle/>
                        <a:p>
                          <a:pPr algn="ctr"/>
                          <a:endParaRPr lang="en-US" sz="2200" baseline="0"/>
                        </a:p>
                      </a:txBody>
                      <a:tcPr/>
                    </a:tc>
                    <a:tc>
                      <a:txBody>
                        <a:bodyPr/>
                        <a:lstStyle/>
                        <a:p>
                          <a:endParaRPr lang="en-US"/>
                        </a:p>
                      </a:txBody>
                      <a:tcPr>
                        <a:blipFill rotWithShape="1">
                          <a:blip r:embed="rId2"/>
                          <a:stretch>
                            <a:fillRect l="-296277" t="-310000" r="-259043" b="-628571"/>
                          </a:stretch>
                        </a:blipFill>
                      </a:tcPr>
                    </a:tc>
                    <a:tc>
                      <a:txBody>
                        <a:bodyPr/>
                        <a:lstStyle/>
                        <a:p>
                          <a:pPr algn="ctr"/>
                          <a:endParaRPr lang="en-US" sz="2200" baseline="0"/>
                        </a:p>
                      </a:txBody>
                      <a:tcPr/>
                    </a:tc>
                    <a:tc>
                      <a:txBody>
                        <a:bodyPr/>
                        <a:lstStyle/>
                        <a:p>
                          <a:pPr algn="ctr"/>
                          <a:endParaRPr lang="en-US" sz="2200" baseline="0" dirty="0"/>
                        </a:p>
                      </a:txBody>
                      <a:tcPr/>
                    </a:tc>
                  </a:tr>
                  <a:tr h="426720">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endParaRPr lang="en-US"/>
                        </a:p>
                      </a:txBody>
                      <a:tcPr>
                        <a:blipFill rotWithShape="1">
                          <a:blip r:embed="rId2"/>
                          <a:stretch>
                            <a:fillRect l="-197861" t="-410000" r="-360963" b="-528571"/>
                          </a:stretch>
                        </a:blipFill>
                      </a:tcPr>
                    </a:tc>
                    <a:tc>
                      <a:txBody>
                        <a:bodyPr/>
                        <a:lstStyle/>
                        <a:p>
                          <a:pPr algn="ctr"/>
                          <a:endParaRPr lang="en-US" sz="2200" baseline="0"/>
                        </a:p>
                      </a:txBody>
                      <a:tcPr/>
                    </a:tc>
                    <a:tc>
                      <a:txBody>
                        <a:bodyPr/>
                        <a:lstStyle/>
                        <a:p>
                          <a:endParaRPr lang="en-US"/>
                        </a:p>
                      </a:txBody>
                      <a:tcPr>
                        <a:blipFill rotWithShape="1">
                          <a:blip r:embed="rId2"/>
                          <a:stretch>
                            <a:fillRect l="-314346" t="-410000" r="-105485" b="-528571"/>
                          </a:stretch>
                        </a:blipFill>
                      </a:tcPr>
                    </a:tc>
                    <a:tc>
                      <a:txBody>
                        <a:bodyPr/>
                        <a:lstStyle/>
                        <a:p>
                          <a:pPr algn="ctr"/>
                          <a:endParaRPr lang="en-US" sz="2200" baseline="0"/>
                        </a:p>
                      </a:txBody>
                      <a:tcPr/>
                    </a:tc>
                  </a:tr>
                  <a:tr h="426720">
                    <a:tc>
                      <a:txBody>
                        <a:bodyPr/>
                        <a:lstStyle/>
                        <a:p>
                          <a:pPr algn="ctr"/>
                          <a:r>
                            <a:rPr lang="en-US" sz="2200" baseline="0" dirty="0" smtClean="0">
                              <a:latin typeface="+mn-lt"/>
                              <a:cs typeface="Times New Roman" pitchFamily="18" charset="0"/>
                            </a:rPr>
                            <a:t>3</a:t>
                          </a:r>
                          <a:endParaRPr lang="en-US" sz="2200" baseline="0" dirty="0">
                            <a:latin typeface="+mn-lt"/>
                            <a:cs typeface="Times New Roman" pitchFamily="18" charset="0"/>
                          </a:endParaRPr>
                        </a:p>
                      </a:txBody>
                      <a:tcPr/>
                    </a:tc>
                    <a:tc>
                      <a:txBody>
                        <a:bodyPr/>
                        <a:lstStyle/>
                        <a:p>
                          <a:pPr algn="ctr"/>
                          <a:r>
                            <a:rPr lang="en-US" sz="2200" baseline="0" dirty="0" smtClean="0">
                              <a:latin typeface="+mn-lt"/>
                              <a:cs typeface="Times New Roman" pitchFamily="18" charset="0"/>
                            </a:rPr>
                            <a:t>13</a:t>
                          </a:r>
                          <a:endParaRPr lang="en-US" sz="2200" baseline="0" dirty="0">
                            <a:latin typeface="+mn-lt"/>
                            <a:cs typeface="Times New Roman" pitchFamily="18" charset="0"/>
                          </a:endParaRPr>
                        </a:p>
                      </a:txBody>
                      <a:tcPr/>
                    </a:tc>
                    <a:tc>
                      <a:txBody>
                        <a:bodyPr/>
                        <a:lstStyle/>
                        <a:p>
                          <a:pPr algn="ctr"/>
                          <a:endParaRPr lang="en-US" sz="2200" baseline="0"/>
                        </a:p>
                      </a:txBody>
                      <a:tcPr/>
                    </a:tc>
                    <a:tc>
                      <a:txBody>
                        <a:bodyPr/>
                        <a:lstStyle/>
                        <a:p>
                          <a:endParaRPr lang="en-US"/>
                        </a:p>
                      </a:txBody>
                      <a:tcPr>
                        <a:blipFill rotWithShape="1">
                          <a:blip r:embed="rId2"/>
                          <a:stretch>
                            <a:fillRect l="-296277" t="-510000" r="-259043" b="-428571"/>
                          </a:stretch>
                        </a:blipFill>
                      </a:tcPr>
                    </a:tc>
                    <a:tc>
                      <a:txBody>
                        <a:bodyPr/>
                        <a:lstStyle/>
                        <a:p>
                          <a:pPr algn="ctr"/>
                          <a:endParaRPr lang="en-US" sz="2200" baseline="0"/>
                        </a:p>
                      </a:txBody>
                      <a:tcPr/>
                    </a:tc>
                    <a:tc>
                      <a:txBody>
                        <a:bodyPr/>
                        <a:lstStyle/>
                        <a:p>
                          <a:endParaRPr lang="en-US"/>
                        </a:p>
                      </a:txBody>
                      <a:tcPr>
                        <a:blipFill rotWithShape="1">
                          <a:blip r:embed="rId2"/>
                          <a:stretch>
                            <a:fillRect l="-392800" t="-510000" b="-428571"/>
                          </a:stretch>
                        </a:blipFill>
                      </a:tcPr>
                    </a:tc>
                  </a:tr>
                  <a:tr h="426720">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r>
                            <a:rPr lang="en-US" sz="2200" baseline="0" dirty="0" smtClean="0"/>
                            <a:t>8</a:t>
                          </a:r>
                          <a:endParaRPr lang="en-US" sz="2200" baseline="0" dirty="0"/>
                        </a:p>
                      </a:txBody>
                      <a:tcPr/>
                    </a:tc>
                    <a:tc>
                      <a:txBody>
                        <a:bodyPr/>
                        <a:lstStyle/>
                        <a:p>
                          <a:pPr algn="ctr"/>
                          <a:endParaRPr lang="en-US" sz="2200" baseline="0"/>
                        </a:p>
                      </a:txBody>
                      <a:tcPr/>
                    </a:tc>
                    <a:tc>
                      <a:txBody>
                        <a:bodyPr/>
                        <a:lstStyle/>
                        <a:p>
                          <a:endParaRPr lang="en-US"/>
                        </a:p>
                      </a:txBody>
                      <a:tcPr>
                        <a:blipFill rotWithShape="1">
                          <a:blip r:embed="rId2"/>
                          <a:stretch>
                            <a:fillRect l="-314346" t="-610000" r="-105485" b="-328571"/>
                          </a:stretch>
                        </a:blipFill>
                      </a:tcPr>
                    </a:tc>
                    <a:tc>
                      <a:txBody>
                        <a:bodyPr/>
                        <a:lstStyle/>
                        <a:p>
                          <a:pPr algn="ctr"/>
                          <a:endParaRPr lang="en-US" sz="2200" baseline="0"/>
                        </a:p>
                      </a:txBody>
                      <a:tcPr/>
                    </a:tc>
                  </a:tr>
                  <a:tr h="426720">
                    <a:tc>
                      <a:txBody>
                        <a:bodyPr/>
                        <a:lstStyle/>
                        <a:p>
                          <a:pPr algn="ctr"/>
                          <a:r>
                            <a:rPr lang="en-US" sz="2200" baseline="0" dirty="0" smtClean="0">
                              <a:latin typeface="+mn-lt"/>
                              <a:cs typeface="Times New Roman" pitchFamily="18" charset="0"/>
                            </a:rPr>
                            <a:t>4</a:t>
                          </a:r>
                          <a:endParaRPr lang="en-US" sz="2200" baseline="0" dirty="0">
                            <a:latin typeface="+mn-lt"/>
                            <a:cs typeface="Times New Roman" pitchFamily="18" charset="0"/>
                          </a:endParaRPr>
                        </a:p>
                      </a:txBody>
                      <a:tcPr/>
                    </a:tc>
                    <a:tc>
                      <a:txBody>
                        <a:bodyPr/>
                        <a:lstStyle/>
                        <a:p>
                          <a:pPr algn="ctr"/>
                          <a:r>
                            <a:rPr lang="en-US" sz="2200" baseline="0" dirty="0" smtClean="0">
                              <a:latin typeface="+mn-lt"/>
                              <a:cs typeface="Times New Roman" pitchFamily="18" charset="0"/>
                            </a:rPr>
                            <a:t>21</a:t>
                          </a:r>
                          <a:endParaRPr lang="en-US" sz="2200" baseline="0" dirty="0">
                            <a:latin typeface="+mn-lt"/>
                            <a:cs typeface="Times New Roman" pitchFamily="18" charset="0"/>
                          </a:endParaRPr>
                        </a:p>
                      </a:txBody>
                      <a:tcPr/>
                    </a:tc>
                    <a:tc>
                      <a:txBody>
                        <a:bodyPr/>
                        <a:lstStyle/>
                        <a:p>
                          <a:pPr algn="ctr"/>
                          <a:endParaRPr lang="en-US" sz="2200" baseline="0"/>
                        </a:p>
                      </a:txBody>
                      <a:tcPr/>
                    </a:tc>
                    <a:tc>
                      <a:txBody>
                        <a:bodyPr/>
                        <a:lstStyle/>
                        <a:p>
                          <a:pPr algn="ctr"/>
                          <a:r>
                            <a:rPr lang="en-US" sz="2200" baseline="0" dirty="0" smtClean="0"/>
                            <a:t>8</a:t>
                          </a:r>
                          <a:endParaRPr lang="en-US" sz="2200" baseline="0" dirty="0"/>
                        </a:p>
                      </a:txBody>
                      <a:tcPr/>
                    </a:tc>
                    <a:tc>
                      <a:txBody>
                        <a:bodyPr/>
                        <a:lstStyle/>
                        <a:p>
                          <a:pPr algn="ctr"/>
                          <a:endParaRPr lang="en-US" sz="2200" baseline="0"/>
                        </a:p>
                      </a:txBody>
                      <a:tcPr/>
                    </a:tc>
                    <a:tc>
                      <a:txBody>
                        <a:bodyPr/>
                        <a:lstStyle/>
                        <a:p>
                          <a:pPr algn="ctr"/>
                          <a:endParaRPr lang="en-US" sz="2200" baseline="0"/>
                        </a:p>
                      </a:txBody>
                      <a:tcPr/>
                    </a:tc>
                  </a:tr>
                  <a:tr h="426720">
                    <a:tc>
                      <a:txBody>
                        <a:bodyPr/>
                        <a:lstStyle/>
                        <a:p>
                          <a:pPr algn="ctr"/>
                          <a:endParaRPr lang="en-US" sz="2200" baseline="0" dirty="0">
                            <a:latin typeface="+mn-lt"/>
                            <a:cs typeface="Times New Roman" pitchFamily="18" charset="0"/>
                          </a:endParaRPr>
                        </a:p>
                      </a:txBody>
                      <a:tcPr/>
                    </a:tc>
                    <a:tc>
                      <a:txBody>
                        <a:bodyPr/>
                        <a:lstStyle/>
                        <a:p>
                          <a:pPr algn="ctr"/>
                          <a:endParaRPr lang="en-US" sz="2200" baseline="0" dirty="0">
                            <a:latin typeface="+mn-lt"/>
                            <a:cs typeface="Times New Roman" pitchFamily="18" charset="0"/>
                          </a:endParaRPr>
                        </a:p>
                      </a:txBody>
                      <a:tcPr/>
                    </a:tc>
                    <a:tc>
                      <a:txBody>
                        <a:bodyPr/>
                        <a:lstStyle/>
                        <a:p>
                          <a:pPr algn="ctr"/>
                          <a:r>
                            <a:rPr lang="en-US" sz="2200" baseline="0" dirty="0" smtClean="0"/>
                            <a:t>16</a:t>
                          </a:r>
                          <a:endParaRPr lang="en-US" sz="2200" baseline="0" dirty="0"/>
                        </a:p>
                      </a:txBody>
                      <a:tcPr/>
                    </a:tc>
                    <a:tc>
                      <a:txBody>
                        <a:bodyPr/>
                        <a:lstStyle/>
                        <a:p>
                          <a:pPr algn="ctr"/>
                          <a:endParaRPr lang="en-US" sz="2200" baseline="0"/>
                        </a:p>
                      </a:txBody>
                      <a:tcPr/>
                    </a:tc>
                    <a:tc>
                      <a:txBody>
                        <a:bodyPr/>
                        <a:lstStyle/>
                        <a:p>
                          <a:pPr algn="ctr"/>
                          <a:endParaRPr lang="en-US" sz="2200" baseline="0"/>
                        </a:p>
                      </a:txBody>
                      <a:tcPr/>
                    </a:tc>
                    <a:tc>
                      <a:txBody>
                        <a:bodyPr/>
                        <a:lstStyle/>
                        <a:p>
                          <a:pPr algn="ctr"/>
                          <a:endParaRPr lang="en-US" sz="2200" baseline="0" dirty="0"/>
                        </a:p>
                      </a:txBody>
                      <a:tcPr/>
                    </a:tc>
                  </a:tr>
                  <a:tr h="426720">
                    <a:tc>
                      <a:txBody>
                        <a:bodyPr/>
                        <a:lstStyle/>
                        <a:p>
                          <a:pPr algn="ctr"/>
                          <a:r>
                            <a:rPr lang="en-US" sz="2200" baseline="0" dirty="0" smtClean="0">
                              <a:latin typeface="+mn-lt"/>
                              <a:cs typeface="Times New Roman" pitchFamily="18" charset="0"/>
                            </a:rPr>
                            <a:t>5</a:t>
                          </a:r>
                          <a:endParaRPr lang="en-US" sz="2200" baseline="0" dirty="0">
                            <a:latin typeface="+mn-lt"/>
                            <a:cs typeface="Times New Roman" pitchFamily="18" charset="0"/>
                          </a:endParaRPr>
                        </a:p>
                      </a:txBody>
                      <a:tcPr/>
                    </a:tc>
                    <a:tc>
                      <a:txBody>
                        <a:bodyPr/>
                        <a:lstStyle/>
                        <a:p>
                          <a:pPr algn="ctr"/>
                          <a:r>
                            <a:rPr lang="en-US" sz="2200" baseline="0" dirty="0" smtClean="0">
                              <a:latin typeface="+mn-lt"/>
                              <a:cs typeface="Times New Roman" pitchFamily="18" charset="0"/>
                            </a:rPr>
                            <a:t>37</a:t>
                          </a:r>
                          <a:endParaRPr lang="en-US" sz="2200" baseline="0" dirty="0">
                            <a:latin typeface="+mn-lt"/>
                            <a:cs typeface="Times New Roman" pitchFamily="18" charset="0"/>
                          </a:endParaRP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tc>
                      <a:txBody>
                        <a:bodyPr/>
                        <a:lstStyle/>
                        <a:p>
                          <a:pPr algn="ctr"/>
                          <a:endParaRPr lang="en-US" sz="2200" baseline="0" dirty="0">
                            <a:latin typeface="+mn-lt"/>
                          </a:endParaRPr>
                        </a:p>
                      </a:txBody>
                      <a:tcPr/>
                    </a:tc>
                  </a:tr>
                </a:tbl>
              </a:graphicData>
            </a:graphic>
          </p:graphicFrame>
        </mc:Fallback>
      </mc:AlternateContent>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sp>
        <p:nvSpPr>
          <p:cNvPr id="8"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10" name="Date Placeholder 3"/>
          <p:cNvSpPr>
            <a:spLocks noGrp="1"/>
          </p:cNvSpPr>
          <p:nvPr>
            <p:ph type="dt" sz="half" idx="10"/>
          </p:nvPr>
        </p:nvSpPr>
        <p:spPr>
          <a:xfrm>
            <a:off x="457200" y="6356350"/>
            <a:ext cx="2133600" cy="365125"/>
          </a:xfrm>
        </p:spPr>
        <p:txBody>
          <a:bodyPr/>
          <a:lstStyle/>
          <a:p>
            <a:fld id="{7AAAAC0C-7303-4808-9A08-D32877BD1118}" type="datetime1">
              <a:rPr lang="en-US" smtClean="0"/>
              <a:pPr/>
              <a:t>5/15/2022</a:t>
            </a:fld>
            <a:endParaRPr lang="en-US" dirty="0"/>
          </a:p>
        </p:txBody>
      </p:sp>
      <p:pic>
        <p:nvPicPr>
          <p:cNvPr id="11" name="Picture 10">
            <a:extLst>
              <a:ext uri="{FF2B5EF4-FFF2-40B4-BE49-F238E27FC236}">
                <a16:creationId xmlns:a16="http://schemas.microsoft.com/office/drawing/2014/main" xmlns="" id="{430B10C6-9168-4896-8AE7-A6601501EF0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42601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Since</a:t>
                </a:r>
                <a:r>
                  <a:rPr lang="en-US" sz="2200" b="1" dirty="0"/>
                  <a:t/>
                </a:r>
                <a:r>
                  <a:rPr lang="en-US" sz="2200" dirty="0"/>
                  <a:t>we have given  known value of </a:t>
                </a:r>
                <a14:m>
                  <m:oMath xmlns:m="http://schemas.openxmlformats.org/officeDocument/2006/math">
                    <m:r>
                      <a:rPr lang="en-US" sz="2200" b="0" i="1" smtClean="0">
                        <a:latin typeface="Cambria Math"/>
                      </a:rPr>
                      <m:t>𝑦</m:t>
                    </m:r>
                  </m:oMath>
                </a14:m>
                <a:r>
                  <a:rPr lang="en-US" sz="2200" dirty="0"/>
                  <a:t> at 4 points so degree of the polynomial is </a:t>
                </a:r>
                <a14:m>
                  <m:oMath xmlns:m="http://schemas.openxmlformats.org/officeDocument/2006/math">
                    <m:r>
                      <a:rPr lang="en-US" sz="2200" i="1" smtClean="0">
                        <a:latin typeface="Cambria Math"/>
                        <a:ea typeface="Cambria Math"/>
                      </a:rPr>
                      <m:t>≤</m:t>
                    </m:r>
                    <m:r>
                      <a:rPr lang="en-US" sz="2200" b="0" i="1" smtClean="0">
                        <a:latin typeface="Cambria Math"/>
                        <a:ea typeface="Cambria Math"/>
                      </a:rPr>
                      <m:t>3.</m:t>
                    </m:r>
                  </m:oMath>
                </a14:m>
                <a:r>
                  <a:rPr lang="en-US" sz="2200" dirty="0"/>
                  <a:t/>
                </a:r>
              </a:p>
              <a:p>
                <a:pPr marL="0" indent="0">
                  <a:buNone/>
                </a:pPr>
                <a:r>
                  <a:rPr lang="en-US" sz="2200" dirty="0"/>
                  <a:t>So  </a:t>
                </a:r>
                <a14:m>
                  <m:oMath xmlns:m="http://schemas.openxmlformats.org/officeDocument/2006/math">
                    <m:sSup>
                      <m:sSupPr>
                        <m:ctrlPr>
                          <a:rPr lang="en-US" sz="2200" i="1">
                            <a:latin typeface="Cambria Math" panose="02040503050406030204" pitchFamily="18" charset="0"/>
                            <a:cs typeface="Times New Roman" pitchFamily="18" charset="0"/>
                          </a:rPr>
                        </m:ctrlPr>
                      </m:sSupPr>
                      <m:e>
                        <m:r>
                          <a:rPr lang="en-US" sz="2200" b="0" i="1">
                            <a:latin typeface="Cambria Math"/>
                            <a:ea typeface="Cambria Math"/>
                            <a:cs typeface="Times New Roman" pitchFamily="18" charset="0"/>
                          </a:rPr>
                          <m:t>∆</m:t>
                        </m:r>
                      </m:e>
                      <m:sup>
                        <m:r>
                          <a:rPr lang="en-US" sz="2200" b="0" i="1">
                            <a:latin typeface="Cambria Math"/>
                            <a:ea typeface="Cambria Math"/>
                            <a:cs typeface="Times New Roman" pitchFamily="18" charset="0"/>
                          </a:rPr>
                          <m:t>4</m:t>
                        </m:r>
                      </m:sup>
                    </m:sSup>
                    <m:r>
                      <a:rPr lang="en-US" sz="2200" b="0" i="1">
                        <a:latin typeface="Cambria Math"/>
                        <a:ea typeface="Cambria Math"/>
                        <a:cs typeface="Times New Roman" pitchFamily="18" charset="0"/>
                      </a:rPr>
                      <m:t>𝑦</m:t>
                    </m:r>
                    <m:r>
                      <a:rPr lang="en-US" sz="2200" b="0" i="1" smtClean="0">
                        <a:latin typeface="Cambria Math"/>
                        <a:ea typeface="Cambria Math"/>
                        <a:cs typeface="Times New Roman" pitchFamily="18" charset="0"/>
                      </a:rPr>
                      <m:t>=0</m:t>
                    </m:r>
                  </m:oMath>
                </a14:m>
                <a:endParaRPr lang="en-US" sz="2200" i="1" dirty="0">
                  <a:cs typeface="Times New Roman" pitchFamily="18" charset="0"/>
                </a:endParaRPr>
              </a:p>
              <a:p>
                <a:pPr marL="0" indent="0">
                  <a:buNone/>
                </a:pPr>
                <a:r>
                  <a:rPr lang="en-US" sz="2200" i="1" dirty="0">
                    <a:latin typeface="Cambria Math"/>
                    <a:ea typeface="Cambria Math"/>
                    <a:cs typeface="Times New Roman" pitchFamily="18" charset="0"/>
                  </a:rPr>
                  <a:t>⇒ </a:t>
                </a:r>
                <a14:m>
                  <m:oMath xmlns:m="http://schemas.openxmlformats.org/officeDocument/2006/math">
                    <m:r>
                      <a:rPr lang="en-US" sz="2200" i="1">
                        <a:latin typeface="Cambria Math"/>
                      </a:rPr>
                      <m:t>38−4</m:t>
                    </m:r>
                    <m:r>
                      <a:rPr lang="en-US" sz="2200" i="1">
                        <a:latin typeface="Cambria Math"/>
                      </a:rPr>
                      <m:t>𝑥</m:t>
                    </m:r>
                    <m:r>
                      <a:rPr lang="en-US" sz="2200" b="0" i="1" smtClean="0">
                        <a:latin typeface="Cambria Math"/>
                      </a:rPr>
                      <m:t>=0</m:t>
                    </m:r>
                  </m:oMath>
                </a14:m>
                <a:endParaRPr lang="en-US" sz="2200" dirty="0"/>
              </a:p>
              <a:p>
                <a:pPr marL="0" indent="0">
                  <a:buNone/>
                </a:pPr>
                <a:r>
                  <a:rPr lang="en-US" sz="2200" i="1" dirty="0">
                    <a:latin typeface="Cambria Math"/>
                    <a:ea typeface="Cambria Math"/>
                    <a:cs typeface="Times New Roman" pitchFamily="18" charset="0"/>
                  </a:rPr>
                  <a:t>⇒ </a:t>
                </a:r>
                <a14:m>
                  <m:oMath xmlns:m="http://schemas.openxmlformats.org/officeDocument/2006/math">
                    <m:r>
                      <a:rPr lang="en-US" sz="2200" i="1">
                        <a:latin typeface="Cambria Math"/>
                      </a:rPr>
                      <m:t>𝑥</m:t>
                    </m:r>
                    <m:r>
                      <a:rPr lang="en-US" sz="2200" i="1">
                        <a:latin typeface="Cambria Math"/>
                      </a:rPr>
                      <m:t>=9.5</m:t>
                    </m:r>
                  </m:oMath>
                </a14:m>
                <a:endParaRPr lang="en-US" sz="2200" dirty="0"/>
              </a:p>
              <a:p>
                <a:pPr marL="0" indent="0">
                  <a:buNone/>
                </a:pPr>
                <a:endParaRPr lang="en-US" sz="2200" dirty="0"/>
              </a:p>
              <a:p>
                <a:pPr marL="0" indent="0">
                  <a:buNone/>
                </a:pPr>
                <a:endParaRPr lang="en-US" sz="2200" i="1" dirty="0">
                  <a:cs typeface="Times New Roman" pitchFamily="18" charset="0"/>
                </a:endParaRP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2621073-06F5-4B2B-B4FB-1BCF528C6467}"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forward interpolation formula</a:t>
            </a:r>
            <a:r>
              <a:rPr lang="en-US" sz="2800" b="1" dirty="0"/>
              <a:t>[CO4]</a:t>
            </a:r>
            <a:endParaRPr lang="en-US" sz="3000" b="1" dirty="0"/>
          </a:p>
          <a:p>
            <a:pPr algn="ctr"/>
            <a:endParaRPr lang="en-US" sz="3000" b="1" dirty="0"/>
          </a:p>
        </p:txBody>
      </p:sp>
      <p:pic>
        <p:nvPicPr>
          <p:cNvPr id="9" name="Picture 8">
            <a:extLst>
              <a:ext uri="{FF2B5EF4-FFF2-40B4-BE49-F238E27FC236}">
                <a16:creationId xmlns:a16="http://schemas.microsoft.com/office/drawing/2014/main" xmlns="" id="{A15DBBFB-BC75-464E-AA9D-04C3CFBE11C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870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81000" y="1143000"/>
                <a:ext cx="8382000" cy="5029200"/>
              </a:xfrm>
            </p:spPr>
            <p:txBody>
              <a:bodyPr>
                <a:normAutofit/>
              </a:bodyPr>
              <a:lstStyle/>
              <a:p>
                <a:pPr marL="0" indent="0">
                  <a:buNone/>
                </a:pPr>
                <a:r>
                  <a:rPr lang="en-US" sz="2200" b="1" dirty="0"/>
                  <a:t>Newton Backward interpolation formula:</a:t>
                </a:r>
                <a:r>
                  <a:rPr lang="en-US" sz="2200" dirty="0"/>
                  <a:t> Suppose we are giving the following values of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for a set of values of </a:t>
                </a:r>
                <a14:m>
                  <m:oMath xmlns:m="http://schemas.openxmlformats.org/officeDocument/2006/math">
                    <m:r>
                      <a:rPr lang="en-US" sz="2200" i="1">
                        <a:latin typeface="Cambria Math"/>
                      </a:rPr>
                      <m:t>𝑥</m:t>
                    </m:r>
                  </m:oMath>
                </a14:m>
                <a:r>
                  <a:rPr lang="en-US" sz="2200" dirty="0"/>
                  <a:t>.</a:t>
                </a:r>
              </a:p>
              <a:p>
                <a:pPr marL="0" indent="0">
                  <a:buNone/>
                </a:pPr>
                <a14:m>
                  <m:oMath xmlns:m="http://schemas.openxmlformats.org/officeDocument/2006/math">
                    <m:r>
                      <a:rPr lang="en-US" sz="2200" i="1">
                        <a:latin typeface="Cambria Math"/>
                      </a:rPr>
                      <m:t>𝑥</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h</m:t>
                    </m:r>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𝑥</m:t>
                        </m:r>
                      </m:e>
                      <m:sub>
                        <m:r>
                          <a:rPr lang="en-US" sz="2200" i="1">
                            <a:latin typeface="Cambria Math"/>
                          </a:rPr>
                          <m:t>0</m:t>
                        </m:r>
                      </m:sub>
                    </m:sSub>
                    <m:r>
                      <a:rPr lang="en-US" sz="2200" i="1">
                        <a:latin typeface="Cambria Math"/>
                      </a:rPr>
                      <m:t>+2</m:t>
                    </m:r>
                    <m:r>
                      <a:rPr lang="en-US" sz="2200" i="1">
                        <a:latin typeface="Cambria Math"/>
                      </a:rPr>
                      <m:t>h</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 </m:t>
                        </m:r>
                        <m:r>
                          <a:rPr lang="en-US" sz="2200" i="1">
                            <a:latin typeface="Cambria Math"/>
                          </a:rPr>
                          <m:t>𝑥</m:t>
                        </m:r>
                      </m:e>
                      <m:sub>
                        <m:r>
                          <a:rPr lang="en-US" sz="2200" i="1">
                            <a:latin typeface="Cambria Math"/>
                          </a:rPr>
                          <m:t>0</m:t>
                        </m:r>
                      </m:sub>
                    </m:sSub>
                    <m:r>
                      <a:rPr lang="en-US" sz="2200" i="1">
                        <a:latin typeface="Cambria Math"/>
                      </a:rPr>
                      <m:t>+</m:t>
                    </m:r>
                    <m:r>
                      <a:rPr lang="en-US" sz="2200" i="1">
                        <a:latin typeface="Cambria Math"/>
                      </a:rPr>
                      <m:t>𝑛h</m:t>
                    </m:r>
                  </m:oMath>
                </a14:m>
                <a:endParaRPr lang="en-US" sz="2200" dirty="0"/>
              </a:p>
              <a:p>
                <a:pPr marL="0" indent="0">
                  <a:buNone/>
                </a:pPr>
                <a14:m>
                  <m:oMath xmlns:m="http://schemas.openxmlformats.org/officeDocument/2006/math">
                    <m:r>
                      <a:rPr lang="en-US" sz="2200" i="1">
                        <a:latin typeface="Cambria Math"/>
                      </a:rPr>
                      <m:t>𝑦</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2</m:t>
                        </m:r>
                      </m:sub>
                    </m:sSub>
                  </m:oMath>
                </a14:m>
                <a:r>
                  <a:rPr lang="en-US" sz="2200" dirty="0"/>
                  <a:t>		..............</a:t>
                </a:r>
                <a14:m>
                  <m:oMath xmlns:m="http://schemas.openxmlformats.org/officeDocument/2006/math">
                    <m:r>
                      <a:rPr lang="en-US" sz="2200" dirty="0">
                        <a:latin typeface="Cambria Math"/>
                      </a:rPr>
                      <m:t>      </m:t>
                    </m:r>
                    <m:sSub>
                      <m:sSubPr>
                        <m:ctrlPr>
                          <a:rPr lang="en-US" sz="2200" i="1" dirty="0">
                            <a:latin typeface="Cambria Math" panose="02040503050406030204" pitchFamily="18" charset="0"/>
                          </a:rPr>
                        </m:ctrlPr>
                      </m:sSubPr>
                      <m:e>
                        <m:r>
                          <a:rPr lang="en-US" sz="2200" i="1" dirty="0">
                            <a:latin typeface="Cambria Math"/>
                          </a:rPr>
                          <m:t>𝑦</m:t>
                        </m:r>
                      </m:e>
                      <m:sub>
                        <m:r>
                          <a:rPr lang="en-US" sz="2200" i="1" dirty="0">
                            <a:latin typeface="Cambria Math"/>
                          </a:rPr>
                          <m:t>𝑛</m:t>
                        </m:r>
                      </m:sub>
                    </m:sSub>
                  </m:oMath>
                </a14:m>
                <a:r>
                  <a:rPr lang="en-US" sz="2200" dirty="0"/>
                  <a:t/>
                </a:r>
              </a:p>
              <a:p>
                <a:pPr marL="0" indent="0">
                  <a:buNone/>
                </a:pPr>
                <a:r>
                  <a:rPr lang="en-US" sz="2200" dirty="0"/>
                  <a:t>Suppose we have to find </a:t>
                </a:r>
                <a14:m>
                  <m:oMath xmlns:m="http://schemas.openxmlformats.org/officeDocument/2006/math">
                    <m:r>
                      <a:rPr lang="en-US" sz="2200" i="1">
                        <a:latin typeface="Cambria Math"/>
                      </a:rPr>
                      <m:t>𝑦</m:t>
                    </m:r>
                  </m:oMath>
                </a14:m>
                <a:r>
                  <a:rPr lang="en-US" sz="2200" dirty="0"/>
                  <a:t> at </a:t>
                </a:r>
                <a14:m>
                  <m:oMath xmlns:m="http://schemas.openxmlformats.org/officeDocument/2006/math">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r>
                      <a:rPr lang="en-US" sz="2200" i="1">
                        <a:latin typeface="Cambria Math"/>
                      </a:rPr>
                      <m:t>+</m:t>
                    </m:r>
                    <m:r>
                      <a:rPr lang="en-US" sz="2200" i="1">
                        <a:latin typeface="Cambria Math"/>
                      </a:rPr>
                      <m:t>h𝑢</m:t>
                    </m:r>
                  </m:oMath>
                </a14:m>
                <a:endParaRPr lang="en-US" sz="2200" dirty="0"/>
              </a:p>
              <a:p>
                <a:pPr marL="0" indent="0">
                  <a:buNone/>
                </a:pPr>
                <a:r>
                  <a:rPr lang="en-US" sz="2200" dirty="0"/>
                  <a:t>Here </a:t>
                </a:r>
                <a:r>
                  <a:rPr lang="en-US" sz="2200" i="1" dirty="0">
                    <a:latin typeface="Times New Roman" panose="02020603050405020304" pitchFamily="18" charset="0"/>
                    <a:cs typeface="Times New Roman" panose="02020603050405020304" pitchFamily="18" charset="0"/>
                  </a:rPr>
                  <a:t>u</a:t>
                </a:r>
                <a14:m>
                  <m:oMath xmlns:m="http://schemas.openxmlformats.org/officeDocument/2006/math">
                    <m:r>
                      <a:rPr lang="en-US" sz="2200" b="0" i="1" smtClean="0">
                        <a:latin typeface="Cambria Math"/>
                      </a:rPr>
                      <m:t>=</m:t>
                    </m:r>
                    <m:f>
                      <m:fPr>
                        <m:ctrlPr>
                          <a:rPr lang="en-US" sz="2200" b="0" i="1" smtClean="0">
                            <a:latin typeface="Cambria Math" panose="02040503050406030204" pitchFamily="18" charset="0"/>
                          </a:rPr>
                        </m:ctrlPr>
                      </m:fPr>
                      <m:num>
                        <m:r>
                          <a:rPr lang="en-US" sz="2200" b="0" i="1" smtClean="0">
                            <a:latin typeface="Cambria Math"/>
                          </a:rPr>
                          <m:t>𝑥</m:t>
                        </m:r>
                        <m:r>
                          <a:rPr lang="en-US" sz="2200" b="0" i="1" smtClean="0">
                            <a:latin typeface="Cambria Math"/>
                          </a:rPr>
                          <m:t>−</m:t>
                        </m:r>
                        <m:sSub>
                          <m:sSubPr>
                            <m:ctrlPr>
                              <a:rPr lang="en-US" sz="2200" b="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𝑛</m:t>
                            </m:r>
                          </m:sub>
                        </m:sSub>
                      </m:num>
                      <m:den>
                        <m:r>
                          <a:rPr lang="en-US" sz="2200" b="0" i="1" smtClean="0">
                            <a:latin typeface="Cambria Math"/>
                          </a:rPr>
                          <m:t>h</m:t>
                        </m:r>
                      </m:den>
                    </m:f>
                  </m:oMath>
                </a14:m>
                <a:endParaRPr lang="en-US" sz="2200" dirty="0"/>
              </a:p>
              <a:p>
                <a:pPr marL="0" indent="0">
                  <a:buNone/>
                </a:pPr>
                <a:r>
                  <a:rPr lang="en-US" sz="2200" dirty="0"/>
                  <a:t>Then </a:t>
                </a:r>
                <a14:m>
                  <m:oMath xmlns:m="http://schemas.openxmlformats.org/officeDocument/2006/math">
                    <m:r>
                      <a:rPr lang="en-US" sz="2200" i="1">
                        <a:latin typeface="Cambria Math"/>
                      </a:rPr>
                      <m:t>𝑦</m:t>
                    </m:r>
                  </m:oMath>
                </a14:m>
                <a:r>
                  <a:rPr lang="en-US" sz="2200" dirty="0"/>
                  <a:t> is given by</a:t>
                </a:r>
              </a:p>
              <a:p>
                <a:pPr marL="0" indent="0">
                  <a:buNone/>
                </a:pPr>
                <a:endParaRPr lang="en-US" sz="2200" b="1"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000" y="1143000"/>
                <a:ext cx="8382000" cy="5029200"/>
              </a:xfrm>
              <a:blipFill>
                <a:blip r:embed="rId2"/>
                <a:stretch>
                  <a:fillRect l="-945" t="-8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CA77E652-8DB6-4708-B15C-0F5A3484734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Backward interpolation formula[CO4]</a:t>
            </a:r>
          </a:p>
        </p:txBody>
      </p:sp>
      <mc:AlternateContent xmlns:mc="http://schemas.openxmlformats.org/markup-compatibility/2006">
        <mc:Choice xmlns:a14="http://schemas.microsoft.com/office/drawing/2010/main" xmlns="" Requires="a14">
          <p:sp>
            <p:nvSpPr>
              <p:cNvPr id="9" name="Rectangle 8"/>
              <p:cNvSpPr/>
              <p:nvPr/>
            </p:nvSpPr>
            <p:spPr>
              <a:xfrm>
                <a:off x="457200" y="4327634"/>
                <a:ext cx="74676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i="1" dirty="0">
                    <a:latin typeface="Times New Roman" panose="02020603050405020304" pitchFamily="18" charset="0"/>
                    <a:cs typeface="Times New Roman" panose="02020603050405020304" pitchFamily="18" charset="0"/>
                  </a:rPr>
                  <a:t>f</a:t>
                </a:r>
                <a:r>
                  <a:rPr lang="en-US" sz="2200" dirty="0">
                    <a:latin typeface="Times New Roman" panose="02020603050405020304" pitchFamily="18" charset="0"/>
                    <a:cs typeface="Times New Roman" panose="02020603050405020304" pitchFamily="18" charset="0"/>
                  </a:rPr>
                  <a:t>(</a:t>
                </a:r>
                <a:r>
                  <a:rPr lang="en-US" sz="2200" i="1" dirty="0" err="1">
                    <a:latin typeface="Times New Roman" panose="02020603050405020304" pitchFamily="18" charset="0"/>
                    <a:cs typeface="Times New Roman" panose="02020603050405020304" pitchFamily="18" charset="0"/>
                  </a:rPr>
                  <a:t>x</a:t>
                </a:r>
                <a:r>
                  <a:rPr lang="en-US" sz="2200" i="1" baseline="-25000" dirty="0" err="1">
                    <a:latin typeface="Times New Roman" panose="02020603050405020304" pitchFamily="18" charset="0"/>
                    <a:cs typeface="Times New Roman" panose="02020603050405020304" pitchFamily="18" charset="0"/>
                  </a:rPr>
                  <a:t>n</a:t>
                </a:r>
                <a:r>
                  <a:rPr lang="en-US" sz="2200" dirty="0" err="1">
                    <a:latin typeface="Times New Roman" panose="02020603050405020304" pitchFamily="18" charset="0"/>
                    <a:cs typeface="Times New Roman" panose="02020603050405020304" pitchFamily="18" charset="0"/>
                  </a:rPr>
                  <a:t>+</a:t>
                </a:r>
                <a:r>
                  <a:rPr lang="en-US" sz="2200" i="1" dirty="0" err="1">
                    <a:latin typeface="Times New Roman" panose="02020603050405020304" pitchFamily="18" charset="0"/>
                    <a:cs typeface="Times New Roman" panose="02020603050405020304" pitchFamily="18" charset="0"/>
                  </a:rPr>
                  <a:t>hu</a:t>
                </a:r>
                <a:r>
                  <a:rPr lang="en-US" sz="2200" dirty="0">
                    <a:latin typeface="Times New Roman" panose="02020603050405020304" pitchFamily="18" charset="0"/>
                    <a:cs typeface="Times New Roman" panose="02020603050405020304" pitchFamily="18" charset="0"/>
                  </a:rPr>
                  <a:t>)</a:t>
                </a:r>
                <a14:m>
                  <m:oMath xmlns:m="http://schemas.openxmlformats.org/officeDocument/2006/math">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r>
                      <a:rPr lang="en-US" sz="2200" i="1">
                        <a:latin typeface="Cambria Math"/>
                      </a:rPr>
                      <m:t>+</m:t>
                    </m:r>
                    <m:r>
                      <a:rPr lang="en-IN" sz="2200" b="0" i="1" smtClean="0">
                        <a:latin typeface="Cambria Math" panose="02040503050406030204" pitchFamily="18" charset="0"/>
                      </a:rPr>
                      <m:t>𝑢</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num>
                      <m:den>
                        <m:r>
                          <a:rPr lang="en-US" sz="2200" i="1" dirty="0">
                            <a:latin typeface="Cambria Math"/>
                          </a:rPr>
                          <m:t>2!</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d>
                          <m:dPr>
                            <m:ctrlPr>
                              <a:rPr lang="en-US" sz="2200" i="1" dirty="0">
                                <a:latin typeface="Cambria Math" panose="02040503050406030204" pitchFamily="18" charset="0"/>
                              </a:rPr>
                            </m:ctrlPr>
                          </m:dPr>
                          <m:e>
                            <m:r>
                              <a:rPr lang="en-IN" sz="2200" b="0" i="1" dirty="0" smtClean="0">
                                <a:latin typeface="Cambria Math" panose="02040503050406030204" pitchFamily="18" charset="0"/>
                              </a:rPr>
                              <m:t>𝑢</m:t>
                            </m:r>
                            <m:r>
                              <a:rPr lang="en-US" sz="2200" i="1" dirty="0">
                                <a:latin typeface="Cambria Math"/>
                              </a:rPr>
                              <m:t>+1</m:t>
                            </m:r>
                          </m:e>
                        </m:d>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m:t>
                        </m:r>
                        <m:r>
                          <a:rPr lang="en-US" sz="2200" i="1" dirty="0">
                            <a:latin typeface="Cambria Math"/>
                          </a:rPr>
                          <m:t>𝑛</m:t>
                        </m:r>
                        <m:r>
                          <a:rPr lang="en-US" sz="2200" i="1" dirty="0">
                            <a:latin typeface="Cambria Math"/>
                          </a:rPr>
                          <m:t>−1)</m:t>
                        </m:r>
                      </m:num>
                      <m:den>
                        <m:r>
                          <a:rPr lang="en-US" sz="2200" i="1" dirty="0">
                            <a:latin typeface="Cambria Math"/>
                          </a:rPr>
                          <m:t>𝑛</m:t>
                        </m:r>
                        <m:r>
                          <a:rPr lang="en-US" sz="2200" i="1" dirty="0">
                            <a:latin typeface="Cambria Math"/>
                          </a:rPr>
                          <m:t>!</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endParaRPr lang="en-US" sz="2200" dirty="0"/>
              </a:p>
            </p:txBody>
          </p:sp>
        </mc:Choice>
        <mc:Fallback>
          <p:sp>
            <p:nvSpPr>
              <p:cNvPr id="9" name="Rectangle 8"/>
              <p:cNvSpPr>
                <a:spLocks noRot="1" noChangeAspect="1" noMove="1" noResize="1" noEditPoints="1" noAdjustHandles="1" noChangeArrowheads="1" noChangeShapeType="1" noTextEdit="1"/>
              </p:cNvSpPr>
              <p:nvPr/>
            </p:nvSpPr>
            <p:spPr>
              <a:xfrm>
                <a:off x="457200" y="4327634"/>
                <a:ext cx="7467600" cy="685800"/>
              </a:xfrm>
              <a:prstGeom prst="rect">
                <a:avLst/>
              </a:prstGeom>
              <a:blipFill>
                <a:blip r:embed="rId3"/>
                <a:stretch>
                  <a:fillRect l="-8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xmlns="" id="{4759BB60-BEE9-4596-A249-A987AC611B2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79576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lnSpcReduction="10000"/>
              </a:bodyPr>
              <a:lstStyle/>
              <a:p>
                <a:pPr marL="0" indent="0">
                  <a:buNone/>
                </a:pPr>
                <a:r>
                  <a:rPr lang="en-US" sz="2200" b="1" dirty="0">
                    <a:cs typeface="Times New Roman" pitchFamily="18" charset="0"/>
                  </a:rPr>
                  <a:t>Example-1: </a:t>
                </a:r>
                <a:r>
                  <a:rPr lang="en-US" sz="2200" dirty="0">
                    <a:cs typeface="Times New Roman" pitchFamily="18" charset="0"/>
                  </a:rPr>
                  <a:t>The population of a town was as given below. Estimate the population for the year 1925</a:t>
                </a:r>
              </a:p>
              <a:p>
                <a:pPr marL="0" indent="0">
                  <a:buNone/>
                </a:pPr>
                <a:r>
                  <a:rPr lang="en-US" sz="2200" dirty="0">
                    <a:cs typeface="Times New Roman" pitchFamily="18" charset="0"/>
                  </a:rPr>
                  <a:t>Year </a:t>
                </a:r>
                <a14:m>
                  <m:oMath xmlns:m="http://schemas.openxmlformats.org/officeDocument/2006/math">
                    <m:r>
                      <a:rPr lang="en-US" sz="2200" i="1">
                        <a:latin typeface="Cambria Math"/>
                        <a:cs typeface="Times New Roman" pitchFamily="18" charset="0"/>
                      </a:rPr>
                      <m:t>𝑥</m:t>
                    </m:r>
                  </m:oMath>
                </a14:m>
                <a:r>
                  <a:rPr lang="en-US" sz="2200" dirty="0">
                    <a:cs typeface="Times New Roman" pitchFamily="18" charset="0"/>
                  </a:rPr>
                  <a:t>:		1891	1901	1911	1921	1931	</a:t>
                </a:r>
              </a:p>
              <a:p>
                <a:pPr marL="0" indent="0">
                  <a:buNone/>
                </a:pPr>
                <a:r>
                  <a:rPr lang="en-US" sz="2200" dirty="0">
                    <a:cs typeface="Times New Roman" pitchFamily="18" charset="0"/>
                  </a:rPr>
                  <a:t>Population </a:t>
                </a: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m:t>
                    </m:r>
                  </m:oMath>
                </a14:m>
                <a:r>
                  <a:rPr lang="en-US" sz="2200" dirty="0">
                    <a:cs typeface="Times New Roman" pitchFamily="18" charset="0"/>
                  </a:rPr>
                  <a:t>	46	66	81	93	101</a:t>
                </a:r>
              </a:p>
              <a:p>
                <a:pPr marL="0" indent="0">
                  <a:buNone/>
                </a:pPr>
                <a:r>
                  <a:rPr lang="en-US" sz="2200" b="1" dirty="0">
                    <a:cs typeface="Times New Roman" pitchFamily="18" charset="0"/>
                  </a:rPr>
                  <a:t>Sol:</a:t>
                </a:r>
                <a:r>
                  <a:rPr lang="en-US" sz="2200" dirty="0">
                    <a:cs typeface="Times New Roman" pitchFamily="18" charset="0"/>
                  </a:rPr>
                  <a:t> Here </a:t>
                </a:r>
                <a14:m>
                  <m:oMath xmlns:m="http://schemas.openxmlformats.org/officeDocument/2006/math">
                    <m:sSub>
                      <m:sSubPr>
                        <m:ctrlPr>
                          <a:rPr lang="en-US" sz="2200" i="1">
                            <a:latin typeface="Cambria Math" panose="02040503050406030204" pitchFamily="18" charset="0"/>
                            <a:cs typeface="Times New Roman" pitchFamily="18" charset="0"/>
                          </a:rPr>
                        </m:ctrlPr>
                      </m:sSubPr>
                      <m:e>
                        <m:r>
                          <a:rPr lang="en-US" sz="2200" i="1">
                            <a:latin typeface="Cambria Math"/>
                            <a:cs typeface="Times New Roman" pitchFamily="18" charset="0"/>
                          </a:rPr>
                          <m:t>𝑥</m:t>
                        </m:r>
                      </m:e>
                      <m:sub>
                        <m:r>
                          <a:rPr lang="en-US" sz="2200" i="1">
                            <a:latin typeface="Cambria Math"/>
                            <a:cs typeface="Times New Roman" pitchFamily="18" charset="0"/>
                          </a:rPr>
                          <m:t>𝑛</m:t>
                        </m:r>
                      </m:sub>
                    </m:sSub>
                    <m:r>
                      <a:rPr lang="en-US" sz="2200" i="1">
                        <a:latin typeface="Cambria Math"/>
                        <a:cs typeface="Times New Roman" pitchFamily="18" charset="0"/>
                      </a:rPr>
                      <m:t>=1931</m:t>
                    </m:r>
                  </m:oMath>
                </a14:m>
                <a:endParaRPr lang="en-US" sz="2200" i="1" dirty="0">
                  <a:latin typeface="Cambria Math"/>
                  <a:cs typeface="Times New Roman" pitchFamily="18" charset="0"/>
                </a:endParaRPr>
              </a:p>
              <a:p>
                <a:pPr marL="0" indent="0">
                  <a:buNone/>
                </a:pPr>
                <a:endParaRPr lang="en-US" sz="2200" i="1" dirty="0">
                  <a:latin typeface="Cambria Math"/>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i="1">
                          <a:latin typeface="Cambria Math"/>
                          <a:cs typeface="Times New Roman" pitchFamily="18" charset="0"/>
                        </a:rPr>
                        <m:t>h</m:t>
                      </m:r>
                      <m:r>
                        <a:rPr lang="en-US" sz="2200" i="1">
                          <a:latin typeface="Cambria Math"/>
                          <a:cs typeface="Times New Roman" pitchFamily="18" charset="0"/>
                        </a:rPr>
                        <m:t>=10</m:t>
                      </m:r>
                    </m:oMath>
                  </m:oMathPara>
                </a14:m>
                <a:endParaRPr lang="en-US" sz="2200" dirty="0"/>
              </a:p>
              <a:p>
                <a:pPr marL="0" indent="0">
                  <a:buNone/>
                </a:pPr>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𝑥</m:t>
                      </m:r>
                      <m:r>
                        <a:rPr lang="en-US" sz="2200" i="1">
                          <a:latin typeface="Cambria Math"/>
                        </a:rPr>
                        <m:t>=1925</m:t>
                      </m:r>
                    </m:oMath>
                  </m:oMathPara>
                </a14:m>
                <a:endParaRPr lang="en-US" sz="2200" dirty="0"/>
              </a:p>
              <a:p>
                <a:pPr marL="0" indent="0">
                  <a:buNone/>
                </a:pPr>
                <a:endParaRPr lang="en-US" sz="2200" dirty="0"/>
              </a:p>
              <a:p>
                <a:pPr marL="0" indent="0">
                  <a:buNone/>
                </a:pPr>
                <a:r>
                  <a:rPr lang="en-US" sz="2000" i="1" dirty="0">
                    <a:latin typeface="Times New Roman" panose="02020603050405020304" pitchFamily="18" charset="0"/>
                    <a:cs typeface="Times New Roman" panose="02020603050405020304" pitchFamily="18" charset="0"/>
                  </a:rPr>
                  <a:t>u </a:t>
                </a:r>
                <a14:m>
                  <m:oMath xmlns:m="http://schemas.openxmlformats.org/officeDocument/2006/math">
                    <m:r>
                      <a:rPr lang="en-US" sz="2200" i="1">
                        <a:latin typeface="Cambria Math"/>
                      </a:rPr>
                      <m:t>=</m:t>
                    </m:r>
                    <m:f>
                      <m:fPr>
                        <m:ctrlPr>
                          <a:rPr lang="en-US" sz="2200" i="1">
                            <a:latin typeface="Cambria Math" panose="02040503050406030204" pitchFamily="18" charset="0"/>
                          </a:rPr>
                        </m:ctrlPr>
                      </m:fPr>
                      <m:num>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num>
                      <m:den>
                        <m:r>
                          <a:rPr lang="en-US" sz="2200" i="1">
                            <a:latin typeface="Cambria Math"/>
                          </a:rPr>
                          <m:t>h</m:t>
                        </m:r>
                      </m:den>
                    </m:f>
                    <m:r>
                      <a:rPr lang="en-US" sz="2200" i="1">
                        <a:latin typeface="Cambria Math"/>
                      </a:rPr>
                      <m:t>=−0.6</m:t>
                    </m:r>
                  </m:oMath>
                </a14:m>
                <a:endParaRPr lang="en-US" sz="2200" dirty="0"/>
              </a:p>
              <a:p>
                <a:pPr marL="0" indent="0">
                  <a:buNone/>
                </a:pPr>
                <a:endParaRPr lang="en-US" sz="2200" dirty="0"/>
              </a:p>
              <a:p>
                <a:pPr marL="0" indent="0">
                  <a:buNone/>
                </a:pPr>
                <a:r>
                  <a:rPr lang="en-US" sz="2200" dirty="0"/>
                  <a:t>Construct the backward difference table-</a:t>
                </a:r>
              </a:p>
              <a:p>
                <a:pPr marL="0" indent="0">
                  <a:buNone/>
                </a:pPr>
                <a:endParaRPr lang="en-US" sz="1800" b="1"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1576" r="-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B524321-2EC0-4491-A98F-4D8F2D16F841}"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Backward interpolation formula[CO4]</a:t>
            </a:r>
          </a:p>
        </p:txBody>
      </p:sp>
      <p:pic>
        <p:nvPicPr>
          <p:cNvPr id="9" name="Picture 8">
            <a:extLst>
              <a:ext uri="{FF2B5EF4-FFF2-40B4-BE49-F238E27FC236}">
                <a16:creationId xmlns:a16="http://schemas.microsoft.com/office/drawing/2014/main" xmlns="" id="{54D13CB1-EE08-47A7-AA02-3C2D895BC75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769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ubtitle 2"/>
          <p:cNvSpPr>
            <a:spLocks noGrp="1"/>
          </p:cNvSpPr>
          <p:nvPr>
            <p:ph type="subTitle" idx="1"/>
          </p:nvPr>
        </p:nvSpPr>
        <p:spPr>
          <a:xfrm>
            <a:off x="304800" y="817162"/>
            <a:ext cx="8382000" cy="6040838"/>
          </a:xfrm>
        </p:spPr>
        <p:txBody>
          <a:bodyPr/>
          <a:lstStyle/>
          <a:p>
            <a:pPr algn="l"/>
            <a:r>
              <a:rPr lang="en-US" sz="2200" dirty="0">
                <a:solidFill>
                  <a:schemeClr val="tx1"/>
                </a:solidFill>
                <a:cs typeface="Times New Roman" pitchFamily="18" charset="0"/>
              </a:rPr>
              <a:t>    (Backward Difference Table)</a:t>
            </a: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05797BB-5551-41AB-BF84-69C0DFD0C0DF}" type="slidenum">
              <a:rPr lang="en-US"/>
              <a:pPr>
                <a:defRPr/>
              </a:pPr>
              <a:t>48</a:t>
            </a:fld>
            <a:endParaRPr lang="en-US"/>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101240985"/>
                  </p:ext>
                </p:extLst>
              </p:nvPr>
            </p:nvGraphicFramePr>
            <p:xfrm>
              <a:off x="609600" y="1447800"/>
              <a:ext cx="7848600" cy="4274820"/>
            </p:xfrm>
            <a:graphic>
              <a:graphicData uri="http://schemas.openxmlformats.org/drawingml/2006/table">
                <a:tbl>
                  <a:tblPr firstRow="1" bandRow="1">
                    <a:tableStyleId>{5C22544A-7EE6-4342-B048-85BDC9FD1C3A}</a:tableStyleId>
                  </a:tblPr>
                  <a:tblGrid>
                    <a:gridCol w="1162756">
                      <a:extLst>
                        <a:ext uri="{9D8B030D-6E8A-4147-A177-3AD203B41FA5}">
                          <a16:colId xmlns:a16="http://schemas.microsoft.com/office/drawing/2014/main" val="20000"/>
                        </a:ext>
                      </a:extLst>
                    </a:gridCol>
                    <a:gridCol w="1721524">
                      <a:extLst>
                        <a:ext uri="{9D8B030D-6E8A-4147-A177-3AD203B41FA5}">
                          <a16:colId xmlns:a16="http://schemas.microsoft.com/office/drawing/2014/main" val="20001"/>
                        </a:ext>
                      </a:extLst>
                    </a:gridCol>
                    <a:gridCol w="1112692">
                      <a:extLst>
                        <a:ext uri="{9D8B030D-6E8A-4147-A177-3AD203B41FA5}">
                          <a16:colId xmlns:a16="http://schemas.microsoft.com/office/drawing/2014/main" val="20002"/>
                        </a:ext>
                      </a:extLst>
                    </a:gridCol>
                    <a:gridCol w="1283876">
                      <a:extLst>
                        <a:ext uri="{9D8B030D-6E8A-4147-A177-3AD203B41FA5}">
                          <a16:colId xmlns:a16="http://schemas.microsoft.com/office/drawing/2014/main" val="20003"/>
                        </a:ext>
                      </a:extLst>
                    </a:gridCol>
                    <a:gridCol w="1283876">
                      <a:extLst>
                        <a:ext uri="{9D8B030D-6E8A-4147-A177-3AD203B41FA5}">
                          <a16:colId xmlns:a16="http://schemas.microsoft.com/office/drawing/2014/main" val="20004"/>
                        </a:ext>
                      </a:extLst>
                    </a:gridCol>
                    <a:gridCol w="1283876">
                      <a:extLst>
                        <a:ext uri="{9D8B030D-6E8A-4147-A177-3AD203B41FA5}">
                          <a16:colId xmlns:a16="http://schemas.microsoft.com/office/drawing/2014/main" val="20005"/>
                        </a:ext>
                      </a:extLst>
                    </a:gridCol>
                  </a:tblGrid>
                  <a:tr h="402667">
                    <a:tc>
                      <a:txBody>
                        <a:bodyPr/>
                        <a:lstStyle/>
                        <a:p>
                          <a:pPr algn="ctr"/>
                          <a14:m>
                            <m:oMathPara xmlns:m="http://schemas.openxmlformats.org/officeDocument/2006/math">
                              <m:oMathParaPr>
                                <m:jc m:val="centerGroup"/>
                              </m:oMathParaPr>
                              <m:oMath xmlns:m="http://schemas.openxmlformats.org/officeDocument/2006/math">
                                <m:r>
                                  <a:rPr lang="en-US" sz="2200" b="1" i="1" smtClean="0">
                                    <a:latin typeface="Cambria Math" panose="02040503050406030204" pitchFamily="18" charset="0"/>
                                    <a:cs typeface="Times New Roman" pitchFamily="18" charset="0"/>
                                  </a:rPr>
                                  <m:t>𝒙</m:t>
                                </m:r>
                              </m:oMath>
                            </m:oMathPara>
                          </a14:m>
                          <a:endParaRPr lang="en-US" sz="2200" i="1" dirty="0">
                            <a:latin typeface="+mn-lt"/>
                            <a:cs typeface="Times New Roman" pitchFamily="18" charset="0"/>
                          </a:endParaRPr>
                        </a:p>
                      </a:txBody>
                      <a:tcPr/>
                    </a:tc>
                    <a:tc>
                      <a:txBody>
                        <a:bodyPr/>
                        <a:lstStyle/>
                        <a:p>
                          <a:pPr algn="ctr"/>
                          <a:r>
                            <a:rPr lang="en-US" sz="2200" i="1" dirty="0">
                              <a:latin typeface="+mn-lt"/>
                              <a:cs typeface="Times New Roman" pitchFamily="18" charset="0"/>
                            </a:rPr>
                            <a:t/>
                          </a:r>
                          <a14:m>
                            <m:oMath xmlns:m="http://schemas.openxmlformats.org/officeDocument/2006/math">
                              <m:r>
                                <a:rPr lang="en-US" sz="2200" b="1" i="1" smtClean="0">
                                  <a:latin typeface="Cambria Math" panose="02040503050406030204" pitchFamily="18" charset="0"/>
                                  <a:cs typeface="Times New Roman" pitchFamily="18" charset="0"/>
                                </a:rPr>
                                <m:t>𝒚</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𝒇</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𝒙</m:t>
                              </m:r>
                              <m:r>
                                <a:rPr lang="en-US" sz="2200" b="1" i="1" smtClean="0">
                                  <a:latin typeface="Cambria Math" panose="02040503050406030204" pitchFamily="18" charset="0"/>
                                  <a:cs typeface="Times New Roman" pitchFamily="18" charset="0"/>
                                </a:rPr>
                                <m:t>)</m:t>
                              </m:r>
                            </m:oMath>
                          </a14:m>
                          <a:endParaRPr lang="en-US" sz="2200" i="1"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i="1" smtClean="0">
                                    <a:latin typeface="Cambria Math"/>
                                    <a:ea typeface="Cambria Math"/>
                                    <a:cs typeface="Times New Roman" pitchFamily="18" charset="0"/>
                                  </a:rPr>
                                  <m:t>𝛻</m:t>
                                </m:r>
                                <m:r>
                                  <a:rPr lang="en-US" sz="2200" b="1" i="1" smtClean="0">
                                    <a:latin typeface="Cambria Math" panose="02040503050406030204" pitchFamily="18" charset="0"/>
                                    <a:cs typeface="Times New Roman" pitchFamily="18" charset="0"/>
                                  </a:rPr>
                                  <m:t>𝒇</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𝒙</m:t>
                                </m:r>
                                <m:r>
                                  <a:rPr lang="en-US" sz="2200" b="1" i="1" smtClean="0">
                                    <a:latin typeface="Cambria Math" panose="02040503050406030204" pitchFamily="18" charset="0"/>
                                    <a:cs typeface="Times New Roman" pitchFamily="18" charset="0"/>
                                  </a:rPr>
                                  <m:t>)</m:t>
                                </m:r>
                              </m:oMath>
                            </m:oMathPara>
                          </a14:m>
                          <a:endParaRPr lang="en-US" sz="2200" i="1"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cs typeface="Times New Roman" pitchFamily="18" charset="0"/>
                                      </a:rPr>
                                      <m:t>𝟐</m:t>
                                    </m:r>
                                  </m:sup>
                                </m:sSup>
                                <m:r>
                                  <a:rPr lang="en-US" sz="2200" b="1" i="1" smtClean="0">
                                    <a:latin typeface="Cambria Math" panose="02040503050406030204" pitchFamily="18" charset="0"/>
                                    <a:cs typeface="Times New Roman" pitchFamily="18" charset="0"/>
                                  </a:rPr>
                                  <m:t>𝒇</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𝒙</m:t>
                                </m:r>
                                <m:r>
                                  <a:rPr lang="en-US" sz="2200" b="1" i="1" smtClean="0">
                                    <a:latin typeface="Cambria Math" panose="02040503050406030204" pitchFamily="18" charset="0"/>
                                    <a:cs typeface="Times New Roman" pitchFamily="18" charset="0"/>
                                  </a:rPr>
                                  <m:t>)</m:t>
                                </m:r>
                              </m:oMath>
                            </m:oMathPara>
                          </a14:m>
                          <a:endParaRPr lang="en-US" sz="2200" i="1" baseline="300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ea typeface="Cambria Math"/>
                                        <a:cs typeface="Times New Roman" pitchFamily="18" charset="0"/>
                                      </a:rPr>
                                      <m:t>𝟑</m:t>
                                    </m:r>
                                  </m:sup>
                                </m:sSup>
                                <m:r>
                                  <a:rPr lang="en-US" sz="2200" b="1" i="1" smtClean="0">
                                    <a:latin typeface="Cambria Math" panose="02040503050406030204" pitchFamily="18" charset="0"/>
                                    <a:cs typeface="Times New Roman" pitchFamily="18" charset="0"/>
                                  </a:rPr>
                                  <m:t>𝒇</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𝒙</m:t>
                                </m:r>
                                <m:r>
                                  <a:rPr lang="en-US" sz="2200" b="1" i="1" smtClean="0">
                                    <a:latin typeface="Cambria Math" panose="02040503050406030204" pitchFamily="18" charset="0"/>
                                    <a:cs typeface="Times New Roman" pitchFamily="18" charset="0"/>
                                  </a:rPr>
                                  <m:t>)</m:t>
                                </m:r>
                              </m:oMath>
                            </m:oMathPara>
                          </a14:m>
                          <a:endParaRPr lang="en-US" sz="2200" i="1" baseline="300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ea typeface="Cambria Math"/>
                                        <a:cs typeface="Times New Roman" pitchFamily="18" charset="0"/>
                                      </a:rPr>
                                      <m:t>𝛻</m:t>
                                    </m:r>
                                  </m:e>
                                  <m:sup>
                                    <m:r>
                                      <a:rPr lang="en-US" sz="2200" b="1" i="1" smtClean="0">
                                        <a:latin typeface="Cambria Math"/>
                                        <a:ea typeface="Cambria Math"/>
                                        <a:cs typeface="Times New Roman" pitchFamily="18" charset="0"/>
                                      </a:rPr>
                                      <m:t>𝟒</m:t>
                                    </m:r>
                                  </m:sup>
                                </m:sSup>
                                <m:r>
                                  <a:rPr lang="en-US" sz="2200" b="1" i="1" smtClean="0">
                                    <a:latin typeface="Cambria Math" panose="02040503050406030204" pitchFamily="18" charset="0"/>
                                    <a:cs typeface="Times New Roman" pitchFamily="18" charset="0"/>
                                  </a:rPr>
                                  <m:t>𝒇</m:t>
                                </m:r>
                                <m:r>
                                  <a:rPr lang="en-US" sz="2200" b="1" i="1" smtClean="0">
                                    <a:latin typeface="Cambria Math" panose="02040503050406030204" pitchFamily="18" charset="0"/>
                                    <a:cs typeface="Times New Roman" pitchFamily="18" charset="0"/>
                                  </a:rPr>
                                  <m:t>(</m:t>
                                </m:r>
                                <m:r>
                                  <a:rPr lang="en-US" sz="2200" b="1" i="1" smtClean="0">
                                    <a:latin typeface="Cambria Math" panose="02040503050406030204" pitchFamily="18" charset="0"/>
                                    <a:cs typeface="Times New Roman" pitchFamily="18" charset="0"/>
                                  </a:rPr>
                                  <m:t>𝒙</m:t>
                                </m:r>
                                <m:r>
                                  <a:rPr lang="en-US" sz="2200" b="1" i="1" smtClean="0">
                                    <a:latin typeface="Cambria Math" panose="02040503050406030204" pitchFamily="18" charset="0"/>
                                    <a:cs typeface="Times New Roman" pitchFamily="18" charset="0"/>
                                  </a:rPr>
                                  <m:t>)</m:t>
                                </m:r>
                              </m:oMath>
                            </m:oMathPara>
                          </a14:m>
                          <a:endParaRPr lang="en-US" sz="2200" i="1" baseline="30000" dirty="0">
                            <a:latin typeface="+mn-lt"/>
                            <a:cs typeface="Times New Roman" pitchFamily="18" charset="0"/>
                          </a:endParaRPr>
                        </a:p>
                      </a:txBody>
                      <a:tcPr/>
                    </a:tc>
                    <a:extLst>
                      <a:ext uri="{0D108BD9-81ED-4DB2-BD59-A6C34878D82A}">
                        <a16:rowId xmlns:a16="http://schemas.microsoft.com/office/drawing/2014/main" val="10000"/>
                      </a:ext>
                    </a:extLst>
                  </a:tr>
                  <a:tr h="395526">
                    <a:tc>
                      <a:txBody>
                        <a:bodyPr/>
                        <a:lstStyle/>
                        <a:p>
                          <a:pPr algn="ctr"/>
                          <a:r>
                            <a:rPr lang="en-US" sz="2200" dirty="0">
                              <a:latin typeface="+mn-lt"/>
                              <a:cs typeface="Times New Roman" pitchFamily="18" charset="0"/>
                            </a:rPr>
                            <a:t>1891</a:t>
                          </a:r>
                        </a:p>
                      </a:txBody>
                      <a:tcPr/>
                    </a:tc>
                    <a:tc>
                      <a:txBody>
                        <a:bodyPr/>
                        <a:lstStyle/>
                        <a:p>
                          <a:pPr algn="ctr"/>
                          <a:r>
                            <a:rPr lang="en-US" sz="2200" dirty="0">
                              <a:latin typeface="+mn-lt"/>
                              <a:cs typeface="Times New Roman" pitchFamily="18" charset="0"/>
                            </a:rPr>
                            <a:t>46</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1"/>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20</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2"/>
                      </a:ext>
                    </a:extLst>
                  </a:tr>
                  <a:tr h="395526">
                    <a:tc>
                      <a:txBody>
                        <a:bodyPr/>
                        <a:lstStyle/>
                        <a:p>
                          <a:pPr algn="ctr"/>
                          <a:r>
                            <a:rPr lang="en-US" sz="2200" dirty="0">
                              <a:latin typeface="+mn-lt"/>
                              <a:cs typeface="Times New Roman" pitchFamily="18" charset="0"/>
                            </a:rPr>
                            <a:t>1901</a:t>
                          </a:r>
                        </a:p>
                      </a:txBody>
                      <a:tcPr/>
                    </a:tc>
                    <a:tc>
                      <a:txBody>
                        <a:bodyPr/>
                        <a:lstStyle/>
                        <a:p>
                          <a:pPr algn="ctr"/>
                          <a:r>
                            <a:rPr lang="en-US" sz="2200" dirty="0">
                              <a:latin typeface="+mn-lt"/>
                              <a:cs typeface="Times New Roman" pitchFamily="18" charset="0"/>
                            </a:rPr>
                            <a:t>66</a:t>
                          </a:r>
                        </a:p>
                      </a:txBody>
                      <a:tcPr/>
                    </a:tc>
                    <a:tc>
                      <a:txBody>
                        <a:bodyPr/>
                        <a:lstStyle/>
                        <a:p>
                          <a:pPr algn="ctr"/>
                          <a:endParaRPr lang="en-US" sz="2200" dirty="0">
                            <a:latin typeface="+mn-lt"/>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−5</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3"/>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15</a:t>
                          </a: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2</a:t>
                          </a: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4"/>
                      </a:ext>
                    </a:extLst>
                  </a:tr>
                  <a:tr h="395526">
                    <a:tc>
                      <a:txBody>
                        <a:bodyPr/>
                        <a:lstStyle/>
                        <a:p>
                          <a:pPr algn="ctr"/>
                          <a:r>
                            <a:rPr lang="en-US" sz="2200" dirty="0">
                              <a:latin typeface="+mn-lt"/>
                              <a:cs typeface="Times New Roman" pitchFamily="18" charset="0"/>
                            </a:rPr>
                            <a:t>1911</a:t>
                          </a:r>
                        </a:p>
                      </a:txBody>
                      <a:tcPr/>
                    </a:tc>
                    <a:tc>
                      <a:txBody>
                        <a:bodyPr/>
                        <a:lstStyle/>
                        <a:p>
                          <a:pPr algn="ctr"/>
                          <a:r>
                            <a:rPr lang="en-US" sz="2200" dirty="0">
                              <a:latin typeface="+mn-lt"/>
                              <a:cs typeface="Times New Roman" pitchFamily="18" charset="0"/>
                            </a:rPr>
                            <a:t>81</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−3</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−3</m:t>
                                </m:r>
                              </m:oMath>
                            </m:oMathPara>
                          </a14:m>
                          <a:endParaRPr lang="en-US" sz="2200" dirty="0">
                            <a:latin typeface="+mn-lt"/>
                            <a:cs typeface="Times New Roman" pitchFamily="18" charset="0"/>
                          </a:endParaRPr>
                        </a:p>
                      </a:txBody>
                      <a:tcPr/>
                    </a:tc>
                    <a:extLst>
                      <a:ext uri="{0D108BD9-81ED-4DB2-BD59-A6C34878D82A}">
                        <a16:rowId xmlns:a16="http://schemas.microsoft.com/office/drawing/2014/main" val="10005"/>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12</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6"/>
                      </a:ext>
                    </a:extLst>
                  </a:tr>
                  <a:tr h="395526">
                    <a:tc>
                      <a:txBody>
                        <a:bodyPr/>
                        <a:lstStyle/>
                        <a:p>
                          <a:pPr algn="ctr"/>
                          <a:r>
                            <a:rPr lang="en-US" sz="2200" dirty="0">
                              <a:latin typeface="+mn-lt"/>
                              <a:cs typeface="Times New Roman" pitchFamily="18" charset="0"/>
                            </a:rPr>
                            <a:t>1921</a:t>
                          </a:r>
                        </a:p>
                      </a:txBody>
                      <a:tcPr/>
                    </a:tc>
                    <a:tc>
                      <a:txBody>
                        <a:bodyPr/>
                        <a:lstStyle/>
                        <a:p>
                          <a:pPr algn="ctr"/>
                          <a:r>
                            <a:rPr lang="en-US" sz="2200" dirty="0">
                              <a:latin typeface="+mn-lt"/>
                              <a:cs typeface="Times New Roman" pitchFamily="18" charset="0"/>
                            </a:rPr>
                            <a:t>93</a:t>
                          </a:r>
                        </a:p>
                      </a:txBody>
                      <a:tcPr/>
                    </a:tc>
                    <a:tc>
                      <a:txBody>
                        <a:bodyPr/>
                        <a:lstStyle/>
                        <a:p>
                          <a:pPr algn="ctr"/>
                          <a:endParaRPr lang="en-US" sz="2200"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−4</m:t>
                                </m:r>
                              </m:oMath>
                            </m:oMathPara>
                          </a14:m>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7"/>
                      </a:ext>
                    </a:extLst>
                  </a:tr>
                  <a:tr h="395526">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8</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val="10008"/>
                      </a:ext>
                    </a:extLst>
                  </a:tr>
                  <a:tr h="395526">
                    <a:tc>
                      <a:txBody>
                        <a:bodyPr/>
                        <a:lstStyle/>
                        <a:p>
                          <a:pPr algn="ctr"/>
                          <a:r>
                            <a:rPr lang="en-US" sz="2200" dirty="0">
                              <a:latin typeface="+mn-lt"/>
                              <a:cs typeface="Times New Roman" pitchFamily="18" charset="0"/>
                            </a:rPr>
                            <a:t>1931</a:t>
                          </a:r>
                        </a:p>
                      </a:txBody>
                      <a:tcPr/>
                    </a:tc>
                    <a:tc>
                      <a:txBody>
                        <a:bodyPr/>
                        <a:lstStyle/>
                        <a:p>
                          <a:pPr algn="ctr"/>
                          <a:r>
                            <a:rPr lang="en-US" sz="2200" dirty="0">
                              <a:latin typeface="+mn-lt"/>
                              <a:cs typeface="Times New Roman" pitchFamily="18" charset="0"/>
                            </a:rPr>
                            <a:t>101</a:t>
                          </a: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extLst>
                      <a:ext uri="{0D108BD9-81ED-4DB2-BD59-A6C34878D82A}">
                        <a16:rowId xmlns:a16="http://schemas.microsoft.com/office/drawing/2014/main" val="10009"/>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101240985"/>
                  </p:ext>
                </p:extLst>
              </p:nvPr>
            </p:nvGraphicFramePr>
            <p:xfrm>
              <a:off x="609600" y="1447800"/>
              <a:ext cx="7848600" cy="4274820"/>
            </p:xfrm>
            <a:graphic>
              <a:graphicData uri="http://schemas.openxmlformats.org/drawingml/2006/table">
                <a:tbl>
                  <a:tblPr firstRow="1" bandRow="1">
                    <a:tableStyleId>{5C22544A-7EE6-4342-B048-85BDC9FD1C3A}</a:tableStyleId>
                  </a:tblPr>
                  <a:tblGrid>
                    <a:gridCol w="1162756">
                      <a:extLst>
                        <a:ext uri="{9D8B030D-6E8A-4147-A177-3AD203B41FA5}">
                          <a16:colId xmlns:a16="http://schemas.microsoft.com/office/drawing/2014/main" xmlns="" xmlns:a14="http://schemas.microsoft.com/office/drawing/2010/main" val="20000"/>
                        </a:ext>
                      </a:extLst>
                    </a:gridCol>
                    <a:gridCol w="1721524">
                      <a:extLst>
                        <a:ext uri="{9D8B030D-6E8A-4147-A177-3AD203B41FA5}">
                          <a16:colId xmlns:a16="http://schemas.microsoft.com/office/drawing/2014/main" xmlns="" xmlns:a14="http://schemas.microsoft.com/office/drawing/2010/main" val="20001"/>
                        </a:ext>
                      </a:extLst>
                    </a:gridCol>
                    <a:gridCol w="1112692">
                      <a:extLst>
                        <a:ext uri="{9D8B030D-6E8A-4147-A177-3AD203B41FA5}">
                          <a16:colId xmlns:a16="http://schemas.microsoft.com/office/drawing/2014/main" xmlns="" xmlns:a14="http://schemas.microsoft.com/office/drawing/2010/main" val="20002"/>
                        </a:ext>
                      </a:extLst>
                    </a:gridCol>
                    <a:gridCol w="1283876">
                      <a:extLst>
                        <a:ext uri="{9D8B030D-6E8A-4147-A177-3AD203B41FA5}">
                          <a16:colId xmlns:a16="http://schemas.microsoft.com/office/drawing/2014/main" xmlns="" xmlns:a14="http://schemas.microsoft.com/office/drawing/2010/main" val="20003"/>
                        </a:ext>
                      </a:extLst>
                    </a:gridCol>
                    <a:gridCol w="1283876">
                      <a:extLst>
                        <a:ext uri="{9D8B030D-6E8A-4147-A177-3AD203B41FA5}">
                          <a16:colId xmlns:a16="http://schemas.microsoft.com/office/drawing/2014/main" xmlns="" xmlns:a14="http://schemas.microsoft.com/office/drawing/2010/main" val="20004"/>
                        </a:ext>
                      </a:extLst>
                    </a:gridCol>
                    <a:gridCol w="1283876">
                      <a:extLst>
                        <a:ext uri="{9D8B030D-6E8A-4147-A177-3AD203B41FA5}">
                          <a16:colId xmlns:a16="http://schemas.microsoft.com/office/drawing/2014/main" xmlns="" xmlns:a14="http://schemas.microsoft.com/office/drawing/2010/main" val="20005"/>
                        </a:ext>
                      </a:extLst>
                    </a:gridCol>
                  </a:tblGrid>
                  <a:tr h="434340">
                    <a:tc>
                      <a:txBody>
                        <a:bodyPr/>
                        <a:lstStyle/>
                        <a:p>
                          <a:endParaRPr lang="en-US"/>
                        </a:p>
                      </a:txBody>
                      <a:tcPr>
                        <a:blipFill>
                          <a:blip r:embed="rId2"/>
                          <a:stretch>
                            <a:fillRect l="-1047" t="-1408" r="-576440" b="-916901"/>
                          </a:stretch>
                        </a:blipFill>
                      </a:tcPr>
                    </a:tc>
                    <a:tc>
                      <a:txBody>
                        <a:bodyPr/>
                        <a:lstStyle/>
                        <a:p>
                          <a:endParaRPr lang="en-US"/>
                        </a:p>
                      </a:txBody>
                      <a:tcPr>
                        <a:blipFill>
                          <a:blip r:embed="rId2"/>
                          <a:stretch>
                            <a:fillRect l="-68440" t="-1408" r="-290426" b="-916901"/>
                          </a:stretch>
                        </a:blipFill>
                      </a:tcPr>
                    </a:tc>
                    <a:tc>
                      <a:txBody>
                        <a:bodyPr/>
                        <a:lstStyle/>
                        <a:p>
                          <a:endParaRPr lang="en-US"/>
                        </a:p>
                      </a:txBody>
                      <a:tcPr>
                        <a:blipFill>
                          <a:blip r:embed="rId2"/>
                          <a:stretch>
                            <a:fillRect l="-259563" t="-1408" r="-347541" b="-916901"/>
                          </a:stretch>
                        </a:blipFill>
                      </a:tcPr>
                    </a:tc>
                    <a:tc>
                      <a:txBody>
                        <a:bodyPr/>
                        <a:lstStyle/>
                        <a:p>
                          <a:endParaRPr lang="en-US"/>
                        </a:p>
                      </a:txBody>
                      <a:tcPr>
                        <a:blipFill>
                          <a:blip r:embed="rId2"/>
                          <a:stretch>
                            <a:fillRect l="-311848" t="-1408" r="-201422" b="-916901"/>
                          </a:stretch>
                        </a:blipFill>
                      </a:tcPr>
                    </a:tc>
                    <a:tc>
                      <a:txBody>
                        <a:bodyPr/>
                        <a:lstStyle/>
                        <a:p>
                          <a:endParaRPr lang="en-US"/>
                        </a:p>
                      </a:txBody>
                      <a:tcPr>
                        <a:blipFill>
                          <a:blip r:embed="rId2"/>
                          <a:stretch>
                            <a:fillRect l="-413810" t="-1408" r="-102381" b="-916901"/>
                          </a:stretch>
                        </a:blipFill>
                      </a:tcPr>
                    </a:tc>
                    <a:tc>
                      <a:txBody>
                        <a:bodyPr/>
                        <a:lstStyle/>
                        <a:p>
                          <a:endParaRPr lang="en-US"/>
                        </a:p>
                      </a:txBody>
                      <a:tcPr>
                        <a:blipFill>
                          <a:blip r:embed="rId2"/>
                          <a:stretch>
                            <a:fillRect l="-511374" t="-1408" r="-1896" b="-916901"/>
                          </a:stretch>
                        </a:blipFill>
                      </a:tcPr>
                    </a:tc>
                    <a:extLst>
                      <a:ext uri="{0D108BD9-81ED-4DB2-BD59-A6C34878D82A}">
                        <a16:rowId xmlns:a16="http://schemas.microsoft.com/office/drawing/2014/main" xmlns="" xmlns:a14="http://schemas.microsoft.com/office/drawing/2010/main" val="10000"/>
                      </a:ext>
                    </a:extLst>
                  </a:tr>
                  <a:tr h="426720">
                    <a:tc>
                      <a:txBody>
                        <a:bodyPr/>
                        <a:lstStyle/>
                        <a:p>
                          <a:pPr algn="ctr"/>
                          <a:r>
                            <a:rPr lang="en-US" sz="2200" dirty="0">
                              <a:latin typeface="+mn-lt"/>
                              <a:cs typeface="Times New Roman" pitchFamily="18" charset="0"/>
                            </a:rPr>
                            <a:t>1891</a:t>
                          </a:r>
                        </a:p>
                      </a:txBody>
                      <a:tcPr/>
                    </a:tc>
                    <a:tc>
                      <a:txBody>
                        <a:bodyPr/>
                        <a:lstStyle/>
                        <a:p>
                          <a:pPr algn="ctr"/>
                          <a:r>
                            <a:rPr lang="en-US" sz="2200" dirty="0">
                              <a:latin typeface="+mn-lt"/>
                              <a:cs typeface="Times New Roman" pitchFamily="18" charset="0"/>
                            </a:rPr>
                            <a:t>46</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1"/>
                      </a:ext>
                    </a:extLst>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20</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2"/>
                      </a:ext>
                    </a:extLst>
                  </a:tr>
                  <a:tr h="426720">
                    <a:tc>
                      <a:txBody>
                        <a:bodyPr/>
                        <a:lstStyle/>
                        <a:p>
                          <a:pPr algn="ctr"/>
                          <a:r>
                            <a:rPr lang="en-US" sz="2200" dirty="0">
                              <a:latin typeface="+mn-lt"/>
                              <a:cs typeface="Times New Roman" pitchFamily="18" charset="0"/>
                            </a:rPr>
                            <a:t>1901</a:t>
                          </a:r>
                        </a:p>
                      </a:txBody>
                      <a:tcPr/>
                    </a:tc>
                    <a:tc>
                      <a:txBody>
                        <a:bodyPr/>
                        <a:lstStyle/>
                        <a:p>
                          <a:pPr algn="ctr"/>
                          <a:r>
                            <a:rPr lang="en-US" sz="2200" dirty="0">
                              <a:latin typeface="+mn-lt"/>
                              <a:cs typeface="Times New Roman" pitchFamily="18" charset="0"/>
                            </a:rPr>
                            <a:t>66</a:t>
                          </a: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a:blip r:embed="rId2"/>
                          <a:stretch>
                            <a:fillRect l="-311848" t="-298592" r="-201422" b="-619718"/>
                          </a:stretch>
                        </a:blipFill>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3"/>
                      </a:ext>
                    </a:extLst>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15</a:t>
                          </a: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2</a:t>
                          </a: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4"/>
                      </a:ext>
                    </a:extLst>
                  </a:tr>
                  <a:tr h="426720">
                    <a:tc>
                      <a:txBody>
                        <a:bodyPr/>
                        <a:lstStyle/>
                        <a:p>
                          <a:pPr algn="ctr"/>
                          <a:r>
                            <a:rPr lang="en-US" sz="2200" dirty="0">
                              <a:latin typeface="+mn-lt"/>
                              <a:cs typeface="Times New Roman" pitchFamily="18" charset="0"/>
                            </a:rPr>
                            <a:t>1911</a:t>
                          </a:r>
                        </a:p>
                      </a:txBody>
                      <a:tcPr/>
                    </a:tc>
                    <a:tc>
                      <a:txBody>
                        <a:bodyPr/>
                        <a:lstStyle/>
                        <a:p>
                          <a:pPr algn="ctr"/>
                          <a:r>
                            <a:rPr lang="en-US" sz="2200" dirty="0">
                              <a:latin typeface="+mn-lt"/>
                              <a:cs typeface="Times New Roman" pitchFamily="18" charset="0"/>
                            </a:rPr>
                            <a:t>81</a:t>
                          </a: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a:blip r:embed="rId2"/>
                          <a:stretch>
                            <a:fillRect l="-311848" t="-504286" r="-201422" b="-428571"/>
                          </a:stretch>
                        </a:blipFill>
                      </a:tcPr>
                    </a:tc>
                    <a:tc>
                      <a:txBody>
                        <a:bodyPr/>
                        <a:lstStyle/>
                        <a:p>
                          <a:pPr algn="ctr"/>
                          <a:endParaRPr lang="en-US" sz="2200" dirty="0">
                            <a:latin typeface="+mn-lt"/>
                            <a:cs typeface="Times New Roman" pitchFamily="18" charset="0"/>
                          </a:endParaRPr>
                        </a:p>
                      </a:txBody>
                      <a:tcPr/>
                    </a:tc>
                    <a:tc>
                      <a:txBody>
                        <a:bodyPr/>
                        <a:lstStyle/>
                        <a:p>
                          <a:endParaRPr lang="en-US"/>
                        </a:p>
                      </a:txBody>
                      <a:tcPr>
                        <a:blipFill>
                          <a:blip r:embed="rId2"/>
                          <a:stretch>
                            <a:fillRect l="-511374" t="-504286" r="-1896" b="-428571"/>
                          </a:stretch>
                        </a:blipFill>
                      </a:tcPr>
                    </a:tc>
                    <a:extLst>
                      <a:ext uri="{0D108BD9-81ED-4DB2-BD59-A6C34878D82A}">
                        <a16:rowId xmlns:a16="http://schemas.microsoft.com/office/drawing/2014/main" xmlns="" xmlns:a14="http://schemas.microsoft.com/office/drawing/2010/main" val="10005"/>
                      </a:ext>
                    </a:extLst>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12</a:t>
                          </a: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a:blip r:embed="rId2"/>
                          <a:stretch>
                            <a:fillRect l="-413810" t="-604286" r="-102381" b="-328571"/>
                          </a:stretch>
                        </a:blipFill>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6"/>
                      </a:ext>
                    </a:extLst>
                  </a:tr>
                  <a:tr h="426720">
                    <a:tc>
                      <a:txBody>
                        <a:bodyPr/>
                        <a:lstStyle/>
                        <a:p>
                          <a:pPr algn="ctr"/>
                          <a:r>
                            <a:rPr lang="en-US" sz="2200" dirty="0">
                              <a:latin typeface="+mn-lt"/>
                              <a:cs typeface="Times New Roman" pitchFamily="18" charset="0"/>
                            </a:rPr>
                            <a:t>1921</a:t>
                          </a:r>
                        </a:p>
                      </a:txBody>
                      <a:tcPr/>
                    </a:tc>
                    <a:tc>
                      <a:txBody>
                        <a:bodyPr/>
                        <a:lstStyle/>
                        <a:p>
                          <a:pPr algn="ctr"/>
                          <a:r>
                            <a:rPr lang="en-US" sz="2200" dirty="0">
                              <a:latin typeface="+mn-lt"/>
                              <a:cs typeface="Times New Roman" pitchFamily="18" charset="0"/>
                            </a:rPr>
                            <a:t>93</a:t>
                          </a:r>
                        </a:p>
                      </a:txBody>
                      <a:tcPr/>
                    </a:tc>
                    <a:tc>
                      <a:txBody>
                        <a:bodyPr/>
                        <a:lstStyle/>
                        <a:p>
                          <a:pPr algn="ctr"/>
                          <a:endParaRPr lang="en-US" sz="2200" dirty="0">
                            <a:latin typeface="+mn-lt"/>
                            <a:cs typeface="Times New Roman" pitchFamily="18" charset="0"/>
                          </a:endParaRPr>
                        </a:p>
                      </a:txBody>
                      <a:tcPr/>
                    </a:tc>
                    <a:tc>
                      <a:txBody>
                        <a:bodyPr/>
                        <a:lstStyle/>
                        <a:p>
                          <a:endParaRPr lang="en-US"/>
                        </a:p>
                      </a:txBody>
                      <a:tcPr>
                        <a:blipFill>
                          <a:blip r:embed="rId2"/>
                          <a:stretch>
                            <a:fillRect l="-311848" t="-704286" r="-201422" b="-228571"/>
                          </a:stretch>
                        </a:blipFill>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7"/>
                      </a:ext>
                    </a:extLst>
                  </a:tr>
                  <a:tr h="426720">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r>
                            <a:rPr lang="en-US" sz="2200" dirty="0">
                              <a:latin typeface="+mn-lt"/>
                              <a:cs typeface="Times New Roman" pitchFamily="18" charset="0"/>
                            </a:rPr>
                            <a:t>8</a:t>
                          </a: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tc>
                      <a:txBody>
                        <a:bodyPr/>
                        <a:lstStyle/>
                        <a:p>
                          <a:pPr algn="ctr"/>
                          <a:endParaRPr lang="en-US" sz="2200" dirty="0">
                            <a:latin typeface="+mn-lt"/>
                            <a:cs typeface="Times New Roman" pitchFamily="18" charset="0"/>
                          </a:endParaRPr>
                        </a:p>
                      </a:txBody>
                      <a:tcPr/>
                    </a:tc>
                    <a:extLst>
                      <a:ext uri="{0D108BD9-81ED-4DB2-BD59-A6C34878D82A}">
                        <a16:rowId xmlns:a16="http://schemas.microsoft.com/office/drawing/2014/main" xmlns="" xmlns:a14="http://schemas.microsoft.com/office/drawing/2010/main" val="10008"/>
                      </a:ext>
                    </a:extLst>
                  </a:tr>
                  <a:tr h="426720">
                    <a:tc>
                      <a:txBody>
                        <a:bodyPr/>
                        <a:lstStyle/>
                        <a:p>
                          <a:pPr algn="ctr"/>
                          <a:r>
                            <a:rPr lang="en-US" sz="2200" dirty="0">
                              <a:latin typeface="+mn-lt"/>
                              <a:cs typeface="Times New Roman" pitchFamily="18" charset="0"/>
                            </a:rPr>
                            <a:t>1931</a:t>
                          </a:r>
                        </a:p>
                      </a:txBody>
                      <a:tcPr/>
                    </a:tc>
                    <a:tc>
                      <a:txBody>
                        <a:bodyPr/>
                        <a:lstStyle/>
                        <a:p>
                          <a:pPr algn="ctr"/>
                          <a:r>
                            <a:rPr lang="en-US" sz="2200" dirty="0">
                              <a:latin typeface="+mn-lt"/>
                              <a:cs typeface="Times New Roman" pitchFamily="18" charset="0"/>
                            </a:rPr>
                            <a:t>101</a:t>
                          </a: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tc>
                      <a:txBody>
                        <a:bodyPr/>
                        <a:lstStyle/>
                        <a:p>
                          <a:pPr algn="ctr"/>
                          <a:endParaRPr lang="en-US" sz="2200" dirty="0">
                            <a:latin typeface="+mn-lt"/>
                          </a:endParaRPr>
                        </a:p>
                      </a:txBody>
                      <a:tcPr/>
                    </a:tc>
                    <a:extLst>
                      <a:ext uri="{0D108BD9-81ED-4DB2-BD59-A6C34878D82A}">
                        <a16:rowId xmlns:a16="http://schemas.microsoft.com/office/drawing/2014/main" xmlns="" xmlns:a14="http://schemas.microsoft.com/office/drawing/2010/main" val="10009"/>
                      </a:ext>
                    </a:extLst>
                  </a:tr>
                </a:tbl>
              </a:graphicData>
            </a:graphic>
          </p:graphicFrame>
        </mc:Fallback>
      </mc:AlternateContent>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Backward interpolation formula[CO4]</a:t>
            </a:r>
          </a:p>
        </p:txBody>
      </p:sp>
      <p:sp>
        <p:nvSpPr>
          <p:cNvPr id="8"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10" name="Date Placeholder 3"/>
          <p:cNvSpPr>
            <a:spLocks noGrp="1"/>
          </p:cNvSpPr>
          <p:nvPr>
            <p:ph type="dt" sz="half" idx="10"/>
          </p:nvPr>
        </p:nvSpPr>
        <p:spPr>
          <a:xfrm>
            <a:off x="457200" y="6356350"/>
            <a:ext cx="2133600" cy="365125"/>
          </a:xfrm>
        </p:spPr>
        <p:txBody>
          <a:bodyPr/>
          <a:lstStyle/>
          <a:p>
            <a:fld id="{C0497AE6-1DF3-4B04-A036-5B7CE98D65FE}" type="datetime1">
              <a:rPr lang="en-US" smtClean="0"/>
              <a:pPr/>
              <a:t>5/15/2022</a:t>
            </a:fld>
            <a:endParaRPr lang="en-US" dirty="0"/>
          </a:p>
        </p:txBody>
      </p:sp>
      <p:pic>
        <p:nvPicPr>
          <p:cNvPr id="11" name="Picture 10">
            <a:extLst>
              <a:ext uri="{FF2B5EF4-FFF2-40B4-BE49-F238E27FC236}">
                <a16:creationId xmlns:a16="http://schemas.microsoft.com/office/drawing/2014/main" xmlns="" id="{DE99C169-1AE8-498C-966B-D9DDADED3B6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5891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Using Newton Backward interpolation formula-</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r>
                          <a:rPr lang="en-US" sz="2200" i="1">
                            <a:latin typeface="Cambria Math"/>
                          </a:rPr>
                          <m:t>=</m:t>
                        </m:r>
                        <m:r>
                          <a:rPr lang="en-US" sz="2200" i="1">
                            <a:latin typeface="Cambria Math"/>
                          </a:rPr>
                          <m:t>𝑦</m:t>
                        </m:r>
                      </m:e>
                      <m:sub>
                        <m:r>
                          <a:rPr lang="en-US" sz="2200" i="1">
                            <a:latin typeface="Cambria Math"/>
                          </a:rPr>
                          <m:t>𝑛</m:t>
                        </m:r>
                      </m:sub>
                    </m:sSub>
                    <m:r>
                      <a:rPr lang="en-US" sz="2200" i="1">
                        <a:latin typeface="Cambria Math"/>
                      </a:rPr>
                      <m:t>+</m:t>
                    </m:r>
                    <m:r>
                      <a:rPr lang="en-IN" sz="2200" b="0" i="1" smtClean="0">
                        <a:latin typeface="Cambria Math" panose="02040503050406030204" pitchFamily="18" charset="0"/>
                      </a:rPr>
                      <m:t>𝑢</m:t>
                    </m:r>
                    <m:r>
                      <a:rPr lang="en-US" sz="2200" i="1">
                        <a:latin typeface="Cambria Math"/>
                        <a:ea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num>
                      <m:den>
                        <m:r>
                          <a:rPr lang="en-US" sz="2200" i="1" dirty="0">
                            <a:latin typeface="Cambria Math"/>
                          </a:rPr>
                          <m:t>2!</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rPr>
                          <m:t>2</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+1)(</m:t>
                        </m:r>
                        <m:r>
                          <a:rPr lang="en-IN" sz="2200" b="0" i="1" dirty="0" smtClean="0">
                            <a:latin typeface="Cambria Math" panose="02040503050406030204" pitchFamily="18" charset="0"/>
                          </a:rPr>
                          <m:t>𝑢</m:t>
                        </m:r>
                        <m:r>
                          <a:rPr lang="en-US" sz="2200" i="1" dirty="0">
                            <a:latin typeface="Cambria Math"/>
                          </a:rPr>
                          <m:t>+2)</m:t>
                        </m:r>
                      </m:num>
                      <m:den>
                        <m:r>
                          <a:rPr lang="en-US" sz="2200" i="1" dirty="0">
                            <a:latin typeface="Cambria Math"/>
                          </a:rPr>
                          <m:t>3!</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3</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r>
                  <a:rPr lang="en-US" sz="2200" dirty="0"/>
                  <a:t>+</a:t>
                </a:r>
                <a14:m>
                  <m:oMath xmlns:m="http://schemas.openxmlformats.org/officeDocument/2006/math">
                    <m:f>
                      <m:fPr>
                        <m:ctrlPr>
                          <a:rPr lang="en-US" sz="2200" i="1" dirty="0">
                            <a:latin typeface="Cambria Math" panose="02040503050406030204" pitchFamily="18" charset="0"/>
                          </a:rPr>
                        </m:ctrlPr>
                      </m:fPr>
                      <m:num>
                        <m:r>
                          <a:rPr lang="en-IN" sz="2200" b="0" i="1" dirty="0" smtClean="0">
                            <a:latin typeface="Cambria Math" panose="02040503050406030204" pitchFamily="18" charset="0"/>
                          </a:rPr>
                          <m:t>𝑢</m:t>
                        </m:r>
                        <m:d>
                          <m:dPr>
                            <m:ctrlPr>
                              <a:rPr lang="en-US" sz="2200" i="1" dirty="0">
                                <a:latin typeface="Cambria Math" panose="02040503050406030204" pitchFamily="18" charset="0"/>
                              </a:rPr>
                            </m:ctrlPr>
                          </m:dPr>
                          <m:e>
                            <m:r>
                              <a:rPr lang="en-IN" sz="2200" b="0" i="1" dirty="0" smtClean="0">
                                <a:latin typeface="Cambria Math" panose="02040503050406030204" pitchFamily="18" charset="0"/>
                              </a:rPr>
                              <m:t>𝑢</m:t>
                            </m:r>
                            <m:r>
                              <a:rPr lang="en-US" sz="2200" i="1" dirty="0">
                                <a:latin typeface="Cambria Math"/>
                              </a:rPr>
                              <m:t>+1</m:t>
                            </m:r>
                          </m:e>
                        </m:d>
                        <m:r>
                          <a:rPr lang="en-US" sz="2200" i="1" dirty="0">
                            <a:latin typeface="Cambria Math"/>
                          </a:rPr>
                          <m:t>(</m:t>
                        </m:r>
                        <m:r>
                          <a:rPr lang="en-IN" sz="2200" b="0" i="1" dirty="0" smtClean="0">
                            <a:latin typeface="Cambria Math" panose="02040503050406030204" pitchFamily="18" charset="0"/>
                          </a:rPr>
                          <m:t>𝑢</m:t>
                        </m:r>
                        <m:r>
                          <a:rPr lang="en-US" sz="2200" i="1" dirty="0">
                            <a:latin typeface="Cambria Math"/>
                          </a:rPr>
                          <m:t>+2)(</m:t>
                        </m:r>
                        <m:r>
                          <a:rPr lang="en-IN" sz="2200" b="0" i="1" dirty="0" smtClean="0">
                            <a:latin typeface="Cambria Math" panose="02040503050406030204" pitchFamily="18" charset="0"/>
                          </a:rPr>
                          <m:t>𝑢</m:t>
                        </m:r>
                        <m:r>
                          <a:rPr lang="en-US" sz="2200" i="1" dirty="0">
                            <a:latin typeface="Cambria Math"/>
                          </a:rPr>
                          <m:t>+3)</m:t>
                        </m:r>
                      </m:num>
                      <m:den>
                        <m:r>
                          <a:rPr lang="en-US" sz="2200" i="1" dirty="0">
                            <a:latin typeface="Cambria Math"/>
                          </a:rPr>
                          <m:t>4!</m:t>
                        </m:r>
                      </m:den>
                    </m:f>
                    <m:sSup>
                      <m:sSupPr>
                        <m:ctrlPr>
                          <a:rPr lang="en-US" sz="2200" i="1" dirty="0">
                            <a:latin typeface="Cambria Math" panose="02040503050406030204" pitchFamily="18" charset="0"/>
                          </a:rPr>
                        </m:ctrlPr>
                      </m:sSupPr>
                      <m:e>
                        <m:r>
                          <a:rPr lang="en-US" sz="2200" i="1" dirty="0">
                            <a:latin typeface="Cambria Math"/>
                            <a:ea typeface="Cambria Math"/>
                          </a:rPr>
                          <m:t>𝛻</m:t>
                        </m:r>
                      </m:e>
                      <m:sup>
                        <m:r>
                          <a:rPr lang="en-US" sz="2200" i="1" dirty="0">
                            <a:latin typeface="Cambria Math"/>
                            <a:ea typeface="Cambria Math"/>
                          </a:rPr>
                          <m:t>4</m:t>
                        </m:r>
                      </m:sup>
                    </m:sSup>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𝑛</m:t>
                        </m:r>
                      </m:sub>
                    </m:sSub>
                  </m:oMath>
                </a14:m>
                <a:endParaRPr lang="en-US" sz="2200" dirty="0"/>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=96.83</m:t>
                      </m:r>
                    </m:oMath>
                  </m:oMathPara>
                </a14:m>
                <a:endParaRPr lang="en-US" sz="2200" dirty="0"/>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BD36B24-90F1-4304-A8D2-343276853351}"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Backward interpolation formula[CO4]</a:t>
            </a:r>
          </a:p>
        </p:txBody>
      </p:sp>
      <p:pic>
        <p:nvPicPr>
          <p:cNvPr id="9" name="Picture 8">
            <a:extLst>
              <a:ext uri="{FF2B5EF4-FFF2-40B4-BE49-F238E27FC236}">
                <a16:creationId xmlns:a16="http://schemas.microsoft.com/office/drawing/2014/main" xmlns="" id="{589C994A-84F6-488D-834B-783C574EA57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54660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458200" cy="4953000"/>
          </a:xfrm>
        </p:spPr>
        <p:txBody>
          <a:bodyPr>
            <a:normAutofit/>
          </a:bodyPr>
          <a:lstStyle/>
          <a:p>
            <a:r>
              <a:rPr lang="en-US" sz="2400" b="1" dirty="0">
                <a:cs typeface="Calibri" panose="020F0502020204030204" pitchFamily="34" charset="0"/>
              </a:rPr>
              <a:t>Data Analysis</a:t>
            </a:r>
          </a:p>
          <a:p>
            <a:r>
              <a:rPr lang="en-US" sz="2400" b="1" i="0" dirty="0">
                <a:solidFill>
                  <a:srgbClr val="202124"/>
                </a:solidFill>
                <a:effectLst/>
              </a:rPr>
              <a:t>Artificial intelligence</a:t>
            </a:r>
          </a:p>
          <a:p>
            <a:r>
              <a:rPr lang="en-US" sz="2400" b="1" dirty="0">
                <a:solidFill>
                  <a:srgbClr val="202124"/>
                </a:solidFill>
              </a:rPr>
              <a:t>N</a:t>
            </a:r>
            <a:r>
              <a:rPr lang="en-US" sz="2400" b="1" i="0" dirty="0">
                <a:solidFill>
                  <a:srgbClr val="202124"/>
                </a:solidFill>
                <a:effectLst/>
              </a:rPr>
              <a:t>etwork and Traffic modeling</a:t>
            </a:r>
            <a:endParaRPr lang="en-US" sz="2400" b="1" dirty="0">
              <a:cs typeface="Calibri" panose="020F0502020204030204" pitchFamily="34" charset="0"/>
            </a:endParaRPr>
          </a:p>
        </p:txBody>
      </p:sp>
      <p:sp>
        <p:nvSpPr>
          <p:cNvPr id="6" name="Date Placeholder 5"/>
          <p:cNvSpPr>
            <a:spLocks noGrp="1"/>
          </p:cNvSpPr>
          <p:nvPr>
            <p:ph type="dt" sz="half" idx="10"/>
          </p:nvPr>
        </p:nvSpPr>
        <p:spPr/>
        <p:txBody>
          <a:bodyPr/>
          <a:lstStyle/>
          <a:p>
            <a:fld id="{A39160AC-79EC-4128-974C-E68AD051FD13}" type="datetime1">
              <a:rPr lang="en-US" smtClean="0"/>
              <a:pPr/>
              <a:t>5/15/2022</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dirty="0"/>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a:noFill/>
                </a:ln>
                <a:solidFill>
                  <a:schemeClr val="dk1"/>
                </a:solidFill>
                <a:effectLst/>
                <a:uLnTx/>
                <a:uFillTx/>
                <a:latin typeface="+mn-lt"/>
                <a:ea typeface="+mn-ea"/>
                <a:cs typeface="+mn-cs"/>
              </a:rPr>
              <a:t>Br</a:t>
            </a:r>
            <a:r>
              <a:rPr lang="en-US" sz="3000" b="1" dirty="0" err="1"/>
              <a:t>anch</a:t>
            </a:r>
            <a:r>
              <a:rPr lang="en-US" sz="3000" b="1" dirty="0"/>
              <a:t> wise Application</a:t>
            </a:r>
            <a:endParaRPr kumimoji="0" lang="en-US" sz="30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Footer Placeholder 9"/>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pic>
        <p:nvPicPr>
          <p:cNvPr id="13" name="Picture 12">
            <a:extLst>
              <a:ext uri="{FF2B5EF4-FFF2-40B4-BE49-F238E27FC236}">
                <a16:creationId xmlns:a16="http://schemas.microsoft.com/office/drawing/2014/main" xmlns="" id="{67B7BB02-406A-4D53-904F-785909EE862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52821210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2209800"/>
                <a:ext cx="8229600" cy="3962400"/>
              </a:xfrm>
            </p:spPr>
            <p:txBody>
              <a:bodyPr>
                <a:normAutofit/>
              </a:bodyPr>
              <a:lstStyle/>
              <a:p>
                <a:pPr marL="0" indent="0">
                  <a:buNone/>
                </a:pPr>
                <a:r>
                  <a:rPr lang="en-US" sz="2200" b="1" dirty="0">
                    <a:cs typeface="Times New Roman" pitchFamily="18" charset="0"/>
                  </a:rPr>
                  <a:t>Q1 :</a:t>
                </a:r>
                <a:r>
                  <a:rPr lang="en-US" sz="2200" dirty="0">
                    <a:cs typeface="Times New Roman" pitchFamily="18" charset="0"/>
                  </a:rPr>
                  <a:t> From the table, estimate the number of students who obtained marks between 36 and 45.</a:t>
                </a:r>
              </a:p>
              <a:p>
                <a:pPr marL="0" indent="0">
                  <a:buNone/>
                </a:pPr>
                <a:r>
                  <a:rPr lang="en-US" sz="2200" dirty="0">
                    <a:cs typeface="Times New Roman" pitchFamily="18" charset="0"/>
                  </a:rPr>
                  <a:t>Marks :		30-40	40-50	50-60	60-70	70-80</a:t>
                </a:r>
              </a:p>
              <a:p>
                <a:pPr marL="0" indent="0">
                  <a:buNone/>
                </a:pPr>
                <a:r>
                  <a:rPr lang="en-US" sz="2200" dirty="0">
                    <a:cs typeface="Times New Roman" pitchFamily="18" charset="0"/>
                  </a:rPr>
                  <a:t>No. of students</a:t>
                </a:r>
                <a14:m>
                  <m:oMath xmlns:m="http://schemas.openxmlformats.org/officeDocument/2006/math">
                    <m:r>
                      <a:rPr lang="en-US" sz="2200" i="1">
                        <a:latin typeface="Cambria Math"/>
                        <a:cs typeface="Times New Roman" pitchFamily="18" charset="0"/>
                      </a:rPr>
                      <m:t>:</m:t>
                    </m:r>
                  </m:oMath>
                </a14:m>
                <a:r>
                  <a:rPr lang="en-US" sz="2200" dirty="0">
                    <a:cs typeface="Times New Roman" pitchFamily="18" charset="0"/>
                  </a:rPr>
                  <a:t>	  25	  35	   22	  11	   7	 						</a:t>
                </a:r>
                <a:r>
                  <a:rPr lang="en-US" sz="2200" b="1" dirty="0">
                    <a:cs typeface="Times New Roman" pitchFamily="18" charset="0"/>
                  </a:rPr>
                  <a:t/>
                </a:r>
              </a:p>
              <a:p>
                <a:pPr marL="0" indent="0">
                  <a:buNone/>
                </a:pPr>
                <a:r>
                  <a:rPr lang="en-US" sz="2200" b="1" dirty="0">
                    <a:cs typeface="Times New Roman" pitchFamily="18" charset="0"/>
                  </a:rPr>
                  <a:t>Q2 : </a:t>
                </a:r>
                <a:r>
                  <a:rPr lang="en-US" sz="2200" dirty="0">
                    <a:cs typeface="Times New Roman" pitchFamily="18" charset="0"/>
                  </a:rPr>
                  <a:t>find the cubic polynomial which takes the following values.</a:t>
                </a:r>
              </a:p>
              <a:p>
                <a:pPr marL="0" indent="0">
                  <a:buNone/>
                </a:pPr>
                <a14:m>
                  <m:oMath xmlns:m="http://schemas.openxmlformats.org/officeDocument/2006/math">
                    <m:r>
                      <a:rPr lang="en-US" sz="2200" i="1">
                        <a:latin typeface="Cambria Math"/>
                        <a:cs typeface="Times New Roman" pitchFamily="18" charset="0"/>
                      </a:rPr>
                      <m:t>𝑥</m:t>
                    </m:r>
                  </m:oMath>
                </a14:m>
                <a:r>
                  <a:rPr lang="en-US" sz="2200" dirty="0">
                    <a:cs typeface="Times New Roman" pitchFamily="18" charset="0"/>
                  </a:rPr>
                  <a:t>:	0	1	2	3</a:t>
                </a:r>
              </a:p>
              <a:p>
                <a:pPr marL="0" indent="0">
                  <a:buNone/>
                </a:pP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m:t>
                    </m:r>
                  </m:oMath>
                </a14:m>
                <a:r>
                  <a:rPr lang="en-US" sz="2200" dirty="0">
                    <a:cs typeface="Times New Roman" pitchFamily="18" charset="0"/>
                  </a:rPr>
                  <a:t>	1	2	1	10		</a:t>
                </a:r>
                <a:r>
                  <a:rPr lang="en-US" sz="2200" b="1" dirty="0">
                    <a:cs typeface="Times New Roman" pitchFamily="18" charset="0"/>
                  </a:rPr>
                  <a:t/>
                </a: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2209800"/>
                <a:ext cx="8229600" cy="3962400"/>
              </a:xfrm>
              <a:blipFill rotWithShape="1">
                <a:blip r:embed="rId2"/>
                <a:stretch>
                  <a:fillRect l="-963" t="-923" b="-224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853F173-2E50-4808-ABC8-5CF24F45CA3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295400" y="0"/>
            <a:ext cx="78486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Daily Quiz[CO4]</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5671" y="1219200"/>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xmlns="" id="{D1ADC0B9-DFDF-4D2E-B9BE-4EE62FB44E3E}"/>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36525"/>
            <a:ext cx="1219200" cy="625476"/>
          </a:xfrm>
          <a:prstGeom prst="rect">
            <a:avLst/>
          </a:prstGeom>
        </p:spPr>
      </p:pic>
    </p:spTree>
    <p:extLst>
      <p:ext uri="{BB962C8B-B14F-4D97-AF65-F5344CB8AC3E}">
        <p14:creationId xmlns:p14="http://schemas.microsoft.com/office/powerpoint/2010/main" xmlns="" val="2726559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endParaRPr lang="en-US" sz="1800" dirty="0"/>
          </a:p>
          <a:p>
            <a:pPr marL="0" indent="0">
              <a:buNone/>
            </a:pPr>
            <a:r>
              <a:rPr lang="en-US" sz="2400" dirty="0"/>
              <a:t>Interpolation for equal intervals:</a:t>
            </a:r>
          </a:p>
          <a:p>
            <a:pPr marL="0" indent="0">
              <a:buNone/>
            </a:pPr>
            <a:endParaRPr lang="en-US" sz="2200" dirty="0"/>
          </a:p>
          <a:p>
            <a:r>
              <a:rPr lang="en-US" sz="2000" dirty="0">
                <a:latin typeface="+mj-lt"/>
              </a:rPr>
              <a:t>Newton forward interpolation formula</a:t>
            </a:r>
          </a:p>
          <a:p>
            <a:r>
              <a:rPr lang="en-US" sz="2000" dirty="0">
                <a:latin typeface="+mj-lt"/>
              </a:rPr>
              <a:t>Newton backward interpolation formula</a:t>
            </a:r>
          </a:p>
          <a:p>
            <a:endParaRPr lang="en-US" sz="1400" dirty="0"/>
          </a:p>
          <a:p>
            <a:pPr marL="0" indent="0">
              <a:buNone/>
            </a:pPr>
            <a:endParaRPr lang="en-US" sz="1400" dirty="0"/>
          </a:p>
          <a:p>
            <a:endParaRPr lang="en-US" sz="1800" b="1" dirty="0"/>
          </a:p>
          <a:p>
            <a:pPr marL="0" indent="0">
              <a:buNone/>
            </a:pPr>
            <a:endParaRPr lang="en-US" sz="1800" dirty="0"/>
          </a:p>
          <a:p>
            <a:pPr marL="0" indent="0">
              <a:buNone/>
            </a:pPr>
            <a:endParaRPr lang="en-US" sz="1800" b="1" dirty="0"/>
          </a:p>
          <a:p>
            <a:endParaRPr lang="en-US" sz="1800" b="1" dirty="0"/>
          </a:p>
          <a:p>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BBE430-4E02-45B9-9D50-91466EB32AE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5/15/2022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tint val="75000"/>
                  </a:prstClr>
                </a:solidFill>
                <a:effectLst/>
                <a:uLnTx/>
                <a:uFillTx/>
                <a:latin typeface="Calibri"/>
                <a:ea typeface="+mn-ea"/>
                <a:cs typeface="+mn-cs"/>
              </a:rPr>
              <a:t>Dr. Kunti Mishra            Maths III                Unit IV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28875"/>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prstClr val="black"/>
                </a:solidFill>
                <a:latin typeface="Calibri"/>
              </a:rPr>
              <a:t>Recap</a:t>
            </a:r>
            <a:r>
              <a:rPr kumimoji="0" lang="en-US" sz="3000" b="1" i="0" u="none" strike="noStrike" kern="1200" cap="none" spc="0" normalizeH="0" baseline="0" noProof="0" dirty="0">
                <a:ln>
                  <a:noFill/>
                </a:ln>
                <a:solidFill>
                  <a:prstClr val="black"/>
                </a:solidFill>
                <a:effectLst/>
                <a:uLnTx/>
                <a:uFillTx/>
                <a:latin typeface="Calibri"/>
                <a:ea typeface="+mn-ea"/>
                <a:cs typeface="+mn-cs"/>
              </a:rPr>
              <a:t>[CO4]</a:t>
            </a: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B74BA12D-5067-4EF6-BFD2-92A42730DE5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13137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In  this topic, we will discuss the interpolation formulae for unequal intervals.</a:t>
            </a:r>
          </a:p>
        </p:txBody>
      </p:sp>
      <p:sp>
        <p:nvSpPr>
          <p:cNvPr id="4" name="Date Placeholder 3"/>
          <p:cNvSpPr>
            <a:spLocks noGrp="1"/>
          </p:cNvSpPr>
          <p:nvPr>
            <p:ph type="dt" sz="half" idx="10"/>
          </p:nvPr>
        </p:nvSpPr>
        <p:spPr/>
        <p:txBody>
          <a:bodyPr/>
          <a:lstStyle/>
          <a:p>
            <a:fld id="{FDD5A0BA-632F-48AD-AFBF-FA9EC3BC58E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Topic Objective[CO4]</a:t>
            </a:r>
          </a:p>
        </p:txBody>
      </p:sp>
      <p:pic>
        <p:nvPicPr>
          <p:cNvPr id="9" name="Picture 8">
            <a:extLst>
              <a:ext uri="{FF2B5EF4-FFF2-40B4-BE49-F238E27FC236}">
                <a16:creationId xmlns:a16="http://schemas.microsoft.com/office/drawing/2014/main" xmlns="" id="{1CF94A43-3141-44CE-8119-D475B7A0FB6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47789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lnSpcReduction="10000"/>
              </a:bodyPr>
              <a:lstStyle/>
              <a:p>
                <a:pPr marL="0" indent="0">
                  <a:buNone/>
                </a:pPr>
                <a:r>
                  <a:rPr lang="en-US" sz="2200" b="1" dirty="0"/>
                  <a:t>Lagrange’s interpolation formula: </a:t>
                </a:r>
                <a:r>
                  <a:rPr lang="en-US" sz="2200" dirty="0"/>
                  <a:t>Suppose we are giving the following values of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for a set of values of </a:t>
                </a:r>
                <a14:m>
                  <m:oMath xmlns:m="http://schemas.openxmlformats.org/officeDocument/2006/math">
                    <m:r>
                      <a:rPr lang="en-US" sz="2200" i="1">
                        <a:latin typeface="Cambria Math"/>
                      </a:rPr>
                      <m:t>𝑥</m:t>
                    </m:r>
                  </m:oMath>
                </a14:m>
                <a:r>
                  <a:rPr lang="en-US" sz="2200" dirty="0"/>
                  <a:t>.</a:t>
                </a:r>
              </a:p>
              <a:p>
                <a:pPr marL="0" indent="0">
                  <a:buNone/>
                </a:pPr>
                <a14:m>
                  <m:oMath xmlns:m="http://schemas.openxmlformats.org/officeDocument/2006/math">
                    <m:r>
                      <a:rPr lang="en-US" sz="2200" i="1">
                        <a:latin typeface="Cambria Math"/>
                      </a:rPr>
                      <m:t>𝑥</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oMath>
                </a14:m>
                <a:endParaRPr lang="en-US" sz="2200" dirty="0"/>
              </a:p>
              <a:p>
                <a:pPr marL="0" indent="0">
                  <a:buNone/>
                </a:pPr>
                <a14:m>
                  <m:oMath xmlns:m="http://schemas.openxmlformats.org/officeDocument/2006/math">
                    <m:r>
                      <a:rPr lang="en-US" sz="2200" i="1">
                        <a:latin typeface="Cambria Math"/>
                      </a:rPr>
                      <m:t>𝑦</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2</m:t>
                        </m:r>
                      </m:sub>
                    </m:sSub>
                  </m:oMath>
                </a14:m>
                <a:r>
                  <a:rPr lang="en-US" sz="2200" dirty="0"/>
                  <a:t>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a:rPr>
                          <m:t>𝑦</m:t>
                        </m:r>
                      </m:e>
                      <m:sub>
                        <m:r>
                          <a:rPr lang="en-US" sz="2200" i="1" dirty="0">
                            <a:latin typeface="Cambria Math"/>
                          </a:rPr>
                          <m:t>𝑛</m:t>
                        </m:r>
                      </m:sub>
                    </m:sSub>
                  </m:oMath>
                </a14:m>
                <a:r>
                  <a:rPr lang="en-US" sz="2200" dirty="0"/>
                  <a:t/>
                </a:r>
              </a:p>
              <a:p>
                <a:pPr marL="0" indent="0">
                  <a:buNone/>
                </a:pPr>
                <a:r>
                  <a:rPr lang="en-US" sz="2200" dirty="0"/>
                  <a:t>Here argument </a:t>
                </a:r>
                <a14:m>
                  <m:oMath xmlns:m="http://schemas.openxmlformats.org/officeDocument/2006/math">
                    <m:r>
                      <a:rPr lang="en-US" sz="2200" i="1">
                        <a:latin typeface="Cambria Math"/>
                      </a:rPr>
                      <m:t>𝑥</m:t>
                    </m:r>
                  </m:oMath>
                </a14:m>
                <a:r>
                  <a:rPr lang="en-US" sz="2200" dirty="0"/>
                  <a:t> may or may not be equispaced.</a:t>
                </a:r>
              </a:p>
              <a:p>
                <a:pPr marL="0" indent="0">
                  <a:buNone/>
                </a:pPr>
                <a:r>
                  <a:rPr lang="en-US" sz="2200" dirty="0"/>
                  <a:t>Suppose we have to find polynomial </a:t>
                </a:r>
                <a14:m>
                  <m:oMath xmlns:m="http://schemas.openxmlformats.org/officeDocument/2006/math">
                    <m:r>
                      <a:rPr lang="en-US" sz="2200" i="1">
                        <a:latin typeface="Cambria Math"/>
                      </a:rPr>
                      <m:t>𝑦</m:t>
                    </m:r>
                  </m:oMath>
                </a14:m>
                <a:r>
                  <a:rPr lang="en-US" sz="2200" dirty="0"/>
                  <a:t> which fits the data exactly is given by-</a:t>
                </a:r>
              </a:p>
              <a:p>
                <a:pPr marL="0" indent="0">
                  <a:buNone/>
                </a:pPr>
                <a:endParaRPr lang="en-US" sz="1800" i="1" dirty="0">
                  <a:latin typeface="Cambria Math"/>
                </a:endParaRPr>
              </a:p>
              <a:p>
                <a:pPr marL="0" indent="0">
                  <a:buNone/>
                </a:pPr>
                <a:endParaRPr lang="en-US" sz="1800" dirty="0"/>
              </a:p>
              <a:p>
                <a:pPr marL="0" indent="0">
                  <a:buNone/>
                </a:pPr>
                <a:endParaRPr lang="en-US" sz="2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200" dirty="0"/>
                  <a:t>This is known as Lagrange’s interpolation formula.</a:t>
                </a:r>
              </a:p>
              <a:p>
                <a:pPr marL="0" indent="0">
                  <a:buNone/>
                </a:pPr>
                <a:endParaRPr lang="en-US" sz="1800" b="1"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1556" t="-1455" r="-889" b="-3369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A8F37D1-58B0-4907-AE64-8ABBB190547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Lagrange’s interpolation formula[CO4]</a:t>
            </a:r>
          </a:p>
        </p:txBody>
      </p:sp>
      <mc:AlternateContent xmlns:mc="http://schemas.openxmlformats.org/markup-compatibility/2006">
        <mc:Choice xmlns:a14="http://schemas.microsoft.com/office/drawing/2010/main" xmlns="" Requires="a14">
          <p:sp>
            <p:nvSpPr>
              <p:cNvPr id="2" name="Rectangle 1"/>
              <p:cNvSpPr/>
              <p:nvPr/>
            </p:nvSpPr>
            <p:spPr>
              <a:xfrm>
                <a:off x="304800" y="3733800"/>
                <a:ext cx="85344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latin typeface="Cambria Math"/>
                        </a:rPr>
                        <m:t>𝑦</m:t>
                      </m:r>
                      <m:r>
                        <a:rPr lang="en-US" sz="2000" i="1">
                          <a:latin typeface="Cambria Math"/>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e>
                          </m:d>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den>
                      </m:f>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0</m:t>
                          </m:r>
                        </m:sub>
                      </m:sSub>
                      <m:r>
                        <a:rPr lang="en-US" sz="2000" i="1">
                          <a:latin typeface="Cambria Math"/>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e>
                          </m:d>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den>
                      </m:f>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1</m:t>
                          </m:r>
                        </m:sub>
                      </m:sSub>
                      <m:r>
                        <a:rPr lang="en-US" sz="2000" i="1">
                          <a:latin typeface="Cambria Math"/>
                        </a:rPr>
                        <m:t>+…</m:t>
                      </m:r>
                      <m:r>
                        <a:rPr lang="en-US" sz="2000" i="1">
                          <a:latin typeface="Cambria Math"/>
                          <a:ea typeface="Cambria Math"/>
                        </a:rPr>
                        <m:t>⋯⋯⋯⋯</m:t>
                      </m:r>
                      <m:r>
                        <a:rPr lang="en-US" sz="2000" i="1">
                          <a:latin typeface="Cambria Math"/>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e>
                          </m:d>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e>
                          </m:d>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r>
                            <a:rPr lang="en-US" sz="2000" i="1">
                              <a:latin typeface="Cambria Math"/>
                            </a:rPr>
                            <m:t>𝑥</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r>
                                <a:rPr lang="en-US" sz="2000" i="1">
                                  <a:latin typeface="Cambria Math"/>
                                </a:rPr>
                                <m:t>−1</m:t>
                              </m:r>
                            </m:sub>
                          </m:sSub>
                          <m:r>
                            <a:rPr lang="en-US" sz="2000" i="1">
                              <a:latin typeface="Cambria Math"/>
                            </a:rPr>
                            <m:t>)</m:t>
                          </m:r>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0</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r>
                                <a:rPr lang="en-US" sz="2000" i="1">
                                  <a:latin typeface="Cambria Math"/>
                                </a:rPr>
                                <m:t>−1</m:t>
                              </m:r>
                            </m:sub>
                          </m:sSub>
                          <m:r>
                            <a:rPr lang="en-US" sz="2000" i="1">
                              <a:latin typeface="Cambria Math"/>
                            </a:rPr>
                            <m:t>)</m:t>
                          </m:r>
                        </m:den>
                      </m:f>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𝑛</m:t>
                          </m:r>
                        </m:sub>
                      </m:sSub>
                    </m:oMath>
                  </m:oMathPara>
                </a14:m>
                <a:endParaRPr lang="en-US" sz="2000" dirty="0"/>
              </a:p>
            </p:txBody>
          </p:sp>
        </mc:Choice>
        <mc:Fallback>
          <p:sp>
            <p:nvSpPr>
              <p:cNvPr id="2" name="Rectangle 1"/>
              <p:cNvSpPr>
                <a:spLocks noRot="1" noChangeAspect="1" noMove="1" noResize="1" noEditPoints="1" noAdjustHandles="1" noChangeArrowheads="1" noChangeShapeType="1" noTextEdit="1"/>
              </p:cNvSpPr>
              <p:nvPr/>
            </p:nvSpPr>
            <p:spPr>
              <a:xfrm>
                <a:off x="304800" y="3733800"/>
                <a:ext cx="8534400" cy="1828800"/>
              </a:xfrm>
              <a:prstGeom prst="rect">
                <a:avLst/>
              </a:prstGeom>
              <a:blipFill rotWithShape="1">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xmlns="" id="{C2384F57-A848-40FF-A56F-CCE97A6A2B3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27522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27672"/>
                <a:ext cx="8610600" cy="5496927"/>
              </a:xfrm>
            </p:spPr>
            <p:txBody>
              <a:bodyPr>
                <a:normAutofit fontScale="92500"/>
              </a:bodyPr>
              <a:lstStyle/>
              <a:p>
                <a:pPr marL="0" indent="0">
                  <a:buNone/>
                </a:pPr>
                <a:r>
                  <a:rPr lang="en-US" sz="2400" b="1" dirty="0">
                    <a:cs typeface="Times New Roman" pitchFamily="18" charset="0"/>
                  </a:rPr>
                  <a:t>Example-1: </a:t>
                </a:r>
                <a:r>
                  <a:rPr lang="en-US" sz="2400" dirty="0">
                    <a:cs typeface="Times New Roman" pitchFamily="18" charset="0"/>
                  </a:rPr>
                  <a:t>Using </a:t>
                </a:r>
                <a:r>
                  <a:rPr lang="en-US" sz="2400" dirty="0"/>
                  <a:t>Lagrange’s interpolation formula, find </a:t>
                </a:r>
                <a:r>
                  <a:rPr lang="en-US" sz="2400" dirty="0">
                    <a:cs typeface="Times New Roman" pitchFamily="18" charset="0"/>
                  </a:rPr>
                  <a:t>the cubic polynomial from the following data-</a:t>
                </a:r>
              </a:p>
              <a:p>
                <a:pPr marL="0" indent="0">
                  <a:buNone/>
                </a:pPr>
                <a14:m>
                  <m:oMath xmlns:m="http://schemas.openxmlformats.org/officeDocument/2006/math">
                    <m:r>
                      <a:rPr lang="en-US" sz="2400" i="1">
                        <a:latin typeface="Cambria Math"/>
                        <a:cs typeface="Times New Roman" pitchFamily="18" charset="0"/>
                      </a:rPr>
                      <m:t>𝑥</m:t>
                    </m:r>
                  </m:oMath>
                </a14:m>
                <a:r>
                  <a:rPr lang="en-US" sz="2400" dirty="0">
                    <a:cs typeface="Times New Roman" pitchFamily="18" charset="0"/>
                  </a:rPr>
                  <a:t>:	0	1	2	5		</a:t>
                </a:r>
              </a:p>
              <a:p>
                <a:pPr marL="0" indent="0">
                  <a:buNone/>
                </a:pPr>
                <a14:m>
                  <m:oMath xmlns:m="http://schemas.openxmlformats.org/officeDocument/2006/math">
                    <m:r>
                      <a:rPr lang="en-US" sz="2400" i="1">
                        <a:latin typeface="Cambria Math"/>
                        <a:cs typeface="Times New Roman" pitchFamily="18" charset="0"/>
                      </a:rPr>
                      <m:t>𝑦</m:t>
                    </m:r>
                    <m:r>
                      <a:rPr lang="en-US" sz="2400" i="1">
                        <a:latin typeface="Cambria Math"/>
                        <a:cs typeface="Times New Roman" pitchFamily="18" charset="0"/>
                      </a:rPr>
                      <m:t>:</m:t>
                    </m:r>
                  </m:oMath>
                </a14:m>
                <a:r>
                  <a:rPr lang="en-US" sz="2400" dirty="0">
                    <a:cs typeface="Times New Roman" pitchFamily="18" charset="0"/>
                  </a:rPr>
                  <a:t>	2	3	12	147</a:t>
                </a:r>
              </a:p>
              <a:p>
                <a:pPr marL="0" indent="0">
                  <a:buNone/>
                </a:pPr>
                <a:r>
                  <a:rPr lang="en-US" sz="2400" b="1" dirty="0">
                    <a:cs typeface="Times New Roman" pitchFamily="18" charset="0"/>
                  </a:rPr>
                  <a:t>Sol: </a:t>
                </a:r>
                <a:r>
                  <a:rPr lang="en-US" sz="2400" dirty="0">
                    <a:cs typeface="Times New Roman" pitchFamily="18" charset="0"/>
                  </a:rPr>
                  <a:t>Here arguments are not equispaced, Using </a:t>
                </a:r>
                <a:r>
                  <a:rPr lang="en-US" sz="2400" dirty="0"/>
                  <a:t>Lagrange’s interpolation formula-</a:t>
                </a: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𝑦</m:t>
                      </m:r>
                      <m:r>
                        <a:rPr lang="en-US" sz="2400" i="1">
                          <a:latin typeface="Cambria Math"/>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num>
                        <m:den>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den>
                      </m:f>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0</m:t>
                          </m:r>
                        </m:sub>
                      </m:sSub>
                      <m:r>
                        <a:rPr lang="en-US" sz="2400" i="1">
                          <a:latin typeface="Cambria Math"/>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e>
                          </m:d>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num>
                        <m:den>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den>
                      </m:f>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1</m:t>
                          </m:r>
                        </m:sub>
                      </m:sSub>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e>
                          </m:d>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r>
                            <a:rPr lang="en-US" sz="2400" i="1">
                              <a:latin typeface="Cambria Math"/>
                            </a:rPr>
                            <m:t>(</m:t>
                          </m:r>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num>
                        <m:den>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den>
                      </m:f>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2</m:t>
                          </m:r>
                        </m:sub>
                      </m:sSub>
                      <m:r>
                        <a:rPr lang="en-US" sz="2400" i="1">
                          <a:latin typeface="Cambria Math"/>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e>
                          </m:d>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r>
                            <a:rPr lang="en-US" sz="2400" i="1">
                              <a:latin typeface="Cambria Math"/>
                            </a:rPr>
                            <m:t>(</m:t>
                          </m:r>
                          <m:r>
                            <a:rPr lang="en-US" sz="2400" i="1">
                              <a:latin typeface="Cambria Math"/>
                            </a:rPr>
                            <m:t>𝑥</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num>
                        <m:den>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den>
                      </m:f>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3</m:t>
                          </m:r>
                        </m:sub>
                      </m:sSub>
                    </m:oMath>
                  </m:oMathPara>
                </a14:m>
                <a:endParaRPr lang="en-US" sz="2400" dirty="0"/>
              </a:p>
              <a:p>
                <a:pPr marL="0" indent="0">
                  <a:buNone/>
                </a:pPr>
                <a:endParaRPr lang="en-US" sz="2400" dirty="0"/>
              </a:p>
              <a:p>
                <a:pPr marL="0" indent="0">
                  <a:buNone/>
                </a:pPr>
                <a:r>
                  <a:rPr lang="en-US" sz="2400" dirty="0"/>
                  <a:t>Put all the values we get</a:t>
                </a:r>
              </a:p>
              <a:p>
                <a:pPr marL="0" indent="0">
                  <a:buNone/>
                </a:pPr>
                <a14:m>
                  <m:oMathPara xmlns:m="http://schemas.openxmlformats.org/officeDocument/2006/math">
                    <m:oMathParaPr>
                      <m:jc m:val="left"/>
                    </m:oMathParaPr>
                    <m:oMath xmlns:m="http://schemas.openxmlformats.org/officeDocument/2006/math">
                      <m:r>
                        <a:rPr lang="en-US" sz="2400" i="1">
                          <a:latin typeface="Cambria Math"/>
                        </a:rPr>
                        <m:t>𝑦</m:t>
                      </m:r>
                      <m:r>
                        <a:rPr lang="en-US" sz="2400" i="1">
                          <a:latin typeface="Cambria Math"/>
                        </a:rPr>
                        <m:t>=</m:t>
                      </m:r>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3</m:t>
                          </m:r>
                        </m:sup>
                      </m:sSup>
                      <m:r>
                        <a:rPr lang="en-US" sz="2400" i="1">
                          <a:latin typeface="Cambria Math"/>
                        </a:rPr>
                        <m:t>+</m:t>
                      </m:r>
                      <m:sSup>
                        <m:sSupPr>
                          <m:ctrlPr>
                            <a:rPr lang="en-US" sz="2400" i="1">
                              <a:latin typeface="Cambria Math" panose="02040503050406030204" pitchFamily="18" charset="0"/>
                            </a:rPr>
                          </m:ctrlPr>
                        </m:sSupPr>
                        <m:e>
                          <m:r>
                            <a:rPr lang="en-US" sz="2400" i="1">
                              <a:latin typeface="Cambria Math"/>
                            </a:rPr>
                            <m:t>𝑥</m:t>
                          </m:r>
                        </m:e>
                        <m:sup>
                          <m:r>
                            <a:rPr lang="en-US" sz="2400" i="1">
                              <a:latin typeface="Cambria Math"/>
                            </a:rPr>
                            <m:t>2</m:t>
                          </m:r>
                        </m:sup>
                      </m:sSup>
                      <m:r>
                        <a:rPr lang="en-US" sz="2400" i="1">
                          <a:latin typeface="Cambria Math"/>
                        </a:rPr>
                        <m:t>−</m:t>
                      </m:r>
                      <m:r>
                        <a:rPr lang="en-US" sz="2400" i="1">
                          <a:latin typeface="Cambria Math"/>
                        </a:rPr>
                        <m:t>𝑥</m:t>
                      </m:r>
                      <m:r>
                        <a:rPr lang="en-US" sz="2400" i="1">
                          <a:latin typeface="Cambria Math"/>
                        </a:rPr>
                        <m:t>+2</m:t>
                      </m:r>
                    </m:oMath>
                  </m:oMathPara>
                </a14:m>
                <a:endParaRPr lang="en-US" sz="2400" dirty="0"/>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27672"/>
                <a:ext cx="8610600" cy="5496927"/>
              </a:xfrm>
              <a:blipFill rotWithShape="1">
                <a:blip r:embed="rId2"/>
                <a:stretch>
                  <a:fillRect l="-921" t="-666" b="-2408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9F2F639-A4E1-40B3-8C46-FD17D68D1D2A}"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Lagrange’s interpolation formula[CO4]</a:t>
            </a:r>
          </a:p>
        </p:txBody>
      </p:sp>
      <p:pic>
        <p:nvPicPr>
          <p:cNvPr id="9" name="Picture 8">
            <a:extLst>
              <a:ext uri="{FF2B5EF4-FFF2-40B4-BE49-F238E27FC236}">
                <a16:creationId xmlns:a16="http://schemas.microsoft.com/office/drawing/2014/main" xmlns="" id="{A1333342-E52E-4479-A488-F1A9999BB57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5317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685799"/>
                <a:ext cx="8229600" cy="5791201"/>
              </a:xfrm>
            </p:spPr>
            <p:txBody>
              <a:bodyPr>
                <a:normAutofit fontScale="92500" lnSpcReduction="20000"/>
              </a:bodyPr>
              <a:lstStyle/>
              <a:p>
                <a:pPr marL="0" indent="0">
                  <a:buNone/>
                </a:pPr>
                <a:r>
                  <a:rPr lang="en-US" sz="2400" b="1" dirty="0"/>
                  <a:t>Divided Difference: </a:t>
                </a:r>
                <a:r>
                  <a:rPr lang="en-US" sz="2400" dirty="0"/>
                  <a:t>If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0</m:t>
                            </m:r>
                          </m:sub>
                        </m:sSub>
                      </m:e>
                    </m:d>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1</m:t>
                            </m:r>
                          </m:sub>
                        </m:sSub>
                      </m:e>
                    </m:d>
                    <m:r>
                      <a:rPr lang="en-US" sz="2400" i="1">
                        <a:latin typeface="Cambria Math"/>
                      </a:rPr>
                      <m:t>,</m:t>
                    </m:r>
                  </m:oMath>
                </a14:m>
                <a:r>
                  <a:rPr lang="en-US" sz="2400" dirty="0"/>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2</m:t>
                            </m:r>
                          </m:sub>
                        </m:sSub>
                      </m:e>
                    </m:d>
                  </m:oMath>
                </a14:m>
                <a:r>
                  <a:rPr lang="en-US" sz="2400" dirty="0"/>
                  <a:t>…….. are given points. Then First divided difference for argument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𝑥</m:t>
                        </m:r>
                      </m:e>
                      <m:sub>
                        <m:r>
                          <a:rPr lang="en-US" sz="2400" i="1">
                            <a:latin typeface="Cambria Math"/>
                          </a:rPr>
                          <m:t>1</m:t>
                        </m:r>
                      </m:sub>
                    </m:sSub>
                  </m:oMath>
                </a14:m>
                <a:r>
                  <a:rPr lang="en-US" sz="2400" dirty="0"/>
                  <a:t>is define as-</a:t>
                </a:r>
              </a:p>
              <a:p>
                <a:pPr marL="0" indent="0">
                  <a:buNone/>
                </a:pPr>
                <a14:m>
                  <m:oMathPara xmlns:m="http://schemas.openxmlformats.org/officeDocument/2006/math">
                    <m:oMathParaPr>
                      <m:jc m:val="left"/>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0</m:t>
                              </m:r>
                            </m:sub>
                          </m:sSub>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den>
                      </m:f>
                    </m:oMath>
                  </m:oMathPara>
                </a14:m>
                <a:endParaRPr lang="en-US" sz="2400" dirty="0"/>
              </a:p>
              <a:p>
                <a:pPr marL="0" indent="0">
                  <a:buNone/>
                </a:pP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1</m:t>
                            </m:r>
                          </m:sub>
                        </m:sSub>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den>
                    </m:f>
                  </m:oMath>
                </a14:m>
                <a:r>
                  <a:rPr lang="en-US" sz="2400" dirty="0"/>
                  <a:t> and so on</a:t>
                </a:r>
              </a:p>
              <a:p>
                <a:pPr marL="0" indent="0">
                  <a:buNone/>
                </a:pPr>
                <a:r>
                  <a:rPr lang="en-US" sz="2400" dirty="0"/>
                  <a:t>Second divided difference for argument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𝑥</m:t>
                        </m:r>
                      </m:e>
                      <m:sub>
                        <m:r>
                          <a:rPr lang="en-US" sz="2400" i="1">
                            <a:latin typeface="Cambria Math"/>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oMath>
                </a14:m>
                <a:r>
                  <a:rPr lang="en-US" sz="2400" dirty="0"/>
                  <a:t>is define as-</a:t>
                </a:r>
              </a:p>
              <a:p>
                <a:pPr marL="0" indent="0">
                  <a:buNone/>
                </a:pPr>
                <a14:m>
                  <m:oMathPara xmlns:m="http://schemas.openxmlformats.org/officeDocument/2006/math">
                    <m:oMathParaPr>
                      <m:jc m:val="left"/>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r>
                            <a:rPr lang="en-US" sz="2400" i="1">
                              <a:latin typeface="Cambria Math"/>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e>
                          </m:d>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den>
                      </m:f>
                    </m:oMath>
                  </m:oMathPara>
                </a14:m>
                <a:endParaRPr lang="en-US" sz="2400" dirty="0"/>
              </a:p>
              <a:p>
                <a:pPr marL="0" indent="0">
                  <a:buNone/>
                </a:pPr>
                <a14:m>
                  <m:oMathPara xmlns:m="http://schemas.openxmlformats.org/officeDocument/2006/math">
                    <m:oMathParaPr>
                      <m:jc m:val="left"/>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d>
                      <m:r>
                        <a:rPr lang="en-US" sz="2400" i="1">
                          <a:latin typeface="Cambria Math"/>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d>
                          <m:r>
                            <a:rPr lang="en-US" sz="2400" i="1">
                              <a:latin typeface="Cambria Math"/>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den>
                      </m:f>
                    </m:oMath>
                  </m:oMathPara>
                </a14:m>
                <a:endParaRPr lang="en-US" sz="2400" dirty="0"/>
              </a:p>
              <a:p>
                <a:pPr marL="0" indent="0">
                  <a:buNone/>
                </a:pPr>
                <a:r>
                  <a:rPr lang="en-US" sz="2400" dirty="0"/>
                  <a:t>and so on</a:t>
                </a:r>
              </a:p>
              <a:p>
                <a:pPr marL="0" indent="0">
                  <a:buNone/>
                </a:pPr>
                <a:r>
                  <a:rPr lang="en-US" sz="2400" dirty="0"/>
                  <a:t>Third divided difference for argument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𝑥</m:t>
                        </m:r>
                      </m:e>
                      <m:sub>
                        <m:r>
                          <a:rPr lang="en-US" sz="2400" i="1">
                            <a:latin typeface="Cambria Math"/>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oMath>
                </a14:m>
                <a:r>
                  <a:rPr lang="en-US" sz="2400" dirty="0"/>
                  <a:t>is define as-</a:t>
                </a:r>
              </a:p>
              <a:p>
                <a:pPr marL="0" indent="0">
                  <a:buNone/>
                </a:pPr>
                <a14:m>
                  <m:oMathPara xmlns:m="http://schemas.openxmlformats.org/officeDocument/2006/math">
                    <m:oMathParaPr>
                      <m:jc m:val="left"/>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d>
                      <m:r>
                        <a:rPr lang="en-US" sz="2400" i="1">
                          <a:latin typeface="Cambria Math"/>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d>
                          <m:r>
                            <a:rPr lang="en-US" sz="2400" i="1">
                              <a:latin typeface="Cambria Math"/>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e>
                          </m:d>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0</m:t>
                              </m:r>
                            </m:sub>
                          </m:sSub>
                        </m:den>
                      </m:f>
                    </m:oMath>
                  </m:oMathPara>
                </a14:m>
                <a:endParaRPr lang="en-US" sz="2400" dirty="0"/>
              </a:p>
              <a:p>
                <a:pPr marL="0" indent="0">
                  <a:buNone/>
                </a:pP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4</m:t>
                            </m:r>
                          </m:sub>
                        </m:sSub>
                      </m:e>
                    </m:d>
                    <m:r>
                      <a:rPr lang="en-US" sz="2400" i="1">
                        <a:latin typeface="Cambria Math"/>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4</m:t>
                                </m:r>
                              </m:sub>
                            </m:sSub>
                          </m:e>
                        </m:d>
                        <m:r>
                          <a:rPr lang="en-US" sz="2400" i="1">
                            <a:latin typeface="Cambria Math"/>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3</m:t>
                                </m:r>
                              </m:sub>
                            </m:sSub>
                          </m:e>
                        </m:d>
                      </m:num>
                      <m:den>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4</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den>
                    </m:f>
                  </m:oMath>
                </a14:m>
                <a:r>
                  <a:rPr lang="en-US" sz="2400" dirty="0"/>
                  <a:t> and so on.</a:t>
                </a:r>
              </a:p>
              <a:p>
                <a:pPr marL="0" indent="0">
                  <a:buNone/>
                </a:pPr>
                <a:r>
                  <a:rPr lang="en-US" sz="2400" dirty="0"/>
                  <a:t>Similarly we can find 4</a:t>
                </a:r>
                <a:r>
                  <a:rPr lang="en-US" sz="2400" baseline="30000" dirty="0"/>
                  <a:t>th</a:t>
                </a:r>
                <a:r>
                  <a:rPr lang="en-US" sz="2400" dirty="0"/>
                  <a:t> ,5</a:t>
                </a:r>
                <a:r>
                  <a:rPr lang="en-US" sz="2400" baseline="30000" dirty="0"/>
                  <a:t>th</a:t>
                </a:r>
                <a:r>
                  <a:rPr lang="en-US" sz="2400" dirty="0"/>
                  <a:t> divided difference and so on.</a:t>
                </a:r>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685799"/>
                <a:ext cx="8229600" cy="5791201"/>
              </a:xfrm>
              <a:blipFill rotWithShape="1">
                <a:blip r:embed="rId2"/>
                <a:stretch>
                  <a:fillRect l="-963" t="-1577" b="-275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B472D52-46C2-4C5A-82E8-585395004F0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19049"/>
            <a:ext cx="7772400" cy="62865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Divided Difference[CO4]</a:t>
            </a:r>
          </a:p>
        </p:txBody>
      </p:sp>
      <p:pic>
        <p:nvPicPr>
          <p:cNvPr id="9" name="Picture 8">
            <a:extLst>
              <a:ext uri="{FF2B5EF4-FFF2-40B4-BE49-F238E27FC236}">
                <a16:creationId xmlns:a16="http://schemas.microsoft.com/office/drawing/2014/main" xmlns="" id="{F2CD41EA-E570-4627-8EE6-641879FE061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7792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lgn="just">
                  <a:buNone/>
                </a:pPr>
                <a:r>
                  <a:rPr lang="en-US" sz="2200" b="1" dirty="0"/>
                  <a:t>Newton divided difference formula: </a:t>
                </a:r>
                <a:r>
                  <a:rPr lang="en-US" sz="2200" dirty="0"/>
                  <a:t>Suppose we are giving the following values of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oMath>
                </a14:m>
                <a:r>
                  <a:rPr lang="en-US" sz="2200" dirty="0"/>
                  <a:t> for a set of values of </a:t>
                </a:r>
                <a14:m>
                  <m:oMath xmlns:m="http://schemas.openxmlformats.org/officeDocument/2006/math">
                    <m:r>
                      <a:rPr lang="en-US" sz="2200" i="1">
                        <a:latin typeface="Cambria Math"/>
                      </a:rPr>
                      <m:t>𝑥</m:t>
                    </m:r>
                  </m:oMath>
                </a14:m>
                <a:r>
                  <a:rPr lang="en-US" sz="2200" dirty="0"/>
                  <a:t>.</a:t>
                </a:r>
              </a:p>
              <a:p>
                <a:pPr marL="0" indent="0" algn="just">
                  <a:buNone/>
                </a:pPr>
                <a14:m>
                  <m:oMath xmlns:m="http://schemas.openxmlformats.org/officeDocument/2006/math">
                    <m:r>
                      <a:rPr lang="en-US" sz="2200" i="1">
                        <a:latin typeface="Cambria Math"/>
                      </a:rPr>
                      <m:t>𝑥</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𝑛</m:t>
                        </m:r>
                      </m:sub>
                    </m:sSub>
                  </m:oMath>
                </a14:m>
                <a:endParaRPr lang="en-US" sz="2200" dirty="0"/>
              </a:p>
              <a:p>
                <a:pPr marL="0" indent="0" algn="just">
                  <a:buNone/>
                </a:pPr>
                <a14:m>
                  <m:oMath xmlns:m="http://schemas.openxmlformats.org/officeDocument/2006/math">
                    <m:r>
                      <a:rPr lang="en-US" sz="2200" i="1">
                        <a:latin typeface="Cambria Math"/>
                      </a:rPr>
                      <m:t>𝑦</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1</m:t>
                        </m:r>
                      </m:sub>
                    </m:sSub>
                  </m:oMath>
                </a14:m>
                <a:r>
                  <a:rPr lang="en-US" sz="2200" dirty="0"/>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2</m:t>
                        </m:r>
                      </m:sub>
                    </m:sSub>
                  </m:oMath>
                </a14:m>
                <a:r>
                  <a:rPr lang="en-US" sz="2200" dirty="0"/>
                  <a:t>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a:rPr>
                          <m:t>𝑦</m:t>
                        </m:r>
                      </m:e>
                      <m:sub>
                        <m:r>
                          <a:rPr lang="en-US" sz="2200" i="1" dirty="0">
                            <a:latin typeface="Cambria Math"/>
                          </a:rPr>
                          <m:t>𝑛</m:t>
                        </m:r>
                      </m:sub>
                    </m:sSub>
                  </m:oMath>
                </a14:m>
                <a:r>
                  <a:rPr lang="en-US" sz="2200" dirty="0"/>
                  <a:t/>
                </a:r>
              </a:p>
              <a:p>
                <a:pPr marL="0" indent="0" algn="just">
                  <a:buNone/>
                </a:pPr>
                <a:r>
                  <a:rPr lang="en-US" sz="2200" dirty="0"/>
                  <a:t>Here arguments </a:t>
                </a:r>
                <a14:m>
                  <m:oMath xmlns:m="http://schemas.openxmlformats.org/officeDocument/2006/math">
                    <m:r>
                      <a:rPr lang="en-US" sz="2200" i="1">
                        <a:latin typeface="Cambria Math"/>
                      </a:rPr>
                      <m:t>𝑥</m:t>
                    </m:r>
                  </m:oMath>
                </a14:m>
                <a:r>
                  <a:rPr lang="en-US" sz="2200" dirty="0"/>
                  <a:t> may or may not be </a:t>
                </a:r>
                <a:r>
                  <a:rPr lang="en-US" sz="2200" dirty="0" err="1"/>
                  <a:t>equi</a:t>
                </a:r>
                <a:r>
                  <a:rPr lang="en-US" sz="2200" dirty="0"/>
                  <a:t>-spaced. Then</a:t>
                </a:r>
              </a:p>
              <a:p>
                <a:pPr marL="0" indent="0" algn="just">
                  <a:buNone/>
                </a:pPr>
                <a:r>
                  <a:rPr lang="en-US" sz="2200" dirty="0"/>
                  <a:t>Suppose we have to find polynomial </a:t>
                </a:r>
                <a14:m>
                  <m:oMath xmlns:m="http://schemas.openxmlformats.org/officeDocument/2006/math">
                    <m:r>
                      <a:rPr lang="en-US" sz="2200" i="1">
                        <a:latin typeface="Cambria Math"/>
                      </a:rPr>
                      <m:t>𝑦</m:t>
                    </m:r>
                  </m:oMath>
                </a14:m>
                <a:r>
                  <a:rPr lang="en-US" sz="2200" dirty="0"/>
                  <a:t> which fits the data exactly is given by-</a:t>
                </a:r>
              </a:p>
              <a:p>
                <a:pPr marL="0" indent="0">
                  <a:buNone/>
                </a:pPr>
                <a:endParaRPr lang="en-US" sz="1800" i="1" dirty="0">
                  <a:latin typeface="Cambria Math"/>
                </a:endParaRPr>
              </a:p>
              <a:p>
                <a:pPr marL="0" indent="0">
                  <a:buNone/>
                </a:pPr>
                <a:endParaRPr lang="en-US" sz="1800" dirty="0"/>
              </a:p>
              <a:p>
                <a:pPr marL="0" indent="0">
                  <a:buNone/>
                </a:pPr>
                <a:r>
                  <a:rPr lang="en-US" sz="2200" dirty="0"/>
                  <a:t>This is known as Newton divided difference interpolation formula.</a:t>
                </a:r>
              </a:p>
              <a:p>
                <a:pPr marL="0" indent="0">
                  <a:buNone/>
                </a:pPr>
                <a:endParaRPr lang="en-US" sz="1800" b="1"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r="-88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F0EFFFB-AA9B-4E83-BD45-646536954CA9}"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Newton divided difference formula[CO4]</a:t>
            </a:r>
          </a:p>
        </p:txBody>
      </p:sp>
      <mc:AlternateContent xmlns:mc="http://schemas.openxmlformats.org/markup-compatibility/2006">
        <mc:Choice xmlns:a14="http://schemas.microsoft.com/office/drawing/2010/main" xmlns="" Requires="a14">
          <p:sp>
            <p:nvSpPr>
              <p:cNvPr id="2" name="Rectangle 1"/>
              <p:cNvSpPr/>
              <p:nvPr/>
            </p:nvSpPr>
            <p:spPr>
              <a:xfrm>
                <a:off x="609599" y="3124200"/>
                <a:ext cx="8077201"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14:m>
                  <m:oMathPara xmlns:m="http://schemas.openxmlformats.org/officeDocument/2006/math">
                    <m:oMathParaPr>
                      <m:jc m:val="left"/>
                    </m:oMathParaPr>
                    <m:oMath xmlns:m="http://schemas.openxmlformats.org/officeDocument/2006/math">
                      <m:r>
                        <a:rPr lang="en-US" sz="2200" i="1" smtClean="0">
                          <a:latin typeface="Cambria Math"/>
                        </a:rPr>
                        <m:t>𝑦</m:t>
                      </m:r>
                      <m:r>
                        <a:rPr lang="en-US" sz="2200" i="1" smtClean="0">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IN" sz="2200" b="0" i="1" smtClean="0">
                                  <a:latin typeface="Cambria Math" panose="02040503050406030204" pitchFamily="18" charset="0"/>
                                </a:rPr>
                                <m:t> </m:t>
                              </m:r>
                              <m:r>
                                <a:rPr lang="en-US" sz="2200" i="1">
                                  <a:latin typeface="Cambria Math"/>
                                </a:rPr>
                                <m:t>𝑥</m:t>
                              </m:r>
                            </m:e>
                            <m:sub>
                              <m:r>
                                <a:rPr lang="en-US" sz="2200" i="1">
                                  <a:latin typeface="Cambria Math"/>
                                </a:rPr>
                                <m:t>1</m:t>
                              </m:r>
                            </m:sub>
                          </m:sSub>
                        </m:e>
                      </m:d>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IN" sz="2200" b="0" i="1" smtClean="0">
                                  <a:latin typeface="Cambria Math" panose="02040503050406030204" pitchFamily="18" charset="0"/>
                                </a:rPr>
                                <m:t> </m:t>
                              </m:r>
                              <m:r>
                                <a:rPr lang="en-US" sz="2200" i="1">
                                  <a:latin typeface="Cambria Math"/>
                                </a:rPr>
                                <m:t>𝑥</m:t>
                              </m:r>
                            </m:e>
                            <m:sub>
                              <m:r>
                                <a:rPr lang="en-US" sz="2200" i="1">
                                  <a:latin typeface="Cambria Math"/>
                                </a:rPr>
                                <m:t>1</m:t>
                              </m:r>
                            </m:sub>
                          </m:sSub>
                          <m:r>
                            <a:rPr lang="en-IN"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d>
                      <m:r>
                        <a:rPr lang="en-US" sz="2200" b="0" i="1" smtClean="0">
                          <a:latin typeface="Cambria Math"/>
                        </a:rPr>
                        <m:t>+</m:t>
                      </m:r>
                      <m:r>
                        <a:rPr lang="en-US" sz="2200" b="0" i="1" smtClean="0">
                          <a:latin typeface="Cambria Math"/>
                          <a:ea typeface="Cambria Math"/>
                        </a:rPr>
                        <m:t>⋯⋯⋯⋯</m:t>
                      </m:r>
                    </m:oMath>
                  </m:oMathPara>
                </a14:m>
                <a:endParaRPr lang="en-US" sz="2200" i="1" dirty="0">
                  <a:latin typeface="Cambria Math"/>
                  <a:ea typeface="Cambria Math"/>
                </a:endParaRPr>
              </a:p>
              <a:p>
                <a:r>
                  <a:rPr lang="en-US" sz="2200" dirty="0">
                    <a:ea typeface="Cambria Math"/>
                  </a:rPr>
                  <a:t/>
                </a:r>
                <a14:m>
                  <m:oMath xmlns:m="http://schemas.openxmlformats.org/officeDocument/2006/math">
                    <m:r>
                      <a:rPr lang="en-US" sz="2200" i="1">
                        <a:latin typeface="Cambria Math"/>
                        <a:ea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r>
                      <a:rPr lang="en-US" sz="2200" i="1">
                        <a:latin typeface="Cambria Math"/>
                        <a:ea typeface="Cambria Math"/>
                      </a:rPr>
                      <m:t>⋯(</m:t>
                    </m:r>
                    <m:r>
                      <a:rPr lang="en-US" sz="2200" b="0" i="1" smtClean="0">
                        <a:latin typeface="Cambria Math"/>
                        <a:ea typeface="Cambria Math"/>
                      </a:rPr>
                      <m:t>𝑥</m:t>
                    </m:r>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a:ea typeface="Cambria Math"/>
                          </a:rPr>
                          <m:t>𝑥</m:t>
                        </m:r>
                      </m:e>
                      <m:sub>
                        <m:r>
                          <a:rPr lang="en-US" sz="2200" i="1">
                            <a:latin typeface="Cambria Math"/>
                            <a:ea typeface="Cambria Math"/>
                          </a:rPr>
                          <m:t>𝑛</m:t>
                        </m:r>
                      </m:sub>
                    </m:sSub>
                    <m:r>
                      <a:rPr lang="en-US" sz="2200" i="1">
                        <a:latin typeface="Cambria Math"/>
                        <a:ea typeface="Cambria Math"/>
                      </a:rPr>
                      <m:t>)</m:t>
                    </m:r>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IN" sz="2200" b="0" i="1" smtClean="0">
                                <a:latin typeface="Cambria Math" panose="02040503050406030204" pitchFamily="18" charset="0"/>
                              </a:rPr>
                              <m:t> </m:t>
                            </m:r>
                            <m:r>
                              <a:rPr lang="en-US" sz="2200" i="1">
                                <a:latin typeface="Cambria Math"/>
                              </a:rPr>
                              <m:t>𝑥</m:t>
                            </m:r>
                          </m:e>
                          <m:sub>
                            <m:r>
                              <a:rPr lang="en-US" sz="2200" i="1">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IN" sz="2200" b="0" i="1" smtClean="0">
                                <a:latin typeface="Cambria Math" panose="02040503050406030204" pitchFamily="18" charset="0"/>
                              </a:rPr>
                              <m:t> </m:t>
                            </m:r>
                            <m:r>
                              <a:rPr lang="en-US" sz="2200" i="1">
                                <a:latin typeface="Cambria Math"/>
                              </a:rPr>
                              <m:t>𝑥</m:t>
                            </m:r>
                          </m:e>
                          <m:sub>
                            <m:r>
                              <a:rPr lang="en-US" sz="2200" i="1">
                                <a:latin typeface="Cambria Math"/>
                              </a:rPr>
                              <m:t>𝑛</m:t>
                            </m:r>
                          </m:sub>
                        </m:sSub>
                      </m:e>
                    </m:d>
                  </m:oMath>
                </a14:m>
                <a:endParaRPr lang="en-US" sz="2200" dirty="0"/>
              </a:p>
            </p:txBody>
          </p:sp>
        </mc:Choice>
        <mc:Fallback>
          <p:sp>
            <p:nvSpPr>
              <p:cNvPr id="2" name="Rectangle 1"/>
              <p:cNvSpPr>
                <a:spLocks noRot="1" noChangeAspect="1" noMove="1" noResize="1" noEditPoints="1" noAdjustHandles="1" noChangeArrowheads="1" noChangeShapeType="1" noTextEdit="1"/>
              </p:cNvSpPr>
              <p:nvPr/>
            </p:nvSpPr>
            <p:spPr>
              <a:xfrm>
                <a:off x="609599" y="3124200"/>
                <a:ext cx="8077201" cy="990600"/>
              </a:xfrm>
              <a:prstGeom prst="rect">
                <a:avLst/>
              </a:prstGeom>
              <a:blipFill>
                <a:blip r:embed="rId3"/>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xmlns="" id="{1344EF5E-B989-48F6-8CA1-573A2073C98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98935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t>Example-1:</a:t>
                </a:r>
                <a:r>
                  <a:rPr lang="en-US" sz="2200" dirty="0">
                    <a:cs typeface="Times New Roman" pitchFamily="18" charset="0"/>
                  </a:rPr>
                  <a:t>Using </a:t>
                </a:r>
                <a:r>
                  <a:rPr lang="en-US" sz="2200" dirty="0"/>
                  <a:t>Newton Divided Difference interpolation formula, find </a:t>
                </a:r>
                <a:r>
                  <a:rPr lang="en-US" sz="2200" dirty="0">
                    <a:cs typeface="Times New Roman" pitchFamily="18" charset="0"/>
                  </a:rPr>
                  <a:t>the polynomial function from the following data-</a:t>
                </a:r>
              </a:p>
              <a:p>
                <a:pPr marL="0" indent="0">
                  <a:buNone/>
                </a:pPr>
                <a14:m>
                  <m:oMath xmlns:m="http://schemas.openxmlformats.org/officeDocument/2006/math">
                    <m:r>
                      <a:rPr lang="en-US" sz="2200" i="1">
                        <a:latin typeface="Cambria Math"/>
                        <a:cs typeface="Times New Roman" pitchFamily="18" charset="0"/>
                      </a:rPr>
                      <m:t>𝑥</m:t>
                    </m:r>
                  </m:oMath>
                </a14:m>
                <a:r>
                  <a:rPr lang="en-US" sz="2200" dirty="0">
                    <a:cs typeface="Times New Roman" pitchFamily="18" charset="0"/>
                  </a:rPr>
                  <a:t>:	</a:t>
                </a:r>
                <a14:m>
                  <m:oMath xmlns:m="http://schemas.openxmlformats.org/officeDocument/2006/math">
                    <m:r>
                      <a:rPr lang="en-US" sz="2200" i="1">
                        <a:latin typeface="Cambria Math"/>
                        <a:cs typeface="Times New Roman" pitchFamily="18" charset="0"/>
                      </a:rPr>
                      <m:t>−4</m:t>
                    </m:r>
                  </m:oMath>
                </a14:m>
                <a:r>
                  <a:rPr lang="en-US" sz="2200" dirty="0">
                    <a:cs typeface="Times New Roman" pitchFamily="18" charset="0"/>
                  </a:rPr>
                  <a:t/>
                </a:r>
                <a14:m>
                  <m:oMath xmlns:m="http://schemas.openxmlformats.org/officeDocument/2006/math">
                    <m:r>
                      <a:rPr lang="en-US" sz="2200" i="1">
                        <a:latin typeface="Cambria Math"/>
                        <a:cs typeface="Times New Roman" pitchFamily="18" charset="0"/>
                      </a:rPr>
                      <m:t>−1</m:t>
                    </m:r>
                  </m:oMath>
                </a14:m>
                <a:r>
                  <a:rPr lang="en-US" sz="2200" dirty="0">
                    <a:cs typeface="Times New Roman" pitchFamily="18" charset="0"/>
                  </a:rPr>
                  <a:t>	0	2	5		</a:t>
                </a:r>
              </a:p>
              <a:p>
                <a:pPr marL="0" indent="0">
                  <a:buNone/>
                </a:pP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m:t>
                    </m:r>
                  </m:oMath>
                </a14:m>
                <a:r>
                  <a:rPr lang="en-US" sz="2200" dirty="0">
                    <a:cs typeface="Times New Roman" pitchFamily="18" charset="0"/>
                  </a:rPr>
                  <a:t>	1245	  33	5	9	1335</a:t>
                </a:r>
              </a:p>
              <a:p>
                <a:pPr marL="0" indent="0">
                  <a:buNone/>
                </a:pPr>
                <a:r>
                  <a:rPr lang="en-US" sz="2200" b="1" dirty="0">
                    <a:cs typeface="Times New Roman" pitchFamily="18" charset="0"/>
                  </a:rPr>
                  <a:t>Sol:</a:t>
                </a:r>
              </a:p>
              <a:p>
                <a:pPr marL="0" indent="0">
                  <a:buNone/>
                </a:pPr>
                <a:r>
                  <a:rPr lang="en-US" sz="2200" dirty="0">
                    <a:cs typeface="Times New Roman" pitchFamily="18" charset="0"/>
                  </a:rPr>
                  <a:t>Constructing divided difference table-</a:t>
                </a:r>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CB34B11-63B3-4D2D-9990-7AF6A084E42B}"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divided difference formula[CO4]</a:t>
            </a:r>
          </a:p>
          <a:p>
            <a:pPr algn="ctr"/>
            <a:endParaRPr lang="en-US" sz="3000" dirty="0"/>
          </a:p>
        </p:txBody>
      </p:sp>
      <p:pic>
        <p:nvPicPr>
          <p:cNvPr id="9" name="Picture 8">
            <a:extLst>
              <a:ext uri="{FF2B5EF4-FFF2-40B4-BE49-F238E27FC236}">
                <a16:creationId xmlns:a16="http://schemas.microsoft.com/office/drawing/2014/main" xmlns="" id="{1C199C2F-2357-4938-9BA3-7F6796475C2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9621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ubtitle 2"/>
          <p:cNvSpPr>
            <a:spLocks noGrp="1"/>
          </p:cNvSpPr>
          <p:nvPr>
            <p:ph type="subTitle" idx="1"/>
          </p:nvPr>
        </p:nvSpPr>
        <p:spPr>
          <a:xfrm>
            <a:off x="838200" y="838200"/>
            <a:ext cx="7924800" cy="4876800"/>
          </a:xfrm>
        </p:spPr>
        <p:txBody>
          <a:bodyPr/>
          <a:lstStyle/>
          <a:p>
            <a:pPr algn="l"/>
            <a:r>
              <a:rPr lang="en-US" sz="1800" dirty="0">
                <a:solidFill>
                  <a:schemeClr val="tx1"/>
                </a:solidFill>
                <a:latin typeface="Times New Roman" pitchFamily="18" charset="0"/>
                <a:cs typeface="Times New Roman" pitchFamily="18" charset="0"/>
              </a:rPr>
              <a:t>(</a:t>
            </a:r>
            <a:r>
              <a:rPr lang="en-US" sz="2200" dirty="0">
                <a:solidFill>
                  <a:schemeClr val="tx1"/>
                </a:solidFill>
                <a:latin typeface="Times New Roman" pitchFamily="18" charset="0"/>
                <a:cs typeface="Times New Roman" pitchFamily="18" charset="0"/>
              </a:rPr>
              <a:t>Divided Difference Table)</a:t>
            </a: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a:p>
            <a:pPr algn="l"/>
            <a:endParaRPr lang="en-US" sz="28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05797BB-5551-41AB-BF84-69C0DFD0C0DF}" type="slidenum">
              <a:rPr lang="en-US"/>
              <a:pPr>
                <a:defRPr/>
              </a:pPr>
              <a:t>58</a:t>
            </a:fld>
            <a:endParaRPr lang="en-US"/>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2244363014"/>
                  </p:ext>
                </p:extLst>
              </p:nvPr>
            </p:nvGraphicFramePr>
            <p:xfrm>
              <a:off x="914400" y="1371600"/>
              <a:ext cx="6858000" cy="43840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533400">
                    <a:tc>
                      <a:txBody>
                        <a:bodyPr/>
                        <a:lstStyle/>
                        <a:p>
                          <a:pPr algn="ctr"/>
                          <a:r>
                            <a:rPr lang="en-US" sz="2200" i="1" dirty="0">
                              <a:latin typeface="Times New Roman" pitchFamily="18" charset="0"/>
                              <a:cs typeface="Times New Roman" pitchFamily="18" charset="0"/>
                            </a:rPr>
                            <a:t>x</a:t>
                          </a:r>
                          <a:r>
                            <a:rPr lang="en-US" sz="2200" i="1" baseline="0" dirty="0">
                              <a:latin typeface="Times New Roman" pitchFamily="18" charset="0"/>
                              <a:cs typeface="Times New Roman" pitchFamily="18" charset="0"/>
                            </a:rPr>
                            <a:t/>
                          </a:r>
                          <a:endParaRPr lang="en-US" sz="2200" i="1" dirty="0">
                            <a:latin typeface="Times New Roman" pitchFamily="18" charset="0"/>
                            <a:cs typeface="Times New Roman" pitchFamily="18" charset="0"/>
                          </a:endParaRPr>
                        </a:p>
                      </a:txBody>
                      <a:tcPr/>
                    </a:tc>
                    <a:tc>
                      <a:txBody>
                        <a:bodyPr/>
                        <a:lstStyle/>
                        <a:p>
                          <a:pPr algn="ctr"/>
                          <a:r>
                            <a:rPr lang="en-US" sz="2200" i="1" dirty="0">
                              <a:latin typeface="Times New Roman" pitchFamily="18" charset="0"/>
                              <a:cs typeface="Times New Roman" pitchFamily="18" charset="0"/>
                            </a:rPr>
                            <a:t> y=f(x)</a:t>
                          </a:r>
                        </a:p>
                      </a:txBody>
                      <a:tcPr/>
                    </a:tc>
                    <a:tc>
                      <a:txBody>
                        <a:bodyPr/>
                        <a:lstStyle/>
                        <a:p>
                          <a:pPr algn="ctr"/>
                          <a14:m>
                            <m:oMath xmlns:m="http://schemas.openxmlformats.org/officeDocument/2006/math">
                              <m:r>
                                <a:rPr lang="en-US" sz="2200" i="1" smtClean="0">
                                  <a:latin typeface="Cambria Math"/>
                                  <a:cs typeface="Times New Roman" pitchFamily="18" charset="0"/>
                                </a:rPr>
                                <m:t>⍋</m:t>
                              </m:r>
                            </m:oMath>
                          </a14:m>
                          <a:r>
                            <a:rPr lang="en-US" sz="2200" i="1" dirty="0">
                              <a:latin typeface="Times New Roman" pitchFamily="18" charset="0"/>
                              <a:cs typeface="Times New Roman" pitchFamily="18" charset="0"/>
                            </a:rPr>
                            <a:t>f(x)</a:t>
                          </a:r>
                        </a:p>
                      </a:txBody>
                      <a:tcPr/>
                    </a:tc>
                    <a:tc>
                      <a:txBody>
                        <a:bodyPr/>
                        <a:lstStyle/>
                        <a:p>
                          <a:pPr algn="ctr"/>
                          <a14:m>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cs typeface="Times New Roman" pitchFamily="18" charset="0"/>
                                    </a:rPr>
                                    <m:t>⍋</m:t>
                                  </m:r>
                                </m:e>
                                <m:sup>
                                  <m:r>
                                    <a:rPr lang="en-US" sz="2200" b="1" i="1" smtClean="0">
                                      <a:latin typeface="Cambria Math"/>
                                      <a:cs typeface="Times New Roman" pitchFamily="18" charset="0"/>
                                    </a:rPr>
                                    <m:t>𝟐</m:t>
                                  </m:r>
                                </m:sup>
                              </m:sSup>
                            </m:oMath>
                          </a14:m>
                          <a:r>
                            <a:rPr lang="en-US" sz="2200" i="1" dirty="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0" smtClean="0">
                                      <a:latin typeface="Cambria Math"/>
                                      <a:cs typeface="Times New Roman" pitchFamily="18" charset="0"/>
                                    </a:rPr>
                                    <m:t>⍋</m:t>
                                  </m:r>
                                </m:e>
                                <m:sup>
                                  <m:r>
                                    <a:rPr lang="en-US" sz="2200" b="1" i="0" smtClean="0">
                                      <a:latin typeface="Cambria Math"/>
                                      <a:ea typeface="Cambria Math"/>
                                      <a:cs typeface="Times New Roman" pitchFamily="18" charset="0"/>
                                    </a:rPr>
                                    <m:t>𝟑</m:t>
                                  </m:r>
                                </m:sup>
                              </m:sSup>
                            </m:oMath>
                          </a14:m>
                          <a:r>
                            <a:rPr lang="en-US" sz="2200" i="0" baseline="0" dirty="0">
                              <a:latin typeface="Times New Roman" pitchFamily="18" charset="0"/>
                              <a:cs typeface="Times New Roman" pitchFamily="18" charset="0"/>
                            </a:rPr>
                            <a:t>f</a:t>
                          </a:r>
                          <a:r>
                            <a:rPr lang="en-US" sz="2200" i="0" dirty="0">
                              <a:latin typeface="Times New Roman" pitchFamily="18" charset="0"/>
                              <a:cs typeface="Times New Roman" pitchFamily="18" charset="0"/>
                            </a:rPr>
                            <a:t>(x)</a:t>
                          </a:r>
                          <a:endParaRPr lang="en-US" sz="2200" i="0" baseline="30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2200" i="1" smtClean="0">
                                      <a:latin typeface="Cambria Math" panose="02040503050406030204" pitchFamily="18" charset="0"/>
                                      <a:cs typeface="Times New Roman" pitchFamily="18" charset="0"/>
                                    </a:rPr>
                                  </m:ctrlPr>
                                </m:sSupPr>
                                <m:e>
                                  <m:r>
                                    <a:rPr lang="en-US" sz="2200" i="1" smtClean="0">
                                      <a:latin typeface="Cambria Math"/>
                                      <a:cs typeface="Times New Roman" pitchFamily="18" charset="0"/>
                                    </a:rPr>
                                    <m:t>⍋</m:t>
                                  </m:r>
                                </m:e>
                                <m:sup>
                                  <m:r>
                                    <a:rPr lang="en-US" sz="2200" b="1" i="1" smtClean="0">
                                      <a:latin typeface="Cambria Math"/>
                                      <a:ea typeface="Cambria Math"/>
                                      <a:cs typeface="Times New Roman" pitchFamily="18" charset="0"/>
                                    </a:rPr>
                                    <m:t>𝟒</m:t>
                                  </m:r>
                                </m:sup>
                              </m:sSup>
                            </m:oMath>
                          </a14:m>
                          <a:r>
                            <a:rPr lang="en-US" sz="2200" i="1" dirty="0">
                              <a:latin typeface="Times New Roman" pitchFamily="18" charset="0"/>
                              <a:cs typeface="Times New Roman" pitchFamily="18" charset="0"/>
                            </a:rPr>
                            <a:t>f(x)</a:t>
                          </a:r>
                          <a:endParaRPr lang="en-US" sz="2200" i="1" baseline="30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−4</m:t>
                                </m:r>
                              </m:oMath>
                            </m:oMathPara>
                          </a14:m>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1245</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−404</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m:t>
                                </m:r>
                              </m:oMath>
                            </m:oMathPara>
                          </a14:m>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33</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94</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−28</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200" b="0" i="1" smtClean="0">
                                    <a:latin typeface="Cambria Math"/>
                                    <a:cs typeface="Times New Roman" pitchFamily="18" charset="0"/>
                                  </a:rPr>
                                  <m:t>−14</m:t>
                                </m:r>
                              </m:oMath>
                            </m:oMathPara>
                          </a14:m>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en-US" sz="2200" dirty="0">
                              <a:latin typeface="Times New Roman" pitchFamily="18" charset="0"/>
                              <a:cs typeface="Times New Roman" pitchFamily="18" charset="0"/>
                            </a:rPr>
                            <a:t>0</a:t>
                          </a:r>
                        </a:p>
                      </a:txBody>
                      <a:tcPr/>
                    </a:tc>
                    <a:tc>
                      <a:txBody>
                        <a:bodyPr/>
                        <a:lstStyle/>
                        <a:p>
                          <a:pPr algn="ctr"/>
                          <a:r>
                            <a:rPr lang="en-US" sz="2200" dirty="0">
                              <a:latin typeface="Times New Roman" pitchFamily="18" charset="0"/>
                              <a:cs typeface="Times New Roman" pitchFamily="18" charset="0"/>
                            </a:rPr>
                            <a:t>5</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10</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3</a:t>
                          </a:r>
                        </a:p>
                      </a:txBody>
                      <a:tcPr/>
                    </a:tc>
                    <a:extLst>
                      <a:ext uri="{0D108BD9-81ED-4DB2-BD59-A6C34878D82A}">
                        <a16:rowId xmlns:a16="http://schemas.microsoft.com/office/drawing/2014/main" val="10005"/>
                      </a:ext>
                    </a:extLst>
                  </a:tr>
                  <a:tr h="37084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2</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13</a:t>
                          </a: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pPr algn="ctr"/>
                          <a:r>
                            <a:rPr lang="en-US" sz="2200" dirty="0">
                              <a:latin typeface="Times New Roman" pitchFamily="18" charset="0"/>
                              <a:cs typeface="Times New Roman" pitchFamily="18" charset="0"/>
                            </a:rPr>
                            <a:t>2</a:t>
                          </a:r>
                        </a:p>
                      </a:txBody>
                      <a:tcPr/>
                    </a:tc>
                    <a:tc>
                      <a:txBody>
                        <a:bodyPr/>
                        <a:lstStyle/>
                        <a:p>
                          <a:pPr algn="ctr"/>
                          <a:r>
                            <a:rPr lang="en-US" sz="2200" dirty="0">
                              <a:latin typeface="Times New Roman" pitchFamily="18" charset="0"/>
                              <a:cs typeface="Times New Roman" pitchFamily="18" charset="0"/>
                            </a:rPr>
                            <a:t>9</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88</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43688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442</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370840">
                    <a:tc>
                      <a:txBody>
                        <a:bodyPr/>
                        <a:lstStyle/>
                        <a:p>
                          <a:pPr algn="ctr"/>
                          <a:r>
                            <a:rPr lang="en-US" sz="2200" dirty="0">
                              <a:latin typeface="Times New Roman" pitchFamily="18" charset="0"/>
                              <a:cs typeface="Times New Roman" pitchFamily="18" charset="0"/>
                            </a:rPr>
                            <a:t>5</a:t>
                          </a:r>
                        </a:p>
                      </a:txBody>
                      <a:tcPr/>
                    </a:tc>
                    <a:tc>
                      <a:txBody>
                        <a:bodyPr/>
                        <a:lstStyle/>
                        <a:p>
                          <a:pPr algn="ctr"/>
                          <a:r>
                            <a:rPr lang="en-US" sz="2200" dirty="0">
                              <a:latin typeface="Times New Roman" pitchFamily="18" charset="0"/>
                              <a:cs typeface="Times New Roman" pitchFamily="18" charset="0"/>
                            </a:rPr>
                            <a:t>1335</a:t>
                          </a:r>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extLst>
                      <a:ext uri="{0D108BD9-81ED-4DB2-BD59-A6C34878D82A}">
                        <a16:rowId xmlns:a16="http://schemas.microsoft.com/office/drawing/2014/main" val="10009"/>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2244363014"/>
                  </p:ext>
                </p:extLst>
              </p:nvPr>
            </p:nvGraphicFramePr>
            <p:xfrm>
              <a:off x="914400" y="1371600"/>
              <a:ext cx="6858000" cy="43840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xmlns="" xmlns:a14="http://schemas.microsoft.com/office/drawing/2010/main" val="20000"/>
                        </a:ext>
                      </a:extLst>
                    </a:gridCol>
                    <a:gridCol w="1219200">
                      <a:extLst>
                        <a:ext uri="{9D8B030D-6E8A-4147-A177-3AD203B41FA5}">
                          <a16:colId xmlns:a16="http://schemas.microsoft.com/office/drawing/2014/main" xmlns="" xmlns:a14="http://schemas.microsoft.com/office/drawing/2010/main" val="20001"/>
                        </a:ext>
                      </a:extLst>
                    </a:gridCol>
                    <a:gridCol w="1066800">
                      <a:extLst>
                        <a:ext uri="{9D8B030D-6E8A-4147-A177-3AD203B41FA5}">
                          <a16:colId xmlns:a16="http://schemas.microsoft.com/office/drawing/2014/main" xmlns="" xmlns:a14="http://schemas.microsoft.com/office/drawing/2010/main" val="20002"/>
                        </a:ext>
                      </a:extLst>
                    </a:gridCol>
                    <a:gridCol w="1143000">
                      <a:extLst>
                        <a:ext uri="{9D8B030D-6E8A-4147-A177-3AD203B41FA5}">
                          <a16:colId xmlns:a16="http://schemas.microsoft.com/office/drawing/2014/main" xmlns="" xmlns:a14="http://schemas.microsoft.com/office/drawing/2010/main" val="20003"/>
                        </a:ext>
                      </a:extLst>
                    </a:gridCol>
                    <a:gridCol w="1143000">
                      <a:extLst>
                        <a:ext uri="{9D8B030D-6E8A-4147-A177-3AD203B41FA5}">
                          <a16:colId xmlns:a16="http://schemas.microsoft.com/office/drawing/2014/main" xmlns="" xmlns:a14="http://schemas.microsoft.com/office/drawing/2010/main" val="20004"/>
                        </a:ext>
                      </a:extLst>
                    </a:gridCol>
                    <a:gridCol w="1143000">
                      <a:extLst>
                        <a:ext uri="{9D8B030D-6E8A-4147-A177-3AD203B41FA5}">
                          <a16:colId xmlns:a16="http://schemas.microsoft.com/office/drawing/2014/main" xmlns="" xmlns:a14="http://schemas.microsoft.com/office/drawing/2010/main" val="20005"/>
                        </a:ext>
                      </a:extLst>
                    </a:gridCol>
                  </a:tblGrid>
                  <a:tr h="533400">
                    <a:tc>
                      <a:txBody>
                        <a:bodyPr/>
                        <a:lstStyle/>
                        <a:p>
                          <a:pPr algn="ctr"/>
                          <a:r>
                            <a:rPr lang="en-US" sz="2200" i="1" dirty="0">
                              <a:latin typeface="Times New Roman" pitchFamily="18" charset="0"/>
                              <a:cs typeface="Times New Roman" pitchFamily="18" charset="0"/>
                            </a:rPr>
                            <a:t>x</a:t>
                          </a:r>
                        </a:p>
                      </a:txBody>
                      <a:tcPr/>
                    </a:tc>
                    <a:tc>
                      <a:txBody>
                        <a:bodyPr/>
                        <a:lstStyle/>
                        <a:p>
                          <a:pPr algn="ctr"/>
                          <a:r>
                            <a:rPr lang="en-US" sz="2200" i="1" dirty="0">
                              <a:latin typeface="Times New Roman" pitchFamily="18" charset="0"/>
                              <a:cs typeface="Times New Roman" pitchFamily="18" charset="0"/>
                            </a:rPr>
                            <a:t> y=f(x)</a:t>
                          </a:r>
                        </a:p>
                      </a:txBody>
                      <a:tcPr/>
                    </a:tc>
                    <a:tc>
                      <a:txBody>
                        <a:bodyPr/>
                        <a:lstStyle/>
                        <a:p>
                          <a:endParaRPr lang="hi-IN"/>
                        </a:p>
                      </a:txBody>
                      <a:tcPr>
                        <a:blipFill>
                          <a:blip r:embed="rId2"/>
                          <a:stretch>
                            <a:fillRect l="-222857" t="-7955" r="-324000" b="-740909"/>
                          </a:stretch>
                        </a:blipFill>
                      </a:tcPr>
                    </a:tc>
                    <a:tc>
                      <a:txBody>
                        <a:bodyPr/>
                        <a:lstStyle/>
                        <a:p>
                          <a:endParaRPr lang="hi-IN"/>
                        </a:p>
                      </a:txBody>
                      <a:tcPr>
                        <a:blipFill>
                          <a:blip r:embed="rId2"/>
                          <a:stretch>
                            <a:fillRect l="-302139" t="-7955" r="-203209" b="-740909"/>
                          </a:stretch>
                        </a:blipFill>
                      </a:tcPr>
                    </a:tc>
                    <a:tc>
                      <a:txBody>
                        <a:bodyPr/>
                        <a:lstStyle/>
                        <a:p>
                          <a:endParaRPr lang="hi-IN"/>
                        </a:p>
                      </a:txBody>
                      <a:tcPr>
                        <a:blipFill>
                          <a:blip r:embed="rId2"/>
                          <a:stretch>
                            <a:fillRect l="-400000" t="-7955" r="-102128" b="-740909"/>
                          </a:stretch>
                        </a:blipFill>
                      </a:tcPr>
                    </a:tc>
                    <a:tc>
                      <a:txBody>
                        <a:bodyPr/>
                        <a:lstStyle/>
                        <a:p>
                          <a:endParaRPr lang="hi-IN"/>
                        </a:p>
                      </a:txBody>
                      <a:tcPr>
                        <a:blipFill>
                          <a:blip r:embed="rId2"/>
                          <a:stretch>
                            <a:fillRect l="-502674" t="-7955" r="-2674" b="-740909"/>
                          </a:stretch>
                        </a:blipFill>
                      </a:tcPr>
                    </a:tc>
                    <a:extLst>
                      <a:ext uri="{0D108BD9-81ED-4DB2-BD59-A6C34878D82A}">
                        <a16:rowId xmlns:a16="http://schemas.microsoft.com/office/drawing/2014/main" xmlns="" xmlns:a14="http://schemas.microsoft.com/office/drawing/2010/main" val="10000"/>
                      </a:ext>
                    </a:extLst>
                  </a:tr>
                  <a:tr h="426720">
                    <a:tc>
                      <a:txBody>
                        <a:bodyPr/>
                        <a:lstStyle/>
                        <a:p>
                          <a:endParaRPr lang="hi-IN"/>
                        </a:p>
                      </a:txBody>
                      <a:tcPr>
                        <a:blipFill>
                          <a:blip r:embed="rId2"/>
                          <a:stretch>
                            <a:fillRect l="-1064" t="-135714" r="-501064" b="-831429"/>
                          </a:stretch>
                        </a:blipFill>
                      </a:tcPr>
                    </a:tc>
                    <a:tc>
                      <a:txBody>
                        <a:bodyPr/>
                        <a:lstStyle/>
                        <a:p>
                          <a:pPr algn="ctr"/>
                          <a:r>
                            <a:rPr lang="en-US" sz="2200" dirty="0">
                              <a:latin typeface="Times New Roman" pitchFamily="18" charset="0"/>
                              <a:cs typeface="Times New Roman" pitchFamily="18" charset="0"/>
                            </a:rPr>
                            <a:t>1245</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1"/>
                      </a:ext>
                    </a:extLst>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hi-IN"/>
                        </a:p>
                      </a:txBody>
                      <a:tcPr>
                        <a:blipFill>
                          <a:blip r:embed="rId2"/>
                          <a:stretch>
                            <a:fillRect l="-222857" t="-235714" r="-324000" b="-731429"/>
                          </a:stretch>
                        </a:blipFill>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2"/>
                      </a:ext>
                    </a:extLst>
                  </a:tr>
                  <a:tr h="426720">
                    <a:tc>
                      <a:txBody>
                        <a:bodyPr/>
                        <a:lstStyle/>
                        <a:p>
                          <a:endParaRPr lang="hi-IN"/>
                        </a:p>
                      </a:txBody>
                      <a:tcPr>
                        <a:blipFill>
                          <a:blip r:embed="rId2"/>
                          <a:stretch>
                            <a:fillRect l="-1064" t="-335714" r="-501064" b="-631429"/>
                          </a:stretch>
                        </a:blipFill>
                      </a:tcPr>
                    </a:tc>
                    <a:tc>
                      <a:txBody>
                        <a:bodyPr/>
                        <a:lstStyle/>
                        <a:p>
                          <a:pPr algn="ctr"/>
                          <a:r>
                            <a:rPr lang="en-US" sz="2200" dirty="0">
                              <a:latin typeface="Times New Roman" pitchFamily="18" charset="0"/>
                              <a:cs typeface="Times New Roman" pitchFamily="18" charset="0"/>
                            </a:rPr>
                            <a:t>33</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94</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3"/>
                      </a:ext>
                    </a:extLst>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endParaRPr lang="hi-IN"/>
                        </a:p>
                      </a:txBody>
                      <a:tcPr>
                        <a:blipFill>
                          <a:blip r:embed="rId2"/>
                          <a:stretch>
                            <a:fillRect l="-222857" t="-435714" r="-324000" b="-531429"/>
                          </a:stretch>
                        </a:blipFill>
                      </a:tcPr>
                    </a:tc>
                    <a:tc>
                      <a:txBody>
                        <a:bodyPr/>
                        <a:lstStyle/>
                        <a:p>
                          <a:pPr algn="ctr"/>
                          <a:endParaRPr lang="en-US" sz="2200" dirty="0">
                            <a:latin typeface="Times New Roman" pitchFamily="18" charset="0"/>
                            <a:cs typeface="Times New Roman" pitchFamily="18" charset="0"/>
                          </a:endParaRPr>
                        </a:p>
                      </a:txBody>
                      <a:tcPr/>
                    </a:tc>
                    <a:tc>
                      <a:txBody>
                        <a:bodyPr/>
                        <a:lstStyle/>
                        <a:p>
                          <a:endParaRPr lang="hi-IN"/>
                        </a:p>
                      </a:txBody>
                      <a:tcPr>
                        <a:blipFill>
                          <a:blip r:embed="rId2"/>
                          <a:stretch>
                            <a:fillRect l="-400000" t="-435714" r="-102128" b="-531429"/>
                          </a:stretch>
                        </a:blipFill>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4"/>
                      </a:ext>
                    </a:extLst>
                  </a:tr>
                  <a:tr h="426720">
                    <a:tc>
                      <a:txBody>
                        <a:bodyPr/>
                        <a:lstStyle/>
                        <a:p>
                          <a:pPr algn="ctr"/>
                          <a:r>
                            <a:rPr lang="en-US" sz="2200" dirty="0">
                              <a:latin typeface="Times New Roman" pitchFamily="18" charset="0"/>
                              <a:cs typeface="Times New Roman" pitchFamily="18" charset="0"/>
                            </a:rPr>
                            <a:t>0</a:t>
                          </a:r>
                        </a:p>
                      </a:txBody>
                      <a:tcPr/>
                    </a:tc>
                    <a:tc>
                      <a:txBody>
                        <a:bodyPr/>
                        <a:lstStyle/>
                        <a:p>
                          <a:pPr algn="ctr"/>
                          <a:r>
                            <a:rPr lang="en-US" sz="2200" dirty="0">
                              <a:latin typeface="Times New Roman" pitchFamily="18" charset="0"/>
                              <a:cs typeface="Times New Roman" pitchFamily="18" charset="0"/>
                            </a:rPr>
                            <a:t>5</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10</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3</a:t>
                          </a:r>
                        </a:p>
                      </a:txBody>
                      <a:tcPr/>
                    </a:tc>
                    <a:extLst>
                      <a:ext uri="{0D108BD9-81ED-4DB2-BD59-A6C34878D82A}">
                        <a16:rowId xmlns:a16="http://schemas.microsoft.com/office/drawing/2014/main" xmlns="" xmlns:a14="http://schemas.microsoft.com/office/drawing/2010/main" val="10005"/>
                      </a:ext>
                    </a:extLst>
                  </a:tr>
                  <a:tr h="42672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2</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13</a:t>
                          </a: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6"/>
                      </a:ext>
                    </a:extLst>
                  </a:tr>
                  <a:tr h="426720">
                    <a:tc>
                      <a:txBody>
                        <a:bodyPr/>
                        <a:lstStyle/>
                        <a:p>
                          <a:pPr algn="ctr"/>
                          <a:r>
                            <a:rPr lang="en-US" sz="2200" dirty="0">
                              <a:latin typeface="Times New Roman" pitchFamily="18" charset="0"/>
                              <a:cs typeface="Times New Roman" pitchFamily="18" charset="0"/>
                            </a:rPr>
                            <a:t>2</a:t>
                          </a:r>
                        </a:p>
                      </a:txBody>
                      <a:tcPr/>
                    </a:tc>
                    <a:tc>
                      <a:txBody>
                        <a:bodyPr/>
                        <a:lstStyle/>
                        <a:p>
                          <a:pPr algn="ctr"/>
                          <a:r>
                            <a:rPr lang="en-US" sz="2200" dirty="0">
                              <a:latin typeface="Times New Roman" pitchFamily="18" charset="0"/>
                              <a:cs typeface="Times New Roman" pitchFamily="18" charset="0"/>
                            </a:rPr>
                            <a:t>9</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Times New Roman" pitchFamily="18" charset="0"/>
                              <a:cs typeface="Times New Roman" pitchFamily="18" charset="0"/>
                            </a:rPr>
                            <a:t>88</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7"/>
                      </a:ext>
                    </a:extLst>
                  </a:tr>
                  <a:tr h="436880">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r>
                            <a:rPr lang="en-US" sz="2200" dirty="0">
                              <a:latin typeface="Times New Roman" pitchFamily="18" charset="0"/>
                              <a:cs typeface="Times New Roman" pitchFamily="18" charset="0"/>
                            </a:rPr>
                            <a:t>442</a:t>
                          </a: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tc>
                      <a:txBody>
                        <a:bodyPr/>
                        <a:lstStyle/>
                        <a:p>
                          <a:pPr algn="ctr"/>
                          <a:endParaRPr lang="en-US" sz="22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0008"/>
                      </a:ext>
                    </a:extLst>
                  </a:tr>
                  <a:tr h="426720">
                    <a:tc>
                      <a:txBody>
                        <a:bodyPr/>
                        <a:lstStyle/>
                        <a:p>
                          <a:pPr algn="ctr"/>
                          <a:r>
                            <a:rPr lang="en-US" sz="2200" dirty="0">
                              <a:latin typeface="Times New Roman" pitchFamily="18" charset="0"/>
                              <a:cs typeface="Times New Roman" pitchFamily="18" charset="0"/>
                            </a:rPr>
                            <a:t>5</a:t>
                          </a:r>
                        </a:p>
                      </a:txBody>
                      <a:tcPr/>
                    </a:tc>
                    <a:tc>
                      <a:txBody>
                        <a:bodyPr/>
                        <a:lstStyle/>
                        <a:p>
                          <a:pPr algn="ctr"/>
                          <a:r>
                            <a:rPr lang="en-US" sz="2200" dirty="0">
                              <a:latin typeface="Times New Roman" pitchFamily="18" charset="0"/>
                              <a:cs typeface="Times New Roman" pitchFamily="18" charset="0"/>
                            </a:rPr>
                            <a:t>1335</a:t>
                          </a:r>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tc>
                      <a:txBody>
                        <a:bodyPr/>
                        <a:lstStyle/>
                        <a:p>
                          <a:pPr algn="ctr"/>
                          <a:endParaRPr lang="en-US" sz="2200" dirty="0"/>
                        </a:p>
                      </a:txBody>
                      <a:tcPr/>
                    </a:tc>
                    <a:extLst>
                      <a:ext uri="{0D108BD9-81ED-4DB2-BD59-A6C34878D82A}">
                        <a16:rowId xmlns:a16="http://schemas.microsoft.com/office/drawing/2014/main" xmlns="" xmlns:a14="http://schemas.microsoft.com/office/drawing/2010/main" val="10009"/>
                      </a:ext>
                    </a:extLst>
                  </a:tr>
                </a:tbl>
              </a:graphicData>
            </a:graphic>
          </p:graphicFrame>
        </mc:Fallback>
      </mc:AlternateContent>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divided difference formula[CO4]</a:t>
            </a:r>
          </a:p>
          <a:p>
            <a:pPr algn="ctr"/>
            <a:endParaRPr lang="en-US" sz="3000" dirty="0"/>
          </a:p>
        </p:txBody>
      </p:sp>
      <p:sp>
        <p:nvSpPr>
          <p:cNvPr id="7" name="Date Placeholder 3"/>
          <p:cNvSpPr>
            <a:spLocks noGrp="1"/>
          </p:cNvSpPr>
          <p:nvPr>
            <p:ph type="dt" sz="half" idx="10"/>
          </p:nvPr>
        </p:nvSpPr>
        <p:spPr>
          <a:xfrm>
            <a:off x="457200" y="6356350"/>
            <a:ext cx="2133600" cy="365125"/>
          </a:xfrm>
        </p:spPr>
        <p:txBody>
          <a:bodyPr/>
          <a:lstStyle/>
          <a:p>
            <a:fld id="{79002BBE-697F-443C-BDB2-BA098328EF4B}" type="datetime1">
              <a:rPr lang="en-US" smtClean="0"/>
              <a:pPr/>
              <a:t>5/15/2022</a:t>
            </a:fld>
            <a:endParaRPr lang="en-US" dirty="0"/>
          </a:p>
        </p:txBody>
      </p:sp>
      <p:sp>
        <p:nvSpPr>
          <p:cNvPr id="8"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pic>
        <p:nvPicPr>
          <p:cNvPr id="10" name="Picture 9">
            <a:extLst>
              <a:ext uri="{FF2B5EF4-FFF2-40B4-BE49-F238E27FC236}">
                <a16:creationId xmlns:a16="http://schemas.microsoft.com/office/drawing/2014/main" xmlns="" id="{211DC70B-AFC6-45E0-81CC-A22C8CCF2D8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427895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Effect transition="in" filter="fade">
                                      <p:cBhvr>
                                        <p:cTn id="7"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Applying newton divided difference formula-</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i="1">
                              <a:latin typeface="Cambria Math"/>
                            </a:rPr>
                            <m:t>0</m:t>
                          </m:r>
                        </m:sub>
                      </m:sSub>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d>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d>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3</m:t>
                              </m:r>
                            </m:sub>
                          </m:sSub>
                        </m:e>
                      </m:d>
                      <m:r>
                        <a:rPr lang="en-US" sz="2200" i="1">
                          <a:latin typeface="Cambria Math"/>
                        </a:rPr>
                        <m:t>+</m:t>
                      </m:r>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e>
                      </m:d>
                      <m:d>
                        <m:dPr>
                          <m:ctrlPr>
                            <a:rPr lang="en-US" sz="2200" i="1">
                              <a:latin typeface="Cambria Math" panose="02040503050406030204" pitchFamily="18" charset="0"/>
                            </a:rPr>
                          </m:ctrlPr>
                        </m:dPr>
                        <m:e>
                          <m:r>
                            <a:rPr lang="en-US" sz="2200" i="1">
                              <a:latin typeface="Cambria Math"/>
                            </a:rPr>
                            <m:t>𝑥</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e>
                      </m:d>
                      <m:r>
                        <a:rPr lang="en-US" sz="2200" i="1">
                          <a:latin typeface="Cambria Math"/>
                        </a:rPr>
                        <m:t>(</m:t>
                      </m:r>
                      <m:r>
                        <a:rPr lang="en-US" sz="2200" i="1">
                          <a:latin typeface="Cambria Math"/>
                        </a:rPr>
                        <m:t>𝑥</m:t>
                      </m:r>
                      <m:r>
                        <a:rPr lang="en-US" sz="2200" i="1">
                          <a:latin typeface="Cambria Math"/>
                        </a:rPr>
                        <m:t>−</m:t>
                      </m:r>
                      <m:sSub>
                        <m:sSubPr>
                          <m:ctrlPr>
                            <a:rPr lang="en-US" sz="2200" i="1" dirty="0">
                              <a:latin typeface="Cambria Math" panose="02040503050406030204" pitchFamily="18" charset="0"/>
                            </a:rPr>
                          </m:ctrlPr>
                        </m:sSubPr>
                        <m:e>
                          <m:r>
                            <a:rPr lang="en-US" sz="2200" i="1" dirty="0">
                              <a:latin typeface="Cambria Math"/>
                            </a:rPr>
                            <m:t>𝑥</m:t>
                          </m:r>
                        </m:e>
                        <m:sub>
                          <m:r>
                            <a:rPr lang="en-US" sz="2200" i="1" dirty="0">
                              <a:latin typeface="Cambria Math"/>
                            </a:rPr>
                            <m:t>3</m:t>
                          </m:r>
                        </m:sub>
                      </m:sSub>
                      <m:r>
                        <a:rPr lang="en-US" sz="2200" i="1">
                          <a:latin typeface="Cambria Math"/>
                        </a:rPr>
                        <m:t>)</m:t>
                      </m:r>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0</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1</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2</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3</m:t>
                              </m:r>
                            </m:sub>
                          </m:sSub>
                          <m:sSub>
                            <m:sSubPr>
                              <m:ctrlPr>
                                <a:rPr lang="en-US" sz="2200" i="1">
                                  <a:latin typeface="Cambria Math" panose="02040503050406030204" pitchFamily="18" charset="0"/>
                                </a:rPr>
                              </m:ctrlPr>
                            </m:sSubPr>
                            <m:e>
                              <m:r>
                                <a:rPr lang="en-US" sz="2200" i="1">
                                  <a:latin typeface="Cambria Math"/>
                                </a:rPr>
                                <m:t>𝑥</m:t>
                              </m:r>
                            </m:e>
                            <m:sub>
                              <m:r>
                                <a:rPr lang="en-US" sz="2200" i="1">
                                  <a:latin typeface="Cambria Math"/>
                                </a:rPr>
                                <m:t>4</m:t>
                              </m:r>
                            </m:sub>
                          </m:sSub>
                        </m:e>
                      </m:d>
                    </m:oMath>
                  </m:oMathPara>
                </a14:m>
                <a:endParaRPr lang="en-US" sz="2200" dirty="0"/>
              </a:p>
              <a:p>
                <a:pPr marL="0" indent="0">
                  <a:buNone/>
                </a:pPr>
                <a:r>
                  <a:rPr lang="en-US" sz="2200" dirty="0"/>
                  <a:t>We get</a:t>
                </a:r>
              </a:p>
              <a:p>
                <a:pPr marL="0" indent="0">
                  <a:buNone/>
                </a:pPr>
                <a14:m>
                  <m:oMathPara xmlns:m="http://schemas.openxmlformats.org/officeDocument/2006/math">
                    <m:oMathParaPr>
                      <m:jc m:val="left"/>
                    </m:oMathParaPr>
                    <m:oMath xmlns:m="http://schemas.openxmlformats.org/officeDocument/2006/math">
                      <m:r>
                        <a:rPr lang="en-US" sz="2200" i="1">
                          <a:latin typeface="Cambria Math"/>
                        </a:rPr>
                        <m:t>𝑦</m:t>
                      </m:r>
                      <m:r>
                        <a:rPr lang="en-US" sz="2200" i="1">
                          <a:latin typeface="Cambria Math"/>
                        </a:rPr>
                        <m:t>=</m:t>
                      </m:r>
                      <m:sSup>
                        <m:sSupPr>
                          <m:ctrlPr>
                            <a:rPr lang="en-US" sz="2200" i="1">
                              <a:latin typeface="Cambria Math" panose="02040503050406030204" pitchFamily="18" charset="0"/>
                            </a:rPr>
                          </m:ctrlPr>
                        </m:sSupPr>
                        <m:e>
                          <m:r>
                            <a:rPr lang="en-US" sz="2200" i="1">
                              <a:latin typeface="Cambria Math"/>
                            </a:rPr>
                            <m:t>3</m:t>
                          </m:r>
                          <m:r>
                            <a:rPr lang="en-US" sz="2200" i="1">
                              <a:latin typeface="Cambria Math"/>
                            </a:rPr>
                            <m:t>𝑥</m:t>
                          </m:r>
                        </m:e>
                        <m:sup>
                          <m:r>
                            <a:rPr lang="en-US" sz="2200" i="1">
                              <a:latin typeface="Cambria Math"/>
                            </a:rPr>
                            <m:t>4</m:t>
                          </m:r>
                        </m:sup>
                      </m:sSup>
                      <m:r>
                        <a:rPr lang="en-US" sz="2200" i="1">
                          <a:latin typeface="Cambria Math"/>
                        </a:rPr>
                        <m:t>−5</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3</m:t>
                          </m:r>
                        </m:sup>
                      </m:sSup>
                      <m:r>
                        <a:rPr lang="en-US" sz="2200" i="1">
                          <a:latin typeface="Cambria Math"/>
                        </a:rPr>
                        <m:t>+6</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−14</m:t>
                      </m:r>
                      <m:r>
                        <a:rPr lang="en-US" sz="2200" i="1">
                          <a:latin typeface="Cambria Math"/>
                        </a:rPr>
                        <m:t>𝑥</m:t>
                      </m:r>
                      <m:r>
                        <a:rPr lang="en-US" sz="2200" i="1">
                          <a:latin typeface="Cambria Math"/>
                        </a:rPr>
                        <m:t>+5</m:t>
                      </m:r>
                    </m:oMath>
                  </m:oMathPara>
                </a14:m>
                <a:endParaRPr lang="en-US" sz="2200" dirty="0"/>
              </a:p>
              <a:p>
                <a:pPr marL="0" indent="0">
                  <a:buNone/>
                </a:pPr>
                <a:r>
                  <a:rPr lang="en-US" sz="1800" dirty="0"/>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rotWithShape="1">
                <a:blip r:embed="rId2"/>
                <a:stretch>
                  <a:fillRect l="-963" t="-7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5237990-2F44-444C-8303-A1062F3DA5C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t>Newton divided difference formula[CO4]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584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20000"/>
          </a:bodyPr>
          <a:lstStyle/>
          <a:p>
            <a:pPr algn="just"/>
            <a:r>
              <a:rPr lang="en-US" sz="2400" b="1" dirty="0"/>
              <a:t>Course objective: </a:t>
            </a:r>
            <a:r>
              <a:rPr lang="en-US" sz="2400" dirty="0"/>
              <a:t>The objective of this course is to familiarize the engineers with concept of Linear Programming Problem (LPP), Integer Programming Problems, Constraint programming, various numerical techniques for mathematical task such as roots, integration, differential equations and numerical aptitude. It aims to show case the students with standard concepts and tools from B. Tech to deal with advanced level of mathematics and applications that would be essential for their disciplines. The student will be able to understand:</a:t>
            </a:r>
          </a:p>
          <a:p>
            <a:r>
              <a:rPr lang="en-US" sz="2400" dirty="0"/>
              <a:t>The concept of Linear Programming Problem .</a:t>
            </a:r>
          </a:p>
          <a:p>
            <a:r>
              <a:rPr lang="en-US" sz="2400" dirty="0"/>
              <a:t>The concept of Integer Programming Problems.</a:t>
            </a:r>
          </a:p>
          <a:p>
            <a:r>
              <a:rPr lang="en-US" sz="2400" dirty="0"/>
              <a:t>The concept of Non-Linear Programming Problem .</a:t>
            </a:r>
          </a:p>
          <a:p>
            <a:r>
              <a:rPr lang="en-US" sz="2400" dirty="0"/>
              <a:t>The concept of Numerical Techniques. </a:t>
            </a:r>
          </a:p>
          <a:p>
            <a:r>
              <a:rPr lang="en-US" sz="2400" dirty="0"/>
              <a:t>The concept of Numerical aptitude.</a:t>
            </a:r>
          </a:p>
        </p:txBody>
      </p:sp>
      <p:sp>
        <p:nvSpPr>
          <p:cNvPr id="4" name="Date Placeholder 3"/>
          <p:cNvSpPr>
            <a:spLocks noGrp="1"/>
          </p:cNvSpPr>
          <p:nvPr>
            <p:ph type="dt" sz="half" idx="10"/>
          </p:nvPr>
        </p:nvSpPr>
        <p:spPr/>
        <p:txBody>
          <a:bodyPr/>
          <a:lstStyle/>
          <a:p>
            <a:fld id="{FA86E4AE-46CA-4BA2-9988-3499BB581E42}" type="datetime1">
              <a:rPr lang="en-US" smtClean="0"/>
              <a:pPr/>
              <a:t>5/15/2022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uLnTx/>
                <a:uFillTx/>
                <a:latin typeface="+mn-lt"/>
                <a:ea typeface="+mn-ea"/>
                <a:cs typeface="+mn-cs"/>
              </a:rPr>
              <a:t> Objective</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3">
            <a:extLst>
              <a:ext uri="{FF2B5EF4-FFF2-40B4-BE49-F238E27FC236}">
                <a16:creationId xmlns:a16="http://schemas.microsoft.com/office/drawing/2014/main" xmlns="" id="{93F027F5-F6E3-495E-A86B-C478E6AFC9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9685"/>
            <a:ext cx="1420544" cy="705486"/>
          </a:xfrm>
          <a:prstGeom prst="rect">
            <a:avLst/>
          </a:prstGeom>
        </p:spPr>
      </p:pic>
    </p:spTree>
    <p:extLst>
      <p:ext uri="{BB962C8B-B14F-4D97-AF65-F5344CB8AC3E}">
        <p14:creationId xmlns:p14="http://schemas.microsoft.com/office/powerpoint/2010/main" xmlns="" val="2706726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2209800"/>
                <a:ext cx="8229600" cy="3962400"/>
              </a:xfrm>
            </p:spPr>
            <p:txBody>
              <a:bodyPr>
                <a:normAutofit/>
              </a:bodyPr>
              <a:lstStyle/>
              <a:p>
                <a:pPr marL="0" indent="0">
                  <a:buNone/>
                </a:pPr>
                <a:r>
                  <a:rPr lang="en-US" sz="2200" b="1" dirty="0">
                    <a:cs typeface="Times New Roman" pitchFamily="18" charset="0"/>
                  </a:rPr>
                  <a:t>Q1:</a:t>
                </a:r>
                <a:r>
                  <a:rPr lang="en-US" sz="2200" dirty="0">
                    <a:cs typeface="Times New Roman" pitchFamily="18" charset="0"/>
                  </a:rPr>
                  <a:t> Evaluate </a:t>
                </a: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(10)</m:t>
                    </m:r>
                  </m:oMath>
                </a14:m>
                <a:r>
                  <a:rPr lang="en-US" sz="2200" dirty="0">
                    <a:cs typeface="Times New Roman" pitchFamily="18" charset="0"/>
                  </a:rPr>
                  <a:t> using Lagrange’s interpolation formula.</a:t>
                </a:r>
              </a:p>
              <a:p>
                <a:pPr marL="0" indent="0">
                  <a:buNone/>
                </a:pPr>
                <a14:m>
                  <m:oMath xmlns:m="http://schemas.openxmlformats.org/officeDocument/2006/math">
                    <m:r>
                      <a:rPr lang="en-US" sz="2200" i="1">
                        <a:latin typeface="Cambria Math"/>
                        <a:cs typeface="Times New Roman" pitchFamily="18" charset="0"/>
                      </a:rPr>
                      <m:t>𝑥</m:t>
                    </m:r>
                  </m:oMath>
                </a14:m>
                <a:r>
                  <a:rPr lang="en-US" sz="2200" dirty="0">
                    <a:cs typeface="Times New Roman" pitchFamily="18" charset="0"/>
                  </a:rPr>
                  <a:t>:	5	6	9	11			</a:t>
                </a:r>
              </a:p>
              <a:p>
                <a:pPr marL="0" indent="0">
                  <a:buNone/>
                </a:pP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m:t>
                    </m:r>
                  </m:oMath>
                </a14:m>
                <a:r>
                  <a:rPr lang="en-US" sz="2200" dirty="0">
                    <a:cs typeface="Times New Roman" pitchFamily="18" charset="0"/>
                  </a:rPr>
                  <a:t>	12	13	14	16		</a:t>
                </a:r>
                <a:endParaRPr lang="en-US" sz="2200" b="1" dirty="0"/>
              </a:p>
              <a:p>
                <a:pPr marL="0" indent="0">
                  <a:buNone/>
                </a:pPr>
                <a:r>
                  <a:rPr lang="en-US" sz="2200" b="1" dirty="0"/>
                  <a:t/>
                </a:r>
                <a:endParaRPr lang="en-US" sz="2200" i="1" dirty="0">
                  <a:latin typeface="Cambria Math"/>
                </a:endParaRPr>
              </a:p>
              <a:p>
                <a:pPr marL="0" indent="0">
                  <a:buNone/>
                </a:pPr>
                <a:r>
                  <a:rPr lang="en-US" sz="2200" b="1" dirty="0">
                    <a:cs typeface="Times New Roman" pitchFamily="18" charset="0"/>
                  </a:rPr>
                  <a:t>Q2 : </a:t>
                </a:r>
                <a:r>
                  <a:rPr lang="en-US" sz="2200" dirty="0">
                    <a:cs typeface="Times New Roman" pitchFamily="18" charset="0"/>
                  </a:rPr>
                  <a:t>Using </a:t>
                </a:r>
                <a:r>
                  <a:rPr lang="en-US" sz="2200" dirty="0"/>
                  <a:t>Newton Divided Difference interpolation formula, find </a:t>
                </a:r>
                <a14:m>
                  <m:oMath xmlns:m="http://schemas.openxmlformats.org/officeDocument/2006/math">
                    <m:r>
                      <a:rPr lang="en-US" sz="2200" i="1">
                        <a:latin typeface="Cambria Math"/>
                      </a:rPr>
                      <m:t>𝑓</m:t>
                    </m:r>
                    <m:r>
                      <a:rPr lang="en-US" sz="2200" i="1">
                        <a:latin typeface="Cambria Math"/>
                      </a:rPr>
                      <m:t>(8)</m:t>
                    </m:r>
                  </m:oMath>
                </a14:m>
                <a:r>
                  <a:rPr lang="en-US" sz="2200" dirty="0">
                    <a:cs typeface="Times New Roman" pitchFamily="18" charset="0"/>
                  </a:rPr>
                  <a:t> and </a:t>
                </a:r>
                <a14:m>
                  <m:oMath xmlns:m="http://schemas.openxmlformats.org/officeDocument/2006/math">
                    <m:r>
                      <a:rPr lang="en-US" sz="2200" i="1">
                        <a:latin typeface="Cambria Math"/>
                        <a:cs typeface="Times New Roman" pitchFamily="18" charset="0"/>
                      </a:rPr>
                      <m:t>𝑓</m:t>
                    </m:r>
                    <m:r>
                      <a:rPr lang="en-US" sz="2200" i="1">
                        <a:latin typeface="Cambria Math"/>
                        <a:cs typeface="Times New Roman" pitchFamily="18" charset="0"/>
                      </a:rPr>
                      <m:t>(15)</m:t>
                    </m:r>
                  </m:oMath>
                </a14:m>
                <a:r>
                  <a:rPr lang="en-US" sz="2200" dirty="0">
                    <a:cs typeface="Times New Roman" pitchFamily="18" charset="0"/>
                  </a:rPr>
                  <a:t> from the following data-</a:t>
                </a:r>
              </a:p>
              <a:p>
                <a:pPr marL="0" indent="0">
                  <a:buNone/>
                </a:pPr>
                <a14:m>
                  <m:oMath xmlns:m="http://schemas.openxmlformats.org/officeDocument/2006/math">
                    <m:r>
                      <a:rPr lang="en-US" sz="2200" i="1">
                        <a:latin typeface="Cambria Math"/>
                        <a:cs typeface="Times New Roman" pitchFamily="18" charset="0"/>
                      </a:rPr>
                      <m:t>𝑥</m:t>
                    </m:r>
                  </m:oMath>
                </a14:m>
                <a:r>
                  <a:rPr lang="en-US" sz="2200" dirty="0">
                    <a:cs typeface="Times New Roman" pitchFamily="18" charset="0"/>
                  </a:rPr>
                  <a:t>:	4	5	7	10	11	13		</a:t>
                </a:r>
              </a:p>
              <a:p>
                <a:pPr marL="0" indent="0">
                  <a:buNone/>
                </a:pPr>
                <a14:m>
                  <m:oMath xmlns:m="http://schemas.openxmlformats.org/officeDocument/2006/math">
                    <m:r>
                      <a:rPr lang="en-US" sz="2200" i="1">
                        <a:latin typeface="Cambria Math"/>
                        <a:cs typeface="Times New Roman" pitchFamily="18" charset="0"/>
                      </a:rPr>
                      <m:t>𝑦</m:t>
                    </m:r>
                    <m:r>
                      <a:rPr lang="en-US" sz="2200" i="1">
                        <a:latin typeface="Cambria Math"/>
                        <a:cs typeface="Times New Roman" pitchFamily="18" charset="0"/>
                      </a:rPr>
                      <m:t>:</m:t>
                    </m:r>
                  </m:oMath>
                </a14:m>
                <a:r>
                  <a:rPr lang="en-US" sz="2200" dirty="0">
                    <a:cs typeface="Times New Roman" pitchFamily="18" charset="0"/>
                  </a:rPr>
                  <a:t>	48	100	294	900	1210	2028	</a:t>
                </a:r>
                <a:endParaRPr lang="en-US" sz="2200" b="1" dirty="0">
                  <a:cs typeface="Times New Roman" pitchFamily="18" charset="0"/>
                </a:endParaRPr>
              </a:p>
              <a:p>
                <a:pPr marL="0" indent="0">
                  <a:buNone/>
                </a:pPr>
                <a:r>
                  <a:rPr lang="en-US" sz="2200" b="1" dirty="0">
                    <a:cs typeface="Times New Roman" pitchFamily="18" charset="0"/>
                  </a:rPr>
                  <a:t/>
                </a: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2209800"/>
                <a:ext cx="8229600" cy="3962400"/>
              </a:xfrm>
              <a:blipFill rotWithShape="1">
                <a:blip r:embed="rId2"/>
                <a:stretch>
                  <a:fillRect l="-963" t="-923" r="-815" b="-92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45F2F30-58C6-4807-AE48-BBC9AE65DC30}"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295400" y="-50800"/>
            <a:ext cx="7848600" cy="736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a:t>Daily quiz[CO4]</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95600" y="1264838"/>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xmlns="" id="{42A9CD89-A25A-4AD3-B4F6-FEA6A9F8212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045228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382000" cy="5029200"/>
              </a:xfrm>
            </p:spPr>
            <p:txBody>
              <a:bodyPr>
                <a:normAutofit/>
              </a:bodyPr>
              <a:lstStyle/>
              <a:p>
                <a:pPr marL="0" lvl="0" indent="0">
                  <a:buNone/>
                </a:pPr>
                <a:r>
                  <a:rPr lang="en-US" sz="2200" b="1" dirty="0"/>
                  <a:t>Q1.</a:t>
                </a:r>
                <a:r>
                  <a:rPr lang="en-US" sz="2200" dirty="0"/>
                  <a:t>Using Newton </a:t>
                </a:r>
                <a:r>
                  <a:rPr lang="en-US" sz="2200" dirty="0" err="1"/>
                  <a:t>Raphson</a:t>
                </a:r>
                <a:r>
                  <a:rPr lang="en-US" sz="2200" dirty="0"/>
                  <a:t> Method-find a positive root of equation</a:t>
                </a:r>
              </a:p>
              <a:p>
                <a:pPr marL="0" lvl="0" indent="0">
                  <a:buNone/>
                </a:pPr>
                <a14:m>
                  <m:oMath xmlns:m="http://schemas.openxmlformats.org/officeDocument/2006/math">
                    <m:r>
                      <a:rPr lang="en-US" sz="2200" b="0" i="1" smtClean="0">
                        <a:latin typeface="Cambria Math"/>
                      </a:rPr>
                      <m:t>   </m:t>
                    </m:r>
                    <m:sSub>
                      <m:sSubPr>
                        <m:ctrlPr>
                          <a:rPr lang="en-US" sz="2200" i="1">
                            <a:latin typeface="Cambria Math" panose="02040503050406030204" pitchFamily="18" charset="0"/>
                          </a:rPr>
                        </m:ctrlPr>
                      </m:sSubPr>
                      <m:e>
                        <m:r>
                          <a:rPr lang="en-US" sz="2200" i="1">
                            <a:latin typeface="Cambria Math"/>
                          </a:rPr>
                          <m:t>𝑥𝑙𝑜𝑔</m:t>
                        </m:r>
                      </m:e>
                      <m:sub>
                        <m:r>
                          <a:rPr lang="en-US" sz="2200" i="1">
                            <a:latin typeface="Cambria Math"/>
                          </a:rPr>
                          <m:t>10</m:t>
                        </m:r>
                      </m:sub>
                    </m:sSub>
                    <m:r>
                      <a:rPr lang="en-US" sz="2200" i="1">
                        <a:latin typeface="Cambria Math"/>
                      </a:rPr>
                      <m:t>𝑥</m:t>
                    </m:r>
                    <m:r>
                      <a:rPr lang="en-US" sz="2200" i="1">
                        <a:latin typeface="Cambria Math"/>
                      </a:rPr>
                      <m:t>=4.77</m:t>
                    </m:r>
                  </m:oMath>
                </a14:m>
                <a:r>
                  <a:rPr lang="en-US" sz="2200" dirty="0"/>
                  <a:t>  correct to 3 decimal places.	                 </a:t>
                </a:r>
                <a:r>
                  <a:rPr lang="en-US" sz="2200" b="1" dirty="0" err="1"/>
                  <a:t>Ans</a:t>
                </a:r>
                <a:r>
                  <a:rPr lang="en-US" sz="2200" b="1" dirty="0"/>
                  <a:t>:  6.083</a:t>
                </a:r>
                <a:endParaRPr lang="en-US" sz="2200" dirty="0"/>
              </a:p>
              <a:p>
                <a:pPr marL="0" lvl="0" indent="0">
                  <a:buNone/>
                </a:pPr>
                <a:r>
                  <a:rPr lang="en-US" sz="2200" b="1" dirty="0"/>
                  <a:t>Q2.</a:t>
                </a:r>
                <a:r>
                  <a:rPr lang="en-US" sz="2200" dirty="0"/>
                  <a:t> Using </a:t>
                </a:r>
                <a:r>
                  <a:rPr lang="en-US" sz="2200" dirty="0" err="1"/>
                  <a:t>Regula</a:t>
                </a:r>
                <a:r>
                  <a:rPr lang="en-US" sz="2200" dirty="0"/>
                  <a:t/>
                </a:r>
                <a:r>
                  <a:rPr lang="en-US" sz="2200" dirty="0" err="1"/>
                  <a:t>Falsi</a:t>
                </a:r>
                <a:r>
                  <a:rPr lang="en-US" sz="2200" dirty="0"/>
                  <a:t> Method- find a positive root of equation       </a:t>
                </a:r>
                <a14:m>
                  <m:oMath xmlns:m="http://schemas.openxmlformats.org/officeDocument/2006/math">
                    <m:r>
                      <a:rPr lang="en-US" sz="2200" b="0" i="0" smtClean="0">
                        <a:latin typeface="Cambria Math"/>
                      </a:rPr>
                      <m:t>     </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4</m:t>
                        </m:r>
                      </m:sup>
                    </m:sSup>
                    <m:r>
                      <a:rPr lang="en-US" sz="2200" i="1">
                        <a:latin typeface="Cambria Math"/>
                      </a:rPr>
                      <m:t>−</m:t>
                    </m:r>
                    <m:r>
                      <a:rPr lang="en-US" sz="2200" i="1">
                        <a:latin typeface="Cambria Math"/>
                      </a:rPr>
                      <m:t>𝑥</m:t>
                    </m:r>
                    <m:r>
                      <a:rPr lang="en-US" sz="2200" i="1">
                        <a:latin typeface="Cambria Math"/>
                      </a:rPr>
                      <m:t>−10=0</m:t>
                    </m:r>
                  </m:oMath>
                </a14:m>
                <a:r>
                  <a:rPr lang="en-US" sz="2200" dirty="0"/>
                  <a:t>  correct to 3 decimal places.		     </a:t>
                </a:r>
                <a:r>
                  <a:rPr lang="en-US" sz="2200" b="1" dirty="0" err="1"/>
                  <a:t>Ans</a:t>
                </a:r>
                <a:r>
                  <a:rPr lang="en-US" sz="2200" b="1" dirty="0"/>
                  <a:t>: 1.855</a:t>
                </a:r>
                <a:endParaRPr lang="en-US" sz="2200" dirty="0"/>
              </a:p>
              <a:p>
                <a:pPr marL="0" lvl="0" indent="0">
                  <a:buNone/>
                </a:pPr>
                <a:r>
                  <a:rPr lang="en-US" sz="2200" b="1" dirty="0"/>
                  <a:t>Q3.</a:t>
                </a:r>
                <a:r>
                  <a:rPr lang="en-US" sz="2200" dirty="0"/>
                  <a:t> Using Bisection Method- find a positive root of equation</a:t>
                </a:r>
              </a:p>
              <a:p>
                <a:pPr marL="0" lvl="0" indent="0">
                  <a:buNone/>
                </a:pPr>
                <a:r>
                  <a:rPr lang="en-US" sz="2200" dirty="0"/>
                  <a:t/>
                </a:r>
                <a14:m>
                  <m:oMath xmlns:m="http://schemas.openxmlformats.org/officeDocument/2006/math">
                    <m:r>
                      <a:rPr lang="en-US" sz="2200" i="1">
                        <a:latin typeface="Cambria Math"/>
                      </a:rPr>
                      <m:t>𝑥</m:t>
                    </m:r>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𝑥</m:t>
                        </m:r>
                      </m:sup>
                    </m:sSup>
                    <m:r>
                      <a:rPr lang="en-US" sz="2200" i="1">
                        <a:latin typeface="Cambria Math"/>
                      </a:rPr>
                      <m:t>=</m:t>
                    </m:r>
                    <m:r>
                      <a:rPr lang="en-US" sz="2200" i="1">
                        <a:latin typeface="Cambria Math"/>
                      </a:rPr>
                      <m:t>𝑐𝑜𝑠𝑥</m:t>
                    </m:r>
                  </m:oMath>
                </a14:m>
                <a:r>
                  <a:rPr lang="en-US" sz="2200" dirty="0"/>
                  <a:t>  correct to 4 decimal places.		    </a:t>
                </a:r>
                <a:r>
                  <a:rPr lang="en-US" sz="2200" b="1" dirty="0" err="1"/>
                  <a:t>Ans</a:t>
                </a:r>
                <a:r>
                  <a:rPr lang="en-US" sz="2200" b="1" dirty="0"/>
                  <a:t>: 0.5177</a:t>
                </a:r>
              </a:p>
              <a:p>
                <a:pPr marL="0" indent="0">
                  <a:buNone/>
                </a:pPr>
                <a:r>
                  <a:rPr lang="en-US" sz="2200" b="1" dirty="0"/>
                  <a:t>Q4.</a:t>
                </a:r>
                <a:r>
                  <a:rPr lang="en-US" sz="2200" dirty="0"/>
                  <a:t> Determine the missing values in given table-</a:t>
                </a:r>
              </a:p>
              <a:p>
                <a:pPr marL="0" lvl="0" indent="0">
                  <a:buNone/>
                </a:pPr>
                <a:endParaRPr lang="en-US" sz="2200" dirty="0"/>
              </a:p>
              <a:p>
                <a:pPr marL="0" indent="0">
                  <a:buNone/>
                </a:pPr>
                <a:endParaRPr lang="en-US" sz="2200" dirty="0"/>
              </a:p>
              <a:p>
                <a:pPr marL="0" indent="0">
                  <a:buNone/>
                </a:pPr>
                <a:endParaRPr lang="en-US" sz="2200" i="1" dirty="0">
                  <a:latin typeface="Cambria Math"/>
                </a:endParaRPr>
              </a:p>
              <a:p>
                <a:pPr marL="0" indent="0">
                  <a:buNone/>
                </a:pPr>
                <a:r>
                  <a:rPr lang="en-US" sz="2400" b="1" dirty="0"/>
                  <a:t/>
                </a:r>
                <a:r>
                  <a:rPr lang="en-US" sz="2400" b="1" dirty="0" err="1"/>
                  <a:t>Ans</a:t>
                </a:r>
                <a:r>
                  <a:rPr lang="en-US" sz="2400" b="1" dirty="0"/>
                  <a:t>: 33.933, 46.733</a:t>
                </a: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382000" cy="5029200"/>
              </a:xfrm>
              <a:blipFill rotWithShape="1">
                <a:blip r:embed="rId2"/>
                <a:stretch>
                  <a:fillRect l="-1164" t="-727" b="-141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780583A-47F5-4509-9366-28BF248E401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Weekly Assignment(CO4)</a:t>
            </a:r>
          </a:p>
          <a:p>
            <a:pPr lvl="0" algn="ctr">
              <a:spcBef>
                <a:spcPct val="0"/>
              </a:spcBef>
              <a:defRPr/>
            </a:pPr>
            <a:endParaRPr lang="en-US" sz="3200" b="1" dirty="0"/>
          </a:p>
        </p:txBody>
      </p:sp>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nvGraphicFramePr>
            <p:xfrm>
              <a:off x="914400" y="3962400"/>
              <a:ext cx="5105400" cy="771144"/>
            </p:xfrm>
            <a:graphic>
              <a:graphicData uri="http://schemas.openxmlformats.org/drawingml/2006/table">
                <a:tbl>
                  <a:tblPr firstRow="1" firstCol="1" bandRow="1">
                    <a:tableStyleId>{5C22544A-7EE6-4342-B048-85BDC9FD1C3A}</a:tableStyleId>
                  </a:tblPr>
                  <a:tblGrid>
                    <a:gridCol w="938205">
                      <a:extLst>
                        <a:ext uri="{9D8B030D-6E8A-4147-A177-3AD203B41FA5}">
                          <a16:colId xmlns:a16="http://schemas.microsoft.com/office/drawing/2014/main" val="20000"/>
                        </a:ext>
                      </a:extLst>
                    </a:gridCol>
                    <a:gridCol w="820930">
                      <a:extLst>
                        <a:ext uri="{9D8B030D-6E8A-4147-A177-3AD203B41FA5}">
                          <a16:colId xmlns:a16="http://schemas.microsoft.com/office/drawing/2014/main" val="20001"/>
                        </a:ext>
                      </a:extLst>
                    </a:gridCol>
                    <a:gridCol w="766201">
                      <a:extLst>
                        <a:ext uri="{9D8B030D-6E8A-4147-A177-3AD203B41FA5}">
                          <a16:colId xmlns:a16="http://schemas.microsoft.com/office/drawing/2014/main" val="20002"/>
                        </a:ext>
                      </a:extLst>
                    </a:gridCol>
                    <a:gridCol w="703654">
                      <a:extLst>
                        <a:ext uri="{9D8B030D-6E8A-4147-A177-3AD203B41FA5}">
                          <a16:colId xmlns:a16="http://schemas.microsoft.com/office/drawing/2014/main" val="20003"/>
                        </a:ext>
                      </a:extLst>
                    </a:gridCol>
                    <a:gridCol w="703654">
                      <a:extLst>
                        <a:ext uri="{9D8B030D-6E8A-4147-A177-3AD203B41FA5}">
                          <a16:colId xmlns:a16="http://schemas.microsoft.com/office/drawing/2014/main" val="20004"/>
                        </a:ext>
                      </a:extLst>
                    </a:gridCol>
                    <a:gridCol w="586378">
                      <a:extLst>
                        <a:ext uri="{9D8B030D-6E8A-4147-A177-3AD203B41FA5}">
                          <a16:colId xmlns:a16="http://schemas.microsoft.com/office/drawing/2014/main" val="20005"/>
                        </a:ext>
                      </a:extLst>
                    </a:gridCol>
                    <a:gridCol w="586378">
                      <a:extLst>
                        <a:ext uri="{9D8B030D-6E8A-4147-A177-3AD203B41FA5}">
                          <a16:colId xmlns:a16="http://schemas.microsoft.com/office/drawing/2014/main" val="20006"/>
                        </a:ext>
                      </a:extLst>
                    </a:gridCol>
                  </a:tblGrid>
                  <a:tr h="34290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𝑥</m:t>
                                </m:r>
                              </m:oMath>
                            </m:oMathPara>
                          </a14:m>
                          <a:endParaRPr lang="en-US" sz="2200" baseline="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35</a:t>
                          </a:r>
                          <a:endParaRPr lang="en-US" sz="2200" baseline="0">
                            <a:effectLst/>
                            <a:latin typeface="Calibri"/>
                            <a:ea typeface="Calibri"/>
                            <a:cs typeface="Mangal"/>
                          </a:endParaRPr>
                        </a:p>
                      </a:txBody>
                      <a:tcPr marL="68580" marR="68580" marT="0" marB="0"/>
                    </a:tc>
                    <a:extLst>
                      <a:ext uri="{0D108BD9-81ED-4DB2-BD59-A6C34878D82A}">
                        <a16:rowId xmlns:a16="http://schemas.microsoft.com/office/drawing/2014/main" val="10000"/>
                      </a:ext>
                    </a:extLst>
                  </a:tr>
                  <a:tr h="34290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 </m:t>
                                </m:r>
                                <m:r>
                                  <a:rPr lang="en-US" sz="2200" baseline="0">
                                    <a:effectLst/>
                                    <a:latin typeface="Cambria Math"/>
                                  </a:rPr>
                                  <m:t>𝑓</m:t>
                                </m:r>
                                <m:r>
                                  <a:rPr lang="en-US" sz="2200" baseline="0">
                                    <a:effectLst/>
                                    <a:latin typeface="Cambria Math"/>
                                  </a:rPr>
                                  <m:t>(</m:t>
                                </m:r>
                                <m:r>
                                  <a:rPr lang="en-US" sz="2200" baseline="0">
                                    <a:effectLst/>
                                    <a:latin typeface="Cambria Math"/>
                                  </a:rPr>
                                  <m:t>𝑥</m:t>
                                </m:r>
                                <m:r>
                                  <a:rPr lang="en-US" sz="2200" baseline="0">
                                    <a:effectLst/>
                                    <a:latin typeface="Cambria Math"/>
                                  </a:rPr>
                                  <m:t>)</m:t>
                                </m:r>
                              </m:oMath>
                            </m:oMathPara>
                          </a14:m>
                          <a:endParaRPr lang="en-US" sz="2200" baseline="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43</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29</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77</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19231764"/>
                  </p:ext>
                </p:extLst>
              </p:nvPr>
            </p:nvGraphicFramePr>
            <p:xfrm>
              <a:off x="914400" y="3962400"/>
              <a:ext cx="5105400" cy="771144"/>
            </p:xfrm>
            <a:graphic>
              <a:graphicData uri="http://schemas.openxmlformats.org/drawingml/2006/table">
                <a:tbl>
                  <a:tblPr firstRow="1" firstCol="1" bandRow="1">
                    <a:tableStyleId>{5C22544A-7EE6-4342-B048-85BDC9FD1C3A}</a:tableStyleId>
                  </a:tblPr>
                  <a:tblGrid>
                    <a:gridCol w="938205"/>
                    <a:gridCol w="820930"/>
                    <a:gridCol w="766201"/>
                    <a:gridCol w="703654"/>
                    <a:gridCol w="703654"/>
                    <a:gridCol w="586378"/>
                    <a:gridCol w="586378"/>
                  </a:tblGrid>
                  <a:tr h="385572">
                    <a:tc>
                      <a:txBody>
                        <a:bodyPr/>
                        <a:lstStyle/>
                        <a:p>
                          <a:endParaRPr lang="en-US"/>
                        </a:p>
                      </a:txBody>
                      <a:tcPr marL="68580" marR="68580" marT="0" marB="0">
                        <a:blipFill rotWithShape="1">
                          <a:blip r:embed="rId3"/>
                          <a:stretch>
                            <a:fillRect t="-14063" r="-444156" b="-134375"/>
                          </a:stretch>
                        </a:blipFill>
                      </a:tcPr>
                    </a:tc>
                    <a:tc>
                      <a:txBody>
                        <a:bodyPr/>
                        <a:lstStyle/>
                        <a:p>
                          <a:pPr marL="0" marR="0">
                            <a:lnSpc>
                              <a:spcPct val="115000"/>
                            </a:lnSpc>
                            <a:spcBef>
                              <a:spcPts val="0"/>
                            </a:spcBef>
                            <a:spcAft>
                              <a:spcPts val="0"/>
                            </a:spcAft>
                          </a:pPr>
                          <a:r>
                            <a:rPr lang="en-US" sz="2200" baseline="0">
                              <a:effectLst/>
                            </a:rPr>
                            <a:t>10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35</a:t>
                          </a:r>
                          <a:endParaRPr lang="en-US" sz="2200" baseline="0">
                            <a:effectLst/>
                            <a:latin typeface="Calibri"/>
                            <a:ea typeface="Calibri"/>
                            <a:cs typeface="Mangal"/>
                          </a:endParaRPr>
                        </a:p>
                      </a:txBody>
                      <a:tcPr marL="68580" marR="68580" marT="0" marB="0"/>
                    </a:tc>
                  </a:tr>
                  <a:tr h="385572">
                    <a:tc>
                      <a:txBody>
                        <a:bodyPr/>
                        <a:lstStyle/>
                        <a:p>
                          <a:endParaRPr lang="en-US"/>
                        </a:p>
                      </a:txBody>
                      <a:tcPr marL="68580" marR="68580" marT="0" marB="0">
                        <a:blipFill rotWithShape="1">
                          <a:blip r:embed="rId3"/>
                          <a:stretch>
                            <a:fillRect t="-115873" r="-444156" b="-36508"/>
                          </a:stretch>
                        </a:blipFill>
                      </a:tcPr>
                    </a:tc>
                    <a:tc>
                      <a:txBody>
                        <a:bodyPr/>
                        <a:lstStyle/>
                        <a:p>
                          <a:pPr marL="0" marR="0">
                            <a:lnSpc>
                              <a:spcPct val="115000"/>
                            </a:lnSpc>
                            <a:spcBef>
                              <a:spcPts val="0"/>
                            </a:spcBef>
                            <a:spcAft>
                              <a:spcPts val="0"/>
                            </a:spcAft>
                          </a:pPr>
                          <a:r>
                            <a:rPr lang="en-US" sz="2200" baseline="0">
                              <a:effectLst/>
                            </a:rPr>
                            <a:t>43</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29</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77</a:t>
                          </a:r>
                          <a:endParaRPr lang="en-US" sz="2200" baseline="0" dirty="0">
                            <a:effectLst/>
                            <a:latin typeface="Calibri"/>
                            <a:ea typeface="Calibri"/>
                            <a:cs typeface="Mangal"/>
                          </a:endParaRPr>
                        </a:p>
                      </a:txBody>
                      <a:tcPr marL="68580" marR="68580" marT="0" marB="0"/>
                    </a:tc>
                  </a:tr>
                </a:tbl>
              </a:graphicData>
            </a:graphic>
          </p:graphicFrame>
        </mc:Fallback>
      </mc:AlternateContent>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722502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382000" cy="5029200"/>
              </a:xfrm>
            </p:spPr>
            <p:txBody>
              <a:bodyPr>
                <a:normAutofit/>
              </a:bodyPr>
              <a:lstStyle/>
              <a:p>
                <a:pPr marL="0" indent="0">
                  <a:buNone/>
                </a:pPr>
                <a:r>
                  <a:rPr lang="en-US" sz="2200" b="1" dirty="0"/>
                  <a:t>Q5.</a:t>
                </a:r>
                <a:r>
                  <a:rPr lang="en-US" sz="2200" dirty="0"/>
                  <a:t> Find the number of students from the following data who secured    marks not more than 45</a:t>
                </a:r>
              </a:p>
              <a:p>
                <a:pPr marL="0" lvl="0" indent="0">
                  <a:buNone/>
                </a:pPr>
                <a:endParaRPr lang="en-US" sz="2200" dirty="0"/>
              </a:p>
              <a:p>
                <a:pPr marL="0" indent="0">
                  <a:buNone/>
                </a:pPr>
                <a:endParaRPr lang="en-US" sz="2200" i="1" dirty="0">
                  <a:latin typeface="Cambria Math"/>
                </a:endParaRPr>
              </a:p>
              <a:p>
                <a:pPr marL="0" indent="0">
                  <a:buNone/>
                </a:pPr>
                <a:r>
                  <a:rPr lang="en-US" sz="2400" b="1" dirty="0"/>
                  <a:t/>
                </a:r>
              </a:p>
              <a:p>
                <a:pPr marL="0" indent="0">
                  <a:buNone/>
                </a:pPr>
                <a:r>
                  <a:rPr lang="en-US" sz="2400" b="1" dirty="0"/>
                  <a:t/>
                </a:r>
                <a:r>
                  <a:rPr lang="en-US" sz="2200" b="1" dirty="0"/>
                  <a:t/>
                </a:r>
                <a:r>
                  <a:rPr lang="en-US" sz="2200" b="1" dirty="0" err="1"/>
                  <a:t>Ans</a:t>
                </a:r>
                <a:r>
                  <a:rPr lang="en-US" sz="2200" b="1" dirty="0"/>
                  <a:t>: 51</a:t>
                </a:r>
              </a:p>
              <a:p>
                <a:pPr marL="0" indent="0">
                  <a:buNone/>
                </a:pPr>
                <a:r>
                  <a:rPr lang="en-US" sz="2400" b="1" dirty="0"/>
                  <a:t/>
                </a:r>
                <a:endParaRPr lang="en-US" sz="2200" dirty="0"/>
              </a:p>
              <a:p>
                <a:pPr marL="0" lvl="0" indent="0">
                  <a:buNone/>
                </a:pPr>
                <a:r>
                  <a:rPr lang="en-US" sz="2200" b="1" dirty="0"/>
                  <a:t>Q6.</a:t>
                </a:r>
                <a:r>
                  <a:rPr lang="en-US" sz="2200" dirty="0"/>
                  <a:t/>
                </a:r>
                <a:r>
                  <a:rPr lang="en-US" sz="2400" dirty="0"/>
                  <a:t>From the following table find the value of </a:t>
                </a:r>
                <a14:m>
                  <m:oMath xmlns:m="http://schemas.openxmlformats.org/officeDocument/2006/math">
                    <m:r>
                      <a:rPr lang="en-US" sz="2400" i="1">
                        <a:latin typeface="Cambria Math"/>
                      </a:rPr>
                      <m:t>𝑦</m:t>
                    </m:r>
                  </m:oMath>
                </a14:m>
                <a:r>
                  <a:rPr lang="en-US" sz="2400" dirty="0"/>
                  <a:t> at </a:t>
                </a:r>
                <a14:m>
                  <m:oMath xmlns:m="http://schemas.openxmlformats.org/officeDocument/2006/math">
                    <m:r>
                      <a:rPr lang="en-US" sz="2400" i="1">
                        <a:latin typeface="Cambria Math"/>
                      </a:rPr>
                      <m:t>𝑥</m:t>
                    </m:r>
                    <m:r>
                      <a:rPr lang="en-US" sz="2400" i="1">
                        <a:latin typeface="Cambria Math"/>
                      </a:rPr>
                      <m:t>=8</m:t>
                    </m:r>
                  </m:oMath>
                </a14:m>
                <a:endParaRPr lang="en-US" sz="24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382000" cy="5029200"/>
              </a:xfrm>
              <a:blipFill rotWithShape="1">
                <a:blip r:embed="rId2"/>
                <a:stretch>
                  <a:fillRect l="-1164" t="-727" r="-8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08BE27D-2B7A-4246-B85D-8401E3DA46D4}"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295400" y="0"/>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Weekly Assignment(CO4)</a:t>
            </a:r>
          </a:p>
          <a:p>
            <a:pPr lvl="0" algn="ctr">
              <a:spcBef>
                <a:spcPct val="0"/>
              </a:spcBef>
              <a:defRPr/>
            </a:pPr>
            <a:endParaRPr lang="en-US" sz="3200" b="1" dirty="0"/>
          </a:p>
        </p:txBody>
      </p:sp>
      <p:graphicFrame>
        <p:nvGraphicFramePr>
          <p:cNvPr id="9" name="Table 8"/>
          <p:cNvGraphicFramePr>
            <a:graphicFrameLocks noGrp="1"/>
          </p:cNvGraphicFramePr>
          <p:nvPr/>
        </p:nvGraphicFramePr>
        <p:xfrm>
          <a:off x="838200" y="1981200"/>
          <a:ext cx="6553200" cy="725932"/>
        </p:xfrm>
        <a:graphic>
          <a:graphicData uri="http://schemas.openxmlformats.org/drawingml/2006/table">
            <a:tbl>
              <a:tblPr firstRow="1" firstCol="1" bandRow="1">
                <a:tableStyleId>{5C22544A-7EE6-4342-B048-85BDC9FD1C3A}</a:tableStyleId>
              </a:tblPr>
              <a:tblGrid>
                <a:gridCol w="2020957">
                  <a:extLst>
                    <a:ext uri="{9D8B030D-6E8A-4147-A177-3AD203B41FA5}">
                      <a16:colId xmlns:a16="http://schemas.microsoft.com/office/drawing/2014/main" xmlns="" val="20000"/>
                    </a:ext>
                  </a:extLst>
                </a:gridCol>
                <a:gridCol w="904461">
                  <a:extLst>
                    <a:ext uri="{9D8B030D-6E8A-4147-A177-3AD203B41FA5}">
                      <a16:colId xmlns:a16="http://schemas.microsoft.com/office/drawing/2014/main" xmlns="" val="20001"/>
                    </a:ext>
                  </a:extLst>
                </a:gridCol>
                <a:gridCol w="904461">
                  <a:extLst>
                    <a:ext uri="{9D8B030D-6E8A-4147-A177-3AD203B41FA5}">
                      <a16:colId xmlns:a16="http://schemas.microsoft.com/office/drawing/2014/main" xmlns="" val="20002"/>
                    </a:ext>
                  </a:extLst>
                </a:gridCol>
                <a:gridCol w="974035">
                  <a:extLst>
                    <a:ext uri="{9D8B030D-6E8A-4147-A177-3AD203B41FA5}">
                      <a16:colId xmlns:a16="http://schemas.microsoft.com/office/drawing/2014/main" xmlns="" val="20003"/>
                    </a:ext>
                  </a:extLst>
                </a:gridCol>
                <a:gridCol w="904461">
                  <a:extLst>
                    <a:ext uri="{9D8B030D-6E8A-4147-A177-3AD203B41FA5}">
                      <a16:colId xmlns:a16="http://schemas.microsoft.com/office/drawing/2014/main" xmlns="" val="20004"/>
                    </a:ext>
                  </a:extLst>
                </a:gridCol>
                <a:gridCol w="844825">
                  <a:extLst>
                    <a:ext uri="{9D8B030D-6E8A-4147-A177-3AD203B41FA5}">
                      <a16:colId xmlns:a16="http://schemas.microsoft.com/office/drawing/2014/main" xmlns="" val="20005"/>
                    </a:ext>
                  </a:extLst>
                </a:gridCol>
              </a:tblGrid>
              <a:tr h="0">
                <a:tc>
                  <a:txBody>
                    <a:bodyPr/>
                    <a:lstStyle/>
                    <a:p>
                      <a:pPr marL="0" marR="0">
                        <a:lnSpc>
                          <a:spcPct val="115000"/>
                        </a:lnSpc>
                        <a:spcBef>
                          <a:spcPts val="0"/>
                        </a:spcBef>
                        <a:spcAft>
                          <a:spcPts val="0"/>
                        </a:spcAft>
                      </a:pPr>
                      <a:r>
                        <a:rPr lang="en-US" sz="2200" baseline="0" dirty="0">
                          <a:effectLst/>
                        </a:rPr>
                        <a:t>Marks</a:t>
                      </a:r>
                      <a:endParaRPr lang="en-US" sz="2200" baseline="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30-40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40-50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50-60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60-70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70-80</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xmlns="" val="10000"/>
                  </a:ext>
                </a:extLst>
              </a:tr>
              <a:tr h="0">
                <a:tc>
                  <a:txBody>
                    <a:bodyPr/>
                    <a:lstStyle/>
                    <a:p>
                      <a:pPr marL="0" marR="0">
                        <a:lnSpc>
                          <a:spcPct val="115000"/>
                        </a:lnSpc>
                        <a:spcBef>
                          <a:spcPts val="0"/>
                        </a:spcBef>
                        <a:spcAft>
                          <a:spcPts val="0"/>
                        </a:spcAft>
                      </a:pPr>
                      <a:r>
                        <a:rPr lang="en-US" sz="2200" baseline="0">
                          <a:effectLst/>
                        </a:rPr>
                        <a:t>No. of Students</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48</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70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40</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22</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xmlns="" val="10001"/>
                  </a:ext>
                </a:extLst>
              </a:tr>
            </a:tbl>
          </a:graphicData>
        </a:graphic>
      </p:graphicFrame>
      <mc:AlternateContent xmlns:mc="http://schemas.openxmlformats.org/markup-compatibility/2006">
        <mc:Choice xmlns:a14="http://schemas.microsoft.com/office/drawing/2010/main" xmlns="" Requires="a14">
          <p:graphicFrame>
            <p:nvGraphicFramePr>
              <p:cNvPr id="11" name="Table 10"/>
              <p:cNvGraphicFramePr>
                <a:graphicFrameLocks noGrp="1"/>
              </p:cNvGraphicFramePr>
              <p:nvPr/>
            </p:nvGraphicFramePr>
            <p:xfrm>
              <a:off x="990600" y="4706671"/>
              <a:ext cx="5257800" cy="771144"/>
            </p:xfrm>
            <a:graphic>
              <a:graphicData uri="http://schemas.openxmlformats.org/drawingml/2006/table">
                <a:tbl>
                  <a:tblPr firstRow="1" firstCol="1" bandRow="1">
                    <a:tableStyleId>{5C22544A-7EE6-4342-B048-85BDC9FD1C3A}</a:tableStyleId>
                  </a:tblPr>
                  <a:tblGrid>
                    <a:gridCol w="1091585">
                      <a:extLst>
                        <a:ext uri="{9D8B030D-6E8A-4147-A177-3AD203B41FA5}">
                          <a16:colId xmlns:a16="http://schemas.microsoft.com/office/drawing/2014/main" val="20000"/>
                        </a:ext>
                      </a:extLst>
                    </a:gridCol>
                    <a:gridCol w="955137">
                      <a:extLst>
                        <a:ext uri="{9D8B030D-6E8A-4147-A177-3AD203B41FA5}">
                          <a16:colId xmlns:a16="http://schemas.microsoft.com/office/drawing/2014/main" val="20001"/>
                        </a:ext>
                      </a:extLst>
                    </a:gridCol>
                    <a:gridCol w="891462">
                      <a:extLst>
                        <a:ext uri="{9D8B030D-6E8A-4147-A177-3AD203B41FA5}">
                          <a16:colId xmlns:a16="http://schemas.microsoft.com/office/drawing/2014/main" val="20002"/>
                        </a:ext>
                      </a:extLst>
                    </a:gridCol>
                    <a:gridCol w="818688">
                      <a:extLst>
                        <a:ext uri="{9D8B030D-6E8A-4147-A177-3AD203B41FA5}">
                          <a16:colId xmlns:a16="http://schemas.microsoft.com/office/drawing/2014/main" val="20003"/>
                        </a:ext>
                      </a:extLst>
                    </a:gridCol>
                    <a:gridCol w="818688">
                      <a:extLst>
                        <a:ext uri="{9D8B030D-6E8A-4147-A177-3AD203B41FA5}">
                          <a16:colId xmlns:a16="http://schemas.microsoft.com/office/drawing/2014/main" val="20004"/>
                        </a:ext>
                      </a:extLst>
                    </a:gridCol>
                    <a:gridCol w="682240">
                      <a:extLst>
                        <a:ext uri="{9D8B030D-6E8A-4147-A177-3AD203B41FA5}">
                          <a16:colId xmlns:a16="http://schemas.microsoft.com/office/drawing/2014/main" val="20005"/>
                        </a:ext>
                      </a:extLst>
                    </a:gridCol>
                  </a:tblGrid>
                  <a:tr h="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𝑥</m:t>
                                </m:r>
                              </m:oMath>
                            </m:oMathPara>
                          </a14:m>
                          <a:endParaRPr lang="en-US" sz="2200" baseline="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7</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9</a:t>
                          </a:r>
                          <a:endParaRPr lang="en-US" sz="2200" baseline="0">
                            <a:effectLst/>
                            <a:latin typeface="Calibri"/>
                            <a:ea typeface="Calibri"/>
                            <a:cs typeface="Mangal"/>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𝑦</m:t>
                                </m:r>
                              </m:oMath>
                            </m:oMathPara>
                          </a14:m>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9</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81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237</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537</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1289144011"/>
                  </p:ext>
                </p:extLst>
              </p:nvPr>
            </p:nvGraphicFramePr>
            <p:xfrm>
              <a:off x="990600" y="4706671"/>
              <a:ext cx="5257800" cy="771144"/>
            </p:xfrm>
            <a:graphic>
              <a:graphicData uri="http://schemas.openxmlformats.org/drawingml/2006/table">
                <a:tbl>
                  <a:tblPr firstRow="1" firstCol="1" bandRow="1">
                    <a:tableStyleId>{5C22544A-7EE6-4342-B048-85BDC9FD1C3A}</a:tableStyleId>
                  </a:tblPr>
                  <a:tblGrid>
                    <a:gridCol w="1091585"/>
                    <a:gridCol w="955137"/>
                    <a:gridCol w="891462"/>
                    <a:gridCol w="818688"/>
                    <a:gridCol w="818688"/>
                    <a:gridCol w="682240"/>
                  </a:tblGrid>
                  <a:tr h="385572">
                    <a:tc>
                      <a:txBody>
                        <a:bodyPr/>
                        <a:lstStyle/>
                        <a:p>
                          <a:endParaRPr lang="en-US"/>
                        </a:p>
                      </a:txBody>
                      <a:tcPr marL="68580" marR="68580" marT="0" marB="0">
                        <a:blipFill rotWithShape="1">
                          <a:blip r:embed="rId3"/>
                          <a:stretch>
                            <a:fillRect l="-559" t="-14063" r="-381564" b="-134375"/>
                          </a:stretch>
                        </a:blipFill>
                      </a:tcPr>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3</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7</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9</a:t>
                          </a:r>
                          <a:endParaRPr lang="en-US" sz="2200" baseline="0">
                            <a:effectLst/>
                            <a:latin typeface="Calibri"/>
                            <a:ea typeface="Calibri"/>
                            <a:cs typeface="Mangal"/>
                          </a:endParaRPr>
                        </a:p>
                      </a:txBody>
                      <a:tcPr marL="68580" marR="68580" marT="0" marB="0"/>
                    </a:tc>
                  </a:tr>
                  <a:tr h="385572">
                    <a:tc>
                      <a:txBody>
                        <a:bodyPr/>
                        <a:lstStyle/>
                        <a:p>
                          <a:endParaRPr lang="en-US"/>
                        </a:p>
                      </a:txBody>
                      <a:tcPr marL="68580" marR="68580" marT="0" marB="0">
                        <a:blipFill rotWithShape="1">
                          <a:blip r:embed="rId3"/>
                          <a:stretch>
                            <a:fillRect l="-559" t="-115873" r="-381564" b="-36508"/>
                          </a:stretch>
                        </a:blipFill>
                      </a:tcPr>
                    </a:tc>
                    <a:tc>
                      <a:txBody>
                        <a:bodyPr/>
                        <a:lstStyle/>
                        <a:p>
                          <a:pPr marL="0" marR="0">
                            <a:lnSpc>
                              <a:spcPct val="115000"/>
                            </a:lnSpc>
                            <a:spcBef>
                              <a:spcPts val="0"/>
                            </a:spcBef>
                            <a:spcAft>
                              <a:spcPts val="0"/>
                            </a:spcAft>
                          </a:pPr>
                          <a:r>
                            <a:rPr lang="en-US" sz="2200" baseline="0">
                              <a:effectLst/>
                            </a:rPr>
                            <a:t>9</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81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237</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537</a:t>
                          </a:r>
                          <a:endParaRPr lang="en-US" sz="2200" baseline="0" dirty="0">
                            <a:effectLst/>
                            <a:latin typeface="Calibri"/>
                            <a:ea typeface="Calibri"/>
                            <a:cs typeface="Mangal"/>
                          </a:endParaRPr>
                        </a:p>
                      </a:txBody>
                      <a:tcPr marL="68580" marR="68580" marT="0" marB="0"/>
                    </a:tc>
                  </a:tr>
                </a:tbl>
              </a:graphicData>
            </a:graphic>
          </p:graphicFrame>
        </mc:Fallback>
      </mc:AlternateContent>
      <p:sp>
        <p:nvSpPr>
          <p:cNvPr id="12" name="Rectangle 11"/>
          <p:cNvSpPr/>
          <p:nvPr/>
        </p:nvSpPr>
        <p:spPr>
          <a:xfrm>
            <a:off x="7315200" y="4929352"/>
            <a:ext cx="1189749" cy="430887"/>
          </a:xfrm>
          <a:prstGeom prst="rect">
            <a:avLst/>
          </a:prstGeom>
        </p:spPr>
        <p:txBody>
          <a:bodyPr wrap="none">
            <a:spAutoFit/>
          </a:bodyPr>
          <a:lstStyle/>
          <a:p>
            <a:r>
              <a:rPr lang="en-US" sz="2200" b="1" dirty="0" err="1"/>
              <a:t>Ans</a:t>
            </a:r>
            <a:r>
              <a:rPr lang="en-US" sz="2200" b="1" dirty="0"/>
              <a:t>: 366</a:t>
            </a:r>
            <a:endParaRPr lang="en-US" sz="2200" dirty="0"/>
          </a:p>
        </p:txBody>
      </p:sp>
      <p:pic>
        <p:nvPicPr>
          <p:cNvPr id="13" name="Picture 12">
            <a:extLst>
              <a:ext uri="{FF2B5EF4-FFF2-40B4-BE49-F238E27FC236}">
                <a16:creationId xmlns:a16="http://schemas.microsoft.com/office/drawing/2014/main" xmlns="" id="{45F84C61-E228-4E9F-BC73-94CF8FD9CC8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50480"/>
            <a:ext cx="1295400" cy="635319"/>
          </a:xfrm>
          <a:prstGeom prst="rect">
            <a:avLst/>
          </a:prstGeom>
        </p:spPr>
      </p:pic>
    </p:spTree>
    <p:extLst>
      <p:ext uri="{BB962C8B-B14F-4D97-AF65-F5344CB8AC3E}">
        <p14:creationId xmlns:p14="http://schemas.microsoft.com/office/powerpoint/2010/main" xmlns="" val="1972759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382000" cy="5029200"/>
              </a:xfrm>
            </p:spPr>
            <p:txBody>
              <a:bodyPr>
                <a:normAutofit fontScale="92500" lnSpcReduction="10000"/>
              </a:bodyPr>
              <a:lstStyle/>
              <a:p>
                <a:pPr marL="0" lvl="0" indent="0">
                  <a:buNone/>
                </a:pPr>
                <a:r>
                  <a:rPr lang="en-US" sz="2200" b="1" dirty="0"/>
                  <a:t>Q7.</a:t>
                </a:r>
                <a:r>
                  <a:rPr lang="en-US" sz="2200" dirty="0"/>
                  <a:t/>
                </a:r>
                <a:r>
                  <a:rPr lang="en-US" sz="2400" dirty="0"/>
                  <a:t>Obtain Lagrange’s </a:t>
                </a:r>
                <a:r>
                  <a:rPr lang="en-US" sz="2400" dirty="0" err="1"/>
                  <a:t>interpolatory</a:t>
                </a:r>
                <a:r>
                  <a:rPr lang="en-US" sz="2400" dirty="0"/>
                  <a:t> polynomial for the following data-</a:t>
                </a:r>
              </a:p>
              <a:p>
                <a:pPr marL="0" lvl="0" indent="0">
                  <a:buNone/>
                </a:pPr>
                <a:endParaRPr lang="en-US" sz="2400" dirty="0"/>
              </a:p>
              <a:p>
                <a:pPr marL="0" lvl="0" indent="0">
                  <a:buNone/>
                </a:pPr>
                <a:endParaRPr lang="en-US" sz="2400" dirty="0"/>
              </a:p>
              <a:p>
                <a:pPr marL="0" lvl="0" indent="0">
                  <a:buNone/>
                </a:pPr>
                <a:endParaRPr lang="en-US" sz="2400" dirty="0"/>
              </a:p>
              <a:p>
                <a:pPr marL="0" lvl="0" indent="0">
                  <a:buNone/>
                </a:pPr>
                <a:endParaRPr lang="en-US" sz="2400" dirty="0"/>
              </a:p>
              <a:p>
                <a:pPr marL="0" lvl="0" indent="0">
                  <a:buNone/>
                </a:pPr>
                <a:r>
                  <a:rPr lang="en-US" sz="2400" dirty="0"/>
                  <a:t>Also find the value of </a:t>
                </a:r>
                <a14:m>
                  <m:oMath xmlns:m="http://schemas.openxmlformats.org/officeDocument/2006/math">
                    <m:r>
                      <a:rPr lang="en-US" sz="2400" i="1">
                        <a:latin typeface="Cambria Math"/>
                      </a:rPr>
                      <m:t>𝑦</m:t>
                    </m:r>
                  </m:oMath>
                </a14:m>
                <a:r>
                  <a:rPr lang="en-US" sz="2400" dirty="0"/>
                  <a:t> at </a:t>
                </a:r>
                <a14:m>
                  <m:oMath xmlns:m="http://schemas.openxmlformats.org/officeDocument/2006/math">
                    <m:r>
                      <a:rPr lang="en-US" sz="2400" i="1">
                        <a:latin typeface="Cambria Math"/>
                      </a:rPr>
                      <m:t>𝑥</m:t>
                    </m:r>
                    <m:r>
                      <a:rPr lang="en-US" sz="2400" i="1">
                        <a:latin typeface="Cambria Math"/>
                      </a:rPr>
                      <m:t>=1.5</m:t>
                    </m:r>
                    <m:r>
                      <a:rPr lang="en-US" sz="2400" b="0" i="0" smtClean="0">
                        <a:latin typeface="Cambria Math"/>
                      </a:rPr>
                      <m:t>.</m:t>
                    </m:r>
                  </m:oMath>
                </a14:m>
                <a:endParaRPr lang="en-US" sz="2400" b="0" dirty="0"/>
              </a:p>
              <a:p>
                <a:pPr marL="0" lvl="0" indent="0">
                  <a:buNone/>
                </a:pPr>
                <a:r>
                  <a:rPr lang="en-US" sz="2400" b="1" dirty="0"/>
                  <a:t/>
                </a:r>
                <a:r>
                  <a:rPr lang="en-US" sz="2200" b="1" dirty="0" err="1"/>
                  <a:t>Ans</a:t>
                </a:r>
                <a:r>
                  <a:rPr lang="en-US" sz="2200" b="1" dirty="0"/>
                  <a:t>: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a:rPr>
                          <m:t>𝒙</m:t>
                        </m:r>
                      </m:e>
                      <m:sup>
                        <m:r>
                          <a:rPr lang="en-US" sz="2200" b="1" i="1">
                            <a:latin typeface="Cambria Math"/>
                          </a:rPr>
                          <m:t>𝟑</m:t>
                        </m:r>
                      </m:sup>
                    </m:sSup>
                    <m:r>
                      <a:rPr lang="en-US" sz="2200" b="1" i="1">
                        <a:latin typeface="Cambria Math"/>
                      </a:rPr>
                      <m:t>−</m:t>
                    </m:r>
                    <m:r>
                      <a:rPr lang="en-US" sz="2200" b="1" i="1">
                        <a:latin typeface="Cambria Math"/>
                      </a:rPr>
                      <m:t>𝟗</m:t>
                    </m:r>
                    <m:sSup>
                      <m:sSupPr>
                        <m:ctrlPr>
                          <a:rPr lang="en-US" sz="2200" b="1" i="1">
                            <a:latin typeface="Cambria Math" panose="02040503050406030204" pitchFamily="18" charset="0"/>
                          </a:rPr>
                        </m:ctrlPr>
                      </m:sSupPr>
                      <m:e>
                        <m:r>
                          <a:rPr lang="en-US" sz="2200" b="1" i="1">
                            <a:latin typeface="Cambria Math"/>
                          </a:rPr>
                          <m:t>𝒙</m:t>
                        </m:r>
                      </m:e>
                      <m:sup>
                        <m:r>
                          <a:rPr lang="en-US" sz="2200" b="1" i="1">
                            <a:latin typeface="Cambria Math"/>
                          </a:rPr>
                          <m:t>𝟐</m:t>
                        </m:r>
                      </m:sup>
                    </m:sSup>
                    <m:r>
                      <a:rPr lang="en-US" sz="2200" b="1" i="1">
                        <a:latin typeface="Cambria Math"/>
                      </a:rPr>
                      <m:t>+</m:t>
                    </m:r>
                    <m:r>
                      <a:rPr lang="en-US" sz="2200" b="1" i="1">
                        <a:latin typeface="Cambria Math"/>
                      </a:rPr>
                      <m:t>𝟏𝟕</m:t>
                    </m:r>
                    <m:r>
                      <a:rPr lang="en-US" sz="2200" b="1" i="1">
                        <a:latin typeface="Cambria Math"/>
                      </a:rPr>
                      <m:t>𝒙</m:t>
                    </m:r>
                    <m:r>
                      <a:rPr lang="en-US" sz="2200" b="1" i="1">
                        <a:latin typeface="Cambria Math"/>
                      </a:rPr>
                      <m:t>+</m:t>
                    </m:r>
                    <m:r>
                      <a:rPr lang="en-US" sz="2200" b="1" i="1">
                        <a:latin typeface="Cambria Math"/>
                      </a:rPr>
                      <m:t>𝟔</m:t>
                    </m:r>
                  </m:oMath>
                </a14:m>
                <a:r>
                  <a:rPr lang="en-US" sz="2200" b="1" dirty="0"/>
                  <a:t>,  14.625</a:t>
                </a:r>
              </a:p>
              <a:p>
                <a:pPr marL="0" indent="0">
                  <a:buNone/>
                </a:pPr>
                <a:r>
                  <a:rPr lang="en-US" sz="2400" b="1" dirty="0"/>
                  <a:t>Q8.</a:t>
                </a:r>
                <a:r>
                  <a:rPr lang="en-US" sz="2400" dirty="0"/>
                  <a:t> Find the interpolating polynomial and hence compute </a:t>
                </a:r>
                <a14:m>
                  <m:oMath xmlns:m="http://schemas.openxmlformats.org/officeDocument/2006/math">
                    <m:r>
                      <a:rPr lang="en-US" sz="2400" i="1">
                        <a:latin typeface="Cambria Math"/>
                      </a:rPr>
                      <m:t>𝑓</m:t>
                    </m:r>
                    <m:r>
                      <a:rPr lang="en-US" sz="2400" i="1">
                        <a:latin typeface="Cambria Math"/>
                      </a:rPr>
                      <m:t>(1)</m:t>
                    </m:r>
                  </m:oMath>
                </a14:m>
                <a:r>
                  <a:rPr lang="en-US" sz="2400" dirty="0"/>
                  <a:t> from the following table-</a:t>
                </a:r>
              </a:p>
              <a:p>
                <a:pPr marL="0" lvl="0" indent="0">
                  <a:buNone/>
                </a:pPr>
                <a:endParaRPr lang="en-US" sz="2400" dirty="0"/>
              </a:p>
              <a:p>
                <a:pPr marL="0" indent="0">
                  <a:buNone/>
                </a:pPr>
                <a:r>
                  <a:rPr lang="en-US" sz="2200" dirty="0"/>
                  <a:t/>
                </a:r>
              </a:p>
              <a:p>
                <a:pPr marL="0" lvl="0" indent="0">
                  <a:buNone/>
                </a:pPr>
                <a:r>
                  <a:rPr lang="en-US" sz="2200" dirty="0"/>
                  <a:t/>
                </a:r>
              </a:p>
              <a:p>
                <a:pPr marL="0" lvl="0" indent="0">
                  <a:buNone/>
                </a:pPr>
                <a:endParaRPr lang="en-US" sz="2200" b="1" dirty="0"/>
              </a:p>
              <a:p>
                <a:pPr marL="0" lvl="0" indent="0">
                  <a:buNone/>
                </a:pPr>
                <a:r>
                  <a:rPr lang="en-US" sz="2200" b="1" dirty="0"/>
                  <a:t/>
                </a:r>
                <a:r>
                  <a:rPr lang="en-US" sz="2200" b="1" dirty="0" err="1"/>
                  <a:t>Ans</a:t>
                </a:r>
                <a:r>
                  <a:rPr lang="en-US" sz="2200" b="1" dirty="0"/>
                  <a:t>: </a:t>
                </a:r>
                <a14:m>
                  <m:oMath xmlns:m="http://schemas.openxmlformats.org/officeDocument/2006/math">
                    <m:sSup>
                      <m:sSupPr>
                        <m:ctrlPr>
                          <a:rPr lang="en-US" sz="2200" b="1" i="1">
                            <a:latin typeface="Cambria Math" panose="02040503050406030204" pitchFamily="18" charset="0"/>
                          </a:rPr>
                        </m:ctrlPr>
                      </m:sSupPr>
                      <m:e>
                        <m:r>
                          <a:rPr lang="en-US" sz="2200" b="1" i="1" smtClean="0">
                            <a:latin typeface="Cambria Math"/>
                          </a:rPr>
                          <m:t>𝟓</m:t>
                        </m:r>
                        <m:r>
                          <a:rPr lang="en-US" sz="2200" b="1" i="1">
                            <a:latin typeface="Cambria Math"/>
                          </a:rPr>
                          <m:t>𝒙</m:t>
                        </m:r>
                      </m:e>
                      <m:sup>
                        <m:r>
                          <a:rPr lang="en-US" sz="2200" b="1" i="1" smtClean="0">
                            <a:latin typeface="Cambria Math"/>
                          </a:rPr>
                          <m:t>𝟒</m:t>
                        </m:r>
                      </m:sup>
                    </m:sSup>
                    <m:r>
                      <a:rPr lang="en-US" sz="2200" b="1" i="1" smtClean="0">
                        <a:latin typeface="Cambria Math"/>
                      </a:rPr>
                      <m:t>+</m:t>
                    </m:r>
                    <m:r>
                      <a:rPr lang="en-US" sz="2200" b="1" i="1">
                        <a:latin typeface="Cambria Math"/>
                      </a:rPr>
                      <m:t>𝟗</m:t>
                    </m:r>
                    <m:sSup>
                      <m:sSupPr>
                        <m:ctrlPr>
                          <a:rPr lang="en-US" sz="2200" b="1" i="1">
                            <a:latin typeface="Cambria Math" panose="02040503050406030204" pitchFamily="18" charset="0"/>
                          </a:rPr>
                        </m:ctrlPr>
                      </m:sSupPr>
                      <m:e>
                        <m:r>
                          <a:rPr lang="en-US" sz="2200" b="1" i="1">
                            <a:latin typeface="Cambria Math"/>
                          </a:rPr>
                          <m:t>𝒙</m:t>
                        </m:r>
                      </m:e>
                      <m:sup>
                        <m:r>
                          <a:rPr lang="en-US" sz="2200" b="1" i="1" smtClean="0">
                            <a:latin typeface="Cambria Math"/>
                          </a:rPr>
                          <m:t>𝟑</m:t>
                        </m:r>
                      </m:sup>
                    </m:sSup>
                    <m:r>
                      <a:rPr lang="en-US" sz="2200" b="1" i="1" smtClean="0">
                        <a:latin typeface="Cambria Math"/>
                      </a:rPr>
                      <m:t>−</m:t>
                    </m:r>
                    <m:r>
                      <a:rPr lang="en-US" sz="2200" b="1" i="1" smtClean="0">
                        <a:latin typeface="Cambria Math"/>
                      </a:rPr>
                      <m:t>𝟐𝟕</m:t>
                    </m:r>
                    <m:sSup>
                      <m:sSupPr>
                        <m:ctrlPr>
                          <a:rPr lang="en-US" sz="2200" b="1" i="1">
                            <a:latin typeface="Cambria Math" panose="02040503050406030204" pitchFamily="18" charset="0"/>
                          </a:rPr>
                        </m:ctrlPr>
                      </m:sSupPr>
                      <m:e>
                        <m:r>
                          <a:rPr lang="en-US" sz="2200" b="1" i="1">
                            <a:latin typeface="Cambria Math"/>
                          </a:rPr>
                          <m:t>𝒙</m:t>
                        </m:r>
                      </m:e>
                      <m:sup>
                        <m:r>
                          <a:rPr lang="en-US" sz="2200" b="1" i="1" smtClean="0">
                            <a:latin typeface="Cambria Math"/>
                          </a:rPr>
                          <m:t>𝟐</m:t>
                        </m:r>
                      </m:sup>
                    </m:sSup>
                    <m:r>
                      <a:rPr lang="en-US" sz="2200" b="1" i="1" smtClean="0">
                        <a:latin typeface="Cambria Math"/>
                      </a:rPr>
                      <m:t>−</m:t>
                    </m:r>
                    <m:r>
                      <a:rPr lang="en-US" sz="2200" b="1" i="1" smtClean="0">
                        <a:latin typeface="Cambria Math"/>
                      </a:rPr>
                      <m:t>𝟐𝟏</m:t>
                    </m:r>
                    <m:r>
                      <a:rPr lang="en-US" sz="2200" b="1" i="1">
                        <a:latin typeface="Cambria Math"/>
                      </a:rPr>
                      <m:t>𝒙</m:t>
                    </m:r>
                    <m:r>
                      <a:rPr lang="en-US" sz="2200" b="1" i="1" smtClean="0">
                        <a:latin typeface="Cambria Math"/>
                      </a:rPr>
                      <m:t>−</m:t>
                    </m:r>
                    <m:r>
                      <a:rPr lang="en-US" sz="2200" b="1" i="1" smtClean="0">
                        <a:latin typeface="Cambria Math"/>
                      </a:rPr>
                      <m:t>𝟏𝟐</m:t>
                    </m:r>
                    <m:r>
                      <a:rPr lang="en-US" sz="2200" b="1" i="0" smtClean="0">
                        <a:latin typeface="Cambria Math"/>
                      </a:rPr>
                      <m:t>,  −</m:t>
                    </m:r>
                    <m:r>
                      <a:rPr lang="en-US" sz="2200" b="1" i="0" smtClean="0">
                        <a:latin typeface="Cambria Math"/>
                      </a:rPr>
                      <m:t>𝟒𝟔</m:t>
                    </m:r>
                  </m:oMath>
                </a14:m>
                <a:r>
                  <a:rPr lang="en-US" sz="2200" b="1" dirty="0"/>
                  <a:t/>
                </a: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382000" cy="5029200"/>
              </a:xfrm>
              <a:blipFill rotWithShape="1">
                <a:blip r:embed="rId2"/>
                <a:stretch>
                  <a:fillRect l="-945" t="-1455" b="-8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6DA248E-016B-4AB4-BD56-2992B779F098}"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295400" y="0"/>
            <a:ext cx="78486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Weekly Assignment(CO4)</a:t>
            </a:r>
          </a:p>
          <a:p>
            <a:pPr lvl="0" algn="ctr">
              <a:spcBef>
                <a:spcPct val="0"/>
              </a:spcBef>
              <a:defRPr/>
            </a:pPr>
            <a:endParaRPr lang="en-US" sz="3200" b="1" dirty="0"/>
          </a:p>
        </p:txBody>
      </p:sp>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nvGraphicFramePr>
            <p:xfrm>
              <a:off x="990600" y="1905000"/>
              <a:ext cx="4572000" cy="771144"/>
            </p:xfrm>
            <a:graphic>
              <a:graphicData uri="http://schemas.openxmlformats.org/drawingml/2006/table">
                <a:tbl>
                  <a:tblPr firstRow="1" firstCol="1" bandRow="1">
                    <a:tableStyleId>{5C22544A-7EE6-4342-B048-85BDC9FD1C3A}</a:tableStyleId>
                  </a:tblPr>
                  <a:tblGrid>
                    <a:gridCol w="1086774">
                      <a:extLst>
                        <a:ext uri="{9D8B030D-6E8A-4147-A177-3AD203B41FA5}">
                          <a16:colId xmlns:a16="http://schemas.microsoft.com/office/drawing/2014/main" val="20000"/>
                        </a:ext>
                      </a:extLst>
                    </a:gridCol>
                    <a:gridCol w="950928">
                      <a:extLst>
                        <a:ext uri="{9D8B030D-6E8A-4147-A177-3AD203B41FA5}">
                          <a16:colId xmlns:a16="http://schemas.microsoft.com/office/drawing/2014/main" val="20001"/>
                        </a:ext>
                      </a:extLst>
                    </a:gridCol>
                    <a:gridCol w="887533">
                      <a:extLst>
                        <a:ext uri="{9D8B030D-6E8A-4147-A177-3AD203B41FA5}">
                          <a16:colId xmlns:a16="http://schemas.microsoft.com/office/drawing/2014/main" val="20002"/>
                        </a:ext>
                      </a:extLst>
                    </a:gridCol>
                    <a:gridCol w="815081">
                      <a:extLst>
                        <a:ext uri="{9D8B030D-6E8A-4147-A177-3AD203B41FA5}">
                          <a16:colId xmlns:a16="http://schemas.microsoft.com/office/drawing/2014/main" val="20003"/>
                        </a:ext>
                      </a:extLst>
                    </a:gridCol>
                    <a:gridCol w="831684">
                      <a:extLst>
                        <a:ext uri="{9D8B030D-6E8A-4147-A177-3AD203B41FA5}">
                          <a16:colId xmlns:a16="http://schemas.microsoft.com/office/drawing/2014/main" val="20004"/>
                        </a:ext>
                      </a:extLst>
                    </a:gridCol>
                  </a:tblGrid>
                  <a:tr h="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𝑥</m:t>
                                </m:r>
                              </m:oMath>
                            </m:oMathPara>
                          </a14:m>
                          <a:endParaRPr lang="en-US" sz="2200" baseline="0" dirty="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3</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𝑦</m:t>
                                </m:r>
                              </m:oMath>
                            </m:oMathPara>
                          </a14:m>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 -21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3</a:t>
                          </a:r>
                          <a:endParaRPr lang="en-US" sz="2200" baseline="0" dirty="0">
                            <a:effectLst/>
                            <a:latin typeface="Calibri"/>
                            <a:ea typeface="Calibri"/>
                            <a:cs typeface="Mangal"/>
                          </a:endParaRPr>
                        </a:p>
                      </a:txBody>
                      <a:tcPr marL="68580" marR="68580" marT="0" marB="0"/>
                    </a:tc>
                    <a:extLst>
                      <a:ext uri="{0D108BD9-81ED-4DB2-BD59-A6C34878D82A}">
                        <a16:rowId xmlns:a16="http://schemas.microsoft.com/office/drawing/2014/main" val="10001"/>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3585151911"/>
                  </p:ext>
                </p:extLst>
              </p:nvPr>
            </p:nvGraphicFramePr>
            <p:xfrm>
              <a:off x="990600" y="1905000"/>
              <a:ext cx="4572000" cy="771144"/>
            </p:xfrm>
            <a:graphic>
              <a:graphicData uri="http://schemas.openxmlformats.org/drawingml/2006/table">
                <a:tbl>
                  <a:tblPr firstRow="1" firstCol="1" bandRow="1">
                    <a:tableStyleId>{5C22544A-7EE6-4342-B048-85BDC9FD1C3A}</a:tableStyleId>
                  </a:tblPr>
                  <a:tblGrid>
                    <a:gridCol w="1086774"/>
                    <a:gridCol w="950928"/>
                    <a:gridCol w="887533"/>
                    <a:gridCol w="815081"/>
                    <a:gridCol w="831684"/>
                  </a:tblGrid>
                  <a:tr h="385572">
                    <a:tc>
                      <a:txBody>
                        <a:bodyPr/>
                        <a:lstStyle/>
                        <a:p>
                          <a:endParaRPr lang="en-US"/>
                        </a:p>
                      </a:txBody>
                      <a:tcPr marL="68580" marR="68580" marT="0" marB="0">
                        <a:blipFill rotWithShape="1">
                          <a:blip r:embed="rId3"/>
                          <a:stretch>
                            <a:fillRect l="-562" t="-15873" r="-321348" b="-136508"/>
                          </a:stretch>
                        </a:blipFill>
                      </a:tcPr>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3</a:t>
                          </a:r>
                          <a:endParaRPr lang="en-US" sz="2200" baseline="0" dirty="0">
                            <a:effectLst/>
                            <a:latin typeface="Calibri"/>
                            <a:ea typeface="Calibri"/>
                            <a:cs typeface="Mangal"/>
                          </a:endParaRPr>
                        </a:p>
                      </a:txBody>
                      <a:tcPr marL="68580" marR="68580" marT="0" marB="0"/>
                    </a:tc>
                  </a:tr>
                  <a:tr h="385572">
                    <a:tc>
                      <a:txBody>
                        <a:bodyPr/>
                        <a:lstStyle/>
                        <a:p>
                          <a:endParaRPr lang="en-US"/>
                        </a:p>
                      </a:txBody>
                      <a:tcPr marL="68580" marR="68580" marT="0" marB="0">
                        <a:blipFill rotWithShape="1">
                          <a:blip r:embed="rId3"/>
                          <a:stretch>
                            <a:fillRect l="-562" t="-115873" r="-321348" b="-36508"/>
                          </a:stretch>
                        </a:blipFill>
                      </a:tcPr>
                    </a:tc>
                    <a:tc>
                      <a:txBody>
                        <a:bodyPr/>
                        <a:lstStyle/>
                        <a:p>
                          <a:pPr marL="0" marR="0">
                            <a:lnSpc>
                              <a:spcPct val="115000"/>
                            </a:lnSpc>
                            <a:spcBef>
                              <a:spcPts val="0"/>
                            </a:spcBef>
                            <a:spcAft>
                              <a:spcPts val="0"/>
                            </a:spcAft>
                          </a:pPr>
                          <a:r>
                            <a:rPr lang="en-US" sz="2200" baseline="0">
                              <a:effectLst/>
                            </a:rPr>
                            <a:t> -21</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15</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a:effectLst/>
                            </a:rPr>
                            <a:t>12</a:t>
                          </a:r>
                          <a:endParaRPr lang="en-US" sz="2200" baseline="0">
                            <a:effectLst/>
                            <a:latin typeface="Calibri"/>
                            <a:ea typeface="Calibri"/>
                            <a:cs typeface="Mangal"/>
                          </a:endParaRPr>
                        </a:p>
                      </a:txBody>
                      <a:tcPr marL="68580" marR="68580" marT="0" marB="0"/>
                    </a:tc>
                    <a:tc>
                      <a:txBody>
                        <a:bodyPr/>
                        <a:lstStyle/>
                        <a:p>
                          <a:pPr marL="0" marR="0">
                            <a:lnSpc>
                              <a:spcPct val="115000"/>
                            </a:lnSpc>
                            <a:spcBef>
                              <a:spcPts val="0"/>
                            </a:spcBef>
                            <a:spcAft>
                              <a:spcPts val="0"/>
                            </a:spcAft>
                          </a:pPr>
                          <a:r>
                            <a:rPr lang="en-US" sz="2200" baseline="0" dirty="0">
                              <a:effectLst/>
                            </a:rPr>
                            <a:t>3</a:t>
                          </a:r>
                          <a:endParaRPr lang="en-US" sz="2200" baseline="0" dirty="0">
                            <a:effectLst/>
                            <a:latin typeface="Calibri"/>
                            <a:ea typeface="Calibri"/>
                            <a:cs typeface="Mangal"/>
                          </a:endParaRPr>
                        </a:p>
                      </a:txBody>
                      <a:tcPr marL="68580" marR="68580" marT="0" marB="0"/>
                    </a:tc>
                  </a:tr>
                </a:tbl>
              </a:graphicData>
            </a:graphic>
          </p:graphicFrame>
        </mc:Fallback>
      </mc:AlternateContent>
      <mc:AlternateContent xmlns:mc="http://schemas.openxmlformats.org/markup-compatibility/2006">
        <mc:Choice xmlns:a14="http://schemas.microsoft.com/office/drawing/2010/main" xmlns="" Requires="a14">
          <p:graphicFrame>
            <p:nvGraphicFramePr>
              <p:cNvPr id="10" name="Table 9"/>
              <p:cNvGraphicFramePr>
                <a:graphicFrameLocks noGrp="1"/>
              </p:cNvGraphicFramePr>
              <p:nvPr/>
            </p:nvGraphicFramePr>
            <p:xfrm>
              <a:off x="723900" y="4572000"/>
              <a:ext cx="5638800" cy="1005840"/>
            </p:xfrm>
            <a:graphic>
              <a:graphicData uri="http://schemas.openxmlformats.org/drawingml/2006/table">
                <a:tbl>
                  <a:tblPr firstRow="1" firstCol="1" bandRow="1">
                    <a:tableStyleId>{5C22544A-7EE6-4342-B048-85BDC9FD1C3A}</a:tableStyleId>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0">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𝑥</m:t>
                                </m:r>
                              </m:oMath>
                            </m:oMathPara>
                          </a14:m>
                          <a:endParaRPr lang="en-US" sz="2200" baseline="0" dirty="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−3</m:t>
                                </m:r>
                              </m:oMath>
                            </m:oMathPara>
                          </a14:m>
                          <a:endParaRPr lang="en-US" sz="2200" baseline="0" dirty="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−1</m:t>
                                </m:r>
                              </m:oMath>
                            </m:oMathPara>
                          </a14:m>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     0</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  3</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   5</a:t>
                          </a:r>
                          <a:endParaRPr lang="en-US" sz="2200" baseline="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 </m:t>
                                </m:r>
                                <m:r>
                                  <a:rPr lang="en-US" sz="2200" baseline="0">
                                    <a:effectLst/>
                                    <a:latin typeface="Cambria Math"/>
                                  </a:rPr>
                                  <m:t>𝑓</m:t>
                                </m:r>
                                <m:r>
                                  <a:rPr lang="en-US" sz="2200" baseline="0">
                                    <a:effectLst/>
                                    <a:latin typeface="Cambria Math"/>
                                  </a:rPr>
                                  <m:t>(</m:t>
                                </m:r>
                                <m:r>
                                  <a:rPr lang="en-US" sz="2200" baseline="0">
                                    <a:effectLst/>
                                    <a:latin typeface="Cambria Math"/>
                                  </a:rPr>
                                  <m:t>𝑥</m:t>
                                </m:r>
                                <m:r>
                                  <a:rPr lang="en-US" sz="2200" baseline="0">
                                    <a:effectLst/>
                                    <a:latin typeface="Cambria Math"/>
                                  </a:rPr>
                                  <m:t>)</m:t>
                                </m:r>
                              </m:oMath>
                            </m:oMathPara>
                          </a14:m>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−30</m:t>
                                </m:r>
                              </m:oMath>
                            </m:oMathPara>
                          </a14:m>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−22</m:t>
                                </m:r>
                              </m:oMath>
                            </m:oMathPara>
                          </a14:m>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2200" baseline="0">
                                    <a:effectLst/>
                                    <a:latin typeface="Cambria Math"/>
                                  </a:rPr>
                                  <m:t>−12</m:t>
                                </m:r>
                              </m:oMath>
                            </m:oMathPara>
                          </a14:m>
                          <a:endParaRPr lang="en-US" sz="2200" baseline="0" dirty="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330</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dirty="0">
                              <a:effectLst/>
                            </a:rPr>
                            <a:t>3458</a:t>
                          </a:r>
                          <a:endParaRPr lang="en-US" sz="2200" baseline="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mc:Choice>
        <mc:Fallback>
          <p:graphicFrame>
            <p:nvGraphicFramePr>
              <p:cNvPr id="10" name="Table 9"/>
              <p:cNvGraphicFramePr>
                <a:graphicFrameLocks noGrp="1"/>
              </p:cNvGraphicFramePr>
              <p:nvPr>
                <p:extLst>
                  <p:ext uri="{D42A27DB-BD31-4B8C-83A1-F6EECF244321}">
                    <p14:modId xmlns:p14="http://schemas.microsoft.com/office/powerpoint/2010/main" xmlns="" xmlns:a14="http://schemas.microsoft.com/office/drawing/2010/main" val="4023011727"/>
                  </p:ext>
                </p:extLst>
              </p:nvPr>
            </p:nvGraphicFramePr>
            <p:xfrm>
              <a:off x="723900" y="4572000"/>
              <a:ext cx="5638800" cy="1005840"/>
            </p:xfrm>
            <a:graphic>
              <a:graphicData uri="http://schemas.openxmlformats.org/drawingml/2006/table">
                <a:tbl>
                  <a:tblPr firstRow="1" firstCol="1" bandRow="1">
                    <a:tableStyleId>{5C22544A-7EE6-4342-B048-85BDC9FD1C3A}</a:tableStyleId>
                  </a:tblPr>
                  <a:tblGrid>
                    <a:gridCol w="838200"/>
                    <a:gridCol w="914400"/>
                    <a:gridCol w="1066800"/>
                    <a:gridCol w="838200"/>
                    <a:gridCol w="914400"/>
                    <a:gridCol w="1066800"/>
                  </a:tblGrid>
                  <a:tr h="502920">
                    <a:tc>
                      <a:txBody>
                        <a:bodyPr/>
                        <a:lstStyle/>
                        <a:p>
                          <a:endParaRPr lang="en-US"/>
                        </a:p>
                      </a:txBody>
                      <a:tcPr marL="68580" marR="68580" marT="0" marB="0">
                        <a:blipFill rotWithShape="1">
                          <a:blip r:embed="rId4"/>
                          <a:stretch>
                            <a:fillRect l="-725" r="-570290" b="-121687"/>
                          </a:stretch>
                        </a:blipFill>
                      </a:tcPr>
                    </a:tc>
                    <a:tc>
                      <a:txBody>
                        <a:bodyPr/>
                        <a:lstStyle/>
                        <a:p>
                          <a:endParaRPr lang="en-US"/>
                        </a:p>
                      </a:txBody>
                      <a:tcPr marL="68580" marR="68580" marT="0" marB="0">
                        <a:blipFill rotWithShape="1">
                          <a:blip r:embed="rId4"/>
                          <a:stretch>
                            <a:fillRect l="-92667" r="-424667" b="-121687"/>
                          </a:stretch>
                        </a:blipFill>
                      </a:tcPr>
                    </a:tc>
                    <a:tc>
                      <a:txBody>
                        <a:bodyPr/>
                        <a:lstStyle/>
                        <a:p>
                          <a:endParaRPr lang="en-US"/>
                        </a:p>
                      </a:txBody>
                      <a:tcPr marL="68580" marR="68580" marT="0" marB="0">
                        <a:blipFill rotWithShape="1">
                          <a:blip r:embed="rId4"/>
                          <a:stretch>
                            <a:fillRect l="-165143" r="-264000" b="-121687"/>
                          </a:stretch>
                        </a:blipFill>
                      </a:tcPr>
                    </a:tc>
                    <a:tc>
                      <a:txBody>
                        <a:bodyPr/>
                        <a:lstStyle/>
                        <a:p>
                          <a:pPr marL="0" marR="0">
                            <a:lnSpc>
                              <a:spcPct val="150000"/>
                            </a:lnSpc>
                            <a:spcBef>
                              <a:spcPts val="0"/>
                            </a:spcBef>
                            <a:spcAft>
                              <a:spcPts val="0"/>
                            </a:spcAft>
                          </a:pPr>
                          <a:r>
                            <a:rPr lang="en-US" sz="2200" baseline="0">
                              <a:effectLst/>
                            </a:rPr>
                            <a:t>     0</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  3</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a:effectLst/>
                            </a:rPr>
                            <a:t>   5</a:t>
                          </a:r>
                          <a:endParaRPr lang="en-US" sz="2200" baseline="0">
                            <a:effectLst/>
                            <a:latin typeface="Calibri"/>
                            <a:ea typeface="Calibri"/>
                            <a:cs typeface="Times New Roman"/>
                          </a:endParaRPr>
                        </a:p>
                      </a:txBody>
                      <a:tcPr marL="68580" marR="68580" marT="0" marB="0"/>
                    </a:tc>
                  </a:tr>
                  <a:tr h="502920">
                    <a:tc>
                      <a:txBody>
                        <a:bodyPr/>
                        <a:lstStyle/>
                        <a:p>
                          <a:endParaRPr lang="en-US"/>
                        </a:p>
                      </a:txBody>
                      <a:tcPr marL="68580" marR="68580" marT="0" marB="0">
                        <a:blipFill rotWithShape="1">
                          <a:blip r:embed="rId4"/>
                          <a:stretch>
                            <a:fillRect l="-725" t="-101220" r="-570290" b="-23171"/>
                          </a:stretch>
                        </a:blipFill>
                      </a:tcPr>
                    </a:tc>
                    <a:tc>
                      <a:txBody>
                        <a:bodyPr/>
                        <a:lstStyle/>
                        <a:p>
                          <a:endParaRPr lang="en-US"/>
                        </a:p>
                      </a:txBody>
                      <a:tcPr marL="68580" marR="68580" marT="0" marB="0">
                        <a:blipFill rotWithShape="1">
                          <a:blip r:embed="rId4"/>
                          <a:stretch>
                            <a:fillRect l="-92667" t="-101220" r="-424667" b="-23171"/>
                          </a:stretch>
                        </a:blipFill>
                      </a:tcPr>
                    </a:tc>
                    <a:tc>
                      <a:txBody>
                        <a:bodyPr/>
                        <a:lstStyle/>
                        <a:p>
                          <a:endParaRPr lang="en-US"/>
                        </a:p>
                      </a:txBody>
                      <a:tcPr marL="68580" marR="68580" marT="0" marB="0">
                        <a:blipFill rotWithShape="1">
                          <a:blip r:embed="rId4"/>
                          <a:stretch>
                            <a:fillRect l="-165143" t="-101220" r="-264000" b="-23171"/>
                          </a:stretch>
                        </a:blipFill>
                      </a:tcPr>
                    </a:tc>
                    <a:tc>
                      <a:txBody>
                        <a:bodyPr/>
                        <a:lstStyle/>
                        <a:p>
                          <a:endParaRPr lang="en-US"/>
                        </a:p>
                      </a:txBody>
                      <a:tcPr marL="68580" marR="68580" marT="0" marB="0">
                        <a:blipFill rotWithShape="1">
                          <a:blip r:embed="rId4"/>
                          <a:stretch>
                            <a:fillRect l="-338686" t="-101220" r="-237226" b="-23171"/>
                          </a:stretch>
                        </a:blipFill>
                      </a:tcPr>
                    </a:tc>
                    <a:tc>
                      <a:txBody>
                        <a:bodyPr/>
                        <a:lstStyle/>
                        <a:p>
                          <a:pPr marL="0" marR="0">
                            <a:lnSpc>
                              <a:spcPct val="150000"/>
                            </a:lnSpc>
                            <a:spcBef>
                              <a:spcPts val="0"/>
                            </a:spcBef>
                            <a:spcAft>
                              <a:spcPts val="0"/>
                            </a:spcAft>
                          </a:pPr>
                          <a:r>
                            <a:rPr lang="en-US" sz="2200" baseline="0">
                              <a:effectLst/>
                            </a:rPr>
                            <a:t>330</a:t>
                          </a:r>
                          <a:endParaRPr lang="en-US" sz="2200" baseline="0">
                            <a:effectLst/>
                            <a:latin typeface="Calibri"/>
                            <a:ea typeface="Calibri"/>
                            <a:cs typeface="Times New Roman"/>
                          </a:endParaRPr>
                        </a:p>
                      </a:txBody>
                      <a:tcPr marL="68580" marR="68580" marT="0" marB="0"/>
                    </a:tc>
                    <a:tc>
                      <a:txBody>
                        <a:bodyPr/>
                        <a:lstStyle/>
                        <a:p>
                          <a:pPr marL="0" marR="0">
                            <a:lnSpc>
                              <a:spcPct val="150000"/>
                            </a:lnSpc>
                            <a:spcBef>
                              <a:spcPts val="0"/>
                            </a:spcBef>
                            <a:spcAft>
                              <a:spcPts val="0"/>
                            </a:spcAft>
                          </a:pPr>
                          <a:r>
                            <a:rPr lang="en-US" sz="2200" baseline="0" dirty="0">
                              <a:effectLst/>
                            </a:rPr>
                            <a:t>3458</a:t>
                          </a:r>
                          <a:endParaRPr lang="en-US" sz="2200" baseline="0" dirty="0">
                            <a:effectLst/>
                            <a:latin typeface="Calibri"/>
                            <a:ea typeface="Calibri"/>
                            <a:cs typeface="Times New Roman"/>
                          </a:endParaRPr>
                        </a:p>
                      </a:txBody>
                      <a:tcPr marL="68580" marR="68580" marT="0" marB="0"/>
                    </a:tc>
                  </a:tr>
                </a:tbl>
              </a:graphicData>
            </a:graphic>
          </p:graphicFrame>
        </mc:Fallback>
      </mc:AlternateContent>
      <p:pic>
        <p:nvPicPr>
          <p:cNvPr id="11" name="Picture 10">
            <a:extLst>
              <a:ext uri="{FF2B5EF4-FFF2-40B4-BE49-F238E27FC236}">
                <a16:creationId xmlns:a16="http://schemas.microsoft.com/office/drawing/2014/main" xmlns="" id="{3456070D-3CE1-404C-9D4C-BCBE38D3B51C}"/>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3555489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In the last lecture, we have discuss the following methods:</a:t>
            </a:r>
          </a:p>
          <a:p>
            <a:r>
              <a:rPr lang="en-US" sz="2200" dirty="0"/>
              <a:t>Lagrange’s interpolation formula</a:t>
            </a:r>
          </a:p>
          <a:p>
            <a:r>
              <a:rPr lang="en-US" sz="2200" dirty="0"/>
              <a:t>Newton divided interpolation formula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FDD5A0BA-632F-48AD-AFBF-FA9EC3BC58E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t>Recap[CO4]</a:t>
            </a:r>
          </a:p>
        </p:txBody>
      </p:sp>
      <p:pic>
        <p:nvPicPr>
          <p:cNvPr id="9" name="Picture 8">
            <a:extLst>
              <a:ext uri="{FF2B5EF4-FFF2-40B4-BE49-F238E27FC236}">
                <a16:creationId xmlns:a16="http://schemas.microsoft.com/office/drawing/2014/main" xmlns="" id="{1CF94A43-3141-44CE-8119-D475B7A0FB6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8535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Intent of this topic is to solve approximately large system of linear equations using numerical methods.</a:t>
            </a: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E797543F-4D8A-4FA1-AF4B-5A93FFFE4C1A}"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 Topic objective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0886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838200"/>
                <a:ext cx="8229600" cy="5410200"/>
              </a:xfrm>
            </p:spPr>
            <p:txBody>
              <a:bodyPr>
                <a:normAutofit fontScale="92500" lnSpcReduction="10000"/>
              </a:bodyPr>
              <a:lstStyle/>
              <a:p>
                <a:pPr marL="0" indent="0">
                  <a:buNone/>
                </a:pPr>
                <a:r>
                  <a:rPr lang="en-US" sz="2400" dirty="0">
                    <a:cs typeface="Times New Roman" pitchFamily="18" charset="0"/>
                  </a:rPr>
                  <a:t>Consider a non-homogeneous system of  three  simultaneous linear algebraic equations in three unknowns as</a:t>
                </a:r>
              </a:p>
              <a:p>
                <a:pPr marL="0" indent="0">
                  <a:buNone/>
                </a:pPr>
                <a14:m>
                  <m:oMathPara xmlns:m="http://schemas.openxmlformats.org/officeDocument/2006/math">
                    <m:oMathParaPr>
                      <m:jc m:val="left"/>
                    </m:oMathParaPr>
                    <m:oMath xmlns:m="http://schemas.openxmlformats.org/officeDocument/2006/math">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11</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1</m:t>
                          </m:r>
                        </m:sub>
                      </m:sSub>
                      <m:r>
                        <a:rPr lang="en-US" sz="2400" i="1" dirty="0">
                          <a:latin typeface="Cambria Math" panose="02040503050406030204" pitchFamily="18" charset="0"/>
                          <a:cs typeface="Times New Roman" pitchFamily="18" charset="0"/>
                        </a:rPr>
                        <m:t>+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12</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2</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13</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3</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𝑏</m:t>
                          </m:r>
                        </m:e>
                        <m:sub>
                          <m:r>
                            <a:rPr lang="en-US" sz="2400" i="1" dirty="0">
                              <a:latin typeface="Cambria Math" panose="02040503050406030204" pitchFamily="18" charset="0"/>
                              <a:cs typeface="Times New Roman" pitchFamily="18" charset="0"/>
                            </a:rPr>
                            <m:t>1</m:t>
                          </m:r>
                        </m:sub>
                      </m:sSub>
                      <m:r>
                        <a:rPr lang="en-US" sz="2400" i="1" dirty="0">
                          <a:latin typeface="Cambria Math" panose="02040503050406030204" pitchFamily="18" charset="0"/>
                          <a:cs typeface="Times New Roman" pitchFamily="18" charset="0"/>
                        </a:rPr>
                        <m:t> </m:t>
                      </m:r>
                    </m:oMath>
                  </m:oMathPara>
                </a14:m>
                <a:endParaRPr lang="en-US" sz="2400" dirty="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21</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1</m:t>
                          </m:r>
                        </m:sub>
                      </m:sSub>
                      <m:r>
                        <a:rPr lang="en-US" sz="2400" i="1" dirty="0">
                          <a:latin typeface="Cambria Math" panose="02040503050406030204" pitchFamily="18" charset="0"/>
                          <a:cs typeface="Times New Roman" pitchFamily="18" charset="0"/>
                        </a:rPr>
                        <m:t>+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22</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2</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23</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3</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𝑏</m:t>
                          </m:r>
                        </m:e>
                        <m:sub>
                          <m:r>
                            <a:rPr lang="en-US" sz="2400" i="1" dirty="0">
                              <a:latin typeface="Cambria Math" panose="02040503050406030204" pitchFamily="18" charset="0"/>
                              <a:cs typeface="Times New Roman" pitchFamily="18" charset="0"/>
                            </a:rPr>
                            <m:t>2</m:t>
                          </m:r>
                        </m:sub>
                      </m:sSub>
                      <m:r>
                        <a:rPr lang="en-US" sz="2400" i="1" dirty="0">
                          <a:latin typeface="Cambria Math" panose="02040503050406030204" pitchFamily="18" charset="0"/>
                          <a:cs typeface="Times New Roman" pitchFamily="18" charset="0"/>
                        </a:rPr>
                        <m:t> ……………..(1)</m:t>
                      </m:r>
                    </m:oMath>
                  </m:oMathPara>
                </a14:m>
                <a:endParaRPr lang="en-US" sz="2400" dirty="0">
                  <a:cs typeface="Times New Roman" pitchFamily="18" charset="0"/>
                </a:endParaRPr>
              </a:p>
              <a:p>
                <a:pPr marL="0" indent="0">
                  <a:buNone/>
                </a:pPr>
                <a14:m>
                  <m:oMath xmlns:m="http://schemas.openxmlformats.org/officeDocument/2006/math">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31</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1</m:t>
                        </m:r>
                      </m:sub>
                    </m:sSub>
                    <m:r>
                      <a:rPr lang="en-US" sz="2400" i="1" dirty="0">
                        <a:latin typeface="Cambria Math" panose="02040503050406030204" pitchFamily="18" charset="0"/>
                        <a:cs typeface="Times New Roman" pitchFamily="18" charset="0"/>
                      </a:rPr>
                      <m:t>+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32</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2</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𝑎</m:t>
                        </m:r>
                      </m:e>
                      <m:sub>
                        <m:r>
                          <a:rPr lang="en-US" sz="2400" i="1" dirty="0">
                            <a:latin typeface="Cambria Math" panose="02040503050406030204" pitchFamily="18" charset="0"/>
                            <a:cs typeface="Times New Roman" pitchFamily="18" charset="0"/>
                          </a:rPr>
                          <m:t>33</m:t>
                        </m:r>
                      </m:sub>
                    </m:sSub>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𝑥</m:t>
                        </m:r>
                      </m:e>
                      <m:sub>
                        <m:r>
                          <a:rPr lang="en-US" sz="2400" i="1" dirty="0">
                            <a:latin typeface="Cambria Math" panose="02040503050406030204" pitchFamily="18" charset="0"/>
                            <a:cs typeface="Times New Roman" pitchFamily="18" charset="0"/>
                          </a:rPr>
                          <m:t>3</m:t>
                        </m:r>
                      </m:sub>
                    </m:sSub>
                    <m:r>
                      <a:rPr lang="en-US" sz="2400" i="1" dirty="0">
                        <a:latin typeface="Cambria Math" panose="02040503050406030204" pitchFamily="18" charset="0"/>
                        <a:cs typeface="Times New Roman" pitchFamily="18" charset="0"/>
                      </a:rPr>
                      <m:t> = </m:t>
                    </m:r>
                    <m:sSub>
                      <m:sSubPr>
                        <m:ctrlPr>
                          <a:rPr lang="en-US" sz="2400" i="1" dirty="0">
                            <a:latin typeface="Cambria Math" panose="02040503050406030204" pitchFamily="18" charset="0"/>
                            <a:cs typeface="Times New Roman" pitchFamily="18" charset="0"/>
                          </a:rPr>
                        </m:ctrlPr>
                      </m:sSubPr>
                      <m:e>
                        <m:r>
                          <a:rPr lang="en-US" sz="2400" i="1" dirty="0">
                            <a:latin typeface="Cambria Math" panose="02040503050406030204" pitchFamily="18" charset="0"/>
                            <a:cs typeface="Times New Roman" pitchFamily="18" charset="0"/>
                          </a:rPr>
                          <m:t>𝑏</m:t>
                        </m:r>
                      </m:e>
                      <m:sub>
                        <m:r>
                          <a:rPr lang="en-US" sz="2400" i="1" dirty="0">
                            <a:latin typeface="Cambria Math" panose="02040503050406030204" pitchFamily="18" charset="0"/>
                            <a:cs typeface="Times New Roman" pitchFamily="18" charset="0"/>
                          </a:rPr>
                          <m:t>3</m:t>
                        </m:r>
                      </m:sub>
                    </m:sSub>
                    <m:r>
                      <a:rPr lang="en-US" sz="2400" i="1" dirty="0">
                        <a:latin typeface="Cambria Math" panose="02040503050406030204" pitchFamily="18" charset="0"/>
                        <a:cs typeface="Times New Roman" pitchFamily="18" charset="0"/>
                      </a:rPr>
                      <m:t> </m:t>
                    </m:r>
                  </m:oMath>
                </a14:m>
                <a:r>
                  <a:rPr lang="en-US" sz="2400" dirty="0">
                    <a:cs typeface="Times New Roman" pitchFamily="18" charset="0"/>
                  </a:rPr>
                  <a:t/>
                </a:r>
              </a:p>
              <a:p>
                <a:pPr marL="0" indent="0">
                  <a:buNone/>
                </a:pPr>
                <a:r>
                  <a:rPr lang="en-US" sz="2400" dirty="0">
                    <a:cs typeface="Times New Roman" pitchFamily="18" charset="0"/>
                  </a:rPr>
                  <a:t>where all </a:t>
                </a:r>
                <a14:m>
                  <m:oMath xmlns:m="http://schemas.openxmlformats.org/officeDocument/2006/math">
                    <m:sSub>
                      <m:sSubPr>
                        <m:ctrlPr>
                          <a:rPr lang="en-US" sz="2400" i="1">
                            <a:latin typeface="Cambria Math" panose="02040503050406030204" pitchFamily="18" charset="0"/>
                            <a:cs typeface="Times New Roman" pitchFamily="18" charset="0"/>
                          </a:rPr>
                        </m:ctrlPr>
                      </m:sSubPr>
                      <m:e>
                        <m:r>
                          <a:rPr lang="en-US" sz="2400" i="1">
                            <a:latin typeface="Cambria Math" panose="02040503050406030204" pitchFamily="18" charset="0"/>
                            <a:cs typeface="Times New Roman" pitchFamily="18" charset="0"/>
                          </a:rPr>
                          <m:t>𝑎</m:t>
                        </m:r>
                      </m:e>
                      <m:sub>
                        <m:r>
                          <a:rPr lang="en-US" sz="2400" i="1">
                            <a:latin typeface="Cambria Math" panose="02040503050406030204" pitchFamily="18" charset="0"/>
                            <a:cs typeface="Times New Roman" pitchFamily="18" charset="0"/>
                          </a:rPr>
                          <m:t>𝑖𝑗</m:t>
                        </m:r>
                      </m:sub>
                    </m:sSub>
                  </m:oMath>
                </a14:m>
                <a:r>
                  <a:rPr lang="en-US" sz="2400" dirty="0">
                    <a:cs typeface="Times New Roman" pitchFamily="18" charset="0"/>
                  </a:rPr>
                  <a:t>'s and </a:t>
                </a:r>
                <a14:m>
                  <m:oMath xmlns:m="http://schemas.openxmlformats.org/officeDocument/2006/math">
                    <m:sSub>
                      <m:sSubPr>
                        <m:ctrlPr>
                          <a:rPr lang="en-US" sz="2400" i="1">
                            <a:latin typeface="Cambria Math" panose="02040503050406030204" pitchFamily="18" charset="0"/>
                            <a:cs typeface="Times New Roman" pitchFamily="18" charset="0"/>
                          </a:rPr>
                        </m:ctrlPr>
                      </m:sSubPr>
                      <m:e>
                        <m:r>
                          <a:rPr lang="en-US" sz="2400" i="1">
                            <a:latin typeface="Cambria Math" panose="02040503050406030204" pitchFamily="18" charset="0"/>
                            <a:cs typeface="Times New Roman" pitchFamily="18" charset="0"/>
                          </a:rPr>
                          <m:t>𝑏</m:t>
                        </m:r>
                      </m:e>
                      <m:sub>
                        <m:r>
                          <a:rPr lang="en-US" sz="2400" i="1">
                            <a:latin typeface="Cambria Math" panose="02040503050406030204" pitchFamily="18" charset="0"/>
                            <a:cs typeface="Times New Roman" pitchFamily="18" charset="0"/>
                          </a:rPr>
                          <m:t>𝑗</m:t>
                        </m:r>
                      </m:sub>
                    </m:sSub>
                  </m:oMath>
                </a14:m>
                <a:r>
                  <a:rPr lang="en-US" sz="2400" dirty="0">
                    <a:cs typeface="Times New Roman" pitchFamily="18" charset="0"/>
                  </a:rPr>
                  <a:t>'s are constants.</a:t>
                </a:r>
              </a:p>
              <a:p>
                <a:pPr marL="0" indent="0">
                  <a:buNone/>
                </a:pPr>
                <a:r>
                  <a:rPr lang="en-US" sz="2400" dirty="0">
                    <a:cs typeface="Times New Roman" pitchFamily="18" charset="0"/>
                  </a:rPr>
                  <a:t>Using matrix notation, the above system (1) can be written as</a:t>
                </a:r>
              </a:p>
              <a:p>
                <a:pPr marL="0" indent="0">
                  <a:buNone/>
                </a:pPr>
                <a14:m>
                  <m:oMath xmlns:m="http://schemas.openxmlformats.org/officeDocument/2006/math">
                    <m:r>
                      <a:rPr lang="en-US" sz="2400" b="0" i="1" smtClean="0">
                        <a:latin typeface="Cambria Math" panose="02040503050406030204" pitchFamily="18" charset="0"/>
                        <a:cs typeface="Times New Roman" pitchFamily="18" charset="0"/>
                      </a:rPr>
                      <m:t>𝐴𝑋</m:t>
                    </m:r>
                    <m:r>
                      <a:rPr lang="en-US" sz="2400" b="0" i="1" smtClean="0">
                        <a:latin typeface="Cambria Math" panose="02040503050406030204" pitchFamily="18" charset="0"/>
                        <a:cs typeface="Times New Roman" pitchFamily="18" charset="0"/>
                      </a:rPr>
                      <m:t>=</m:t>
                    </m:r>
                    <m:r>
                      <a:rPr lang="en-US" sz="2400" b="0" i="1" smtClean="0">
                        <a:latin typeface="Cambria Math" panose="02040503050406030204" pitchFamily="18" charset="0"/>
                        <a:cs typeface="Times New Roman" pitchFamily="18" charset="0"/>
                      </a:rPr>
                      <m:t>𝐵</m:t>
                    </m:r>
                  </m:oMath>
                </a14:m>
                <a:r>
                  <a:rPr lang="en-US" sz="2400" dirty="0">
                    <a:cs typeface="Times New Roman" pitchFamily="18" charset="0"/>
                  </a:rPr>
                  <a:t>     .................(2)</a:t>
                </a:r>
              </a:p>
              <a:p>
                <a:pPr marL="0" indent="0">
                  <a:buNone/>
                </a:pPr>
                <a14:m>
                  <m:oMath xmlns:m="http://schemas.openxmlformats.org/officeDocument/2006/math">
                    <m:d>
                      <m:dPr>
                        <m:begChr m:val="["/>
                        <m:endChr m:val="]"/>
                        <m:ctrlPr>
                          <a:rPr lang="en-US" sz="2400" i="1">
                            <a:solidFill>
                              <a:prstClr val="black"/>
                            </a:solidFill>
                            <a:latin typeface="Cambria Math" panose="02040503050406030204" pitchFamily="18" charset="0"/>
                          </a:rPr>
                        </m:ctrlPr>
                      </m:dPr>
                      <m:e>
                        <m:m>
                          <m:mPr>
                            <m:mcs>
                              <m:mc>
                                <m:mcPr>
                                  <m:count m:val="3"/>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11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12</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13</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21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22</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23</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31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32</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33</m:t>
                                  </m:r>
                                </m:sub>
                              </m:sSub>
                            </m:e>
                          </m:mr>
                        </m:m>
                      </m:e>
                    </m:d>
                  </m:oMath>
                </a14:m>
                <a:r>
                  <a:rPr lang="en-US" sz="2400" dirty="0">
                    <a:solidFill>
                      <a:prstClr val="black"/>
                    </a:solidFill>
                    <a:cs typeface="Times New Roman" pitchFamily="18" charset="0"/>
                  </a:rPr>
                  <a:t/>
                </a:r>
                <a14:m>
                  <m:oMath xmlns:m="http://schemas.openxmlformats.org/officeDocument/2006/math">
                    <m:d>
                      <m:dPr>
                        <m:begChr m:val="["/>
                        <m:endChr m:val="]"/>
                        <m:ctrlPr>
                          <a:rPr lang="en-US" sz="2400" i="1" dirty="0">
                            <a:solidFill>
                              <a:prstClr val="black"/>
                            </a:solidFill>
                            <a:latin typeface="Cambria Math" panose="02040503050406030204" pitchFamily="18" charset="0"/>
                          </a:rPr>
                        </m:ctrlPr>
                      </m:dPr>
                      <m:e>
                        <m:m>
                          <m:mPr>
                            <m:mcs>
                              <m:mc>
                                <m:mcPr>
                                  <m:count m:val="1"/>
                                  <m:mcJc m:val="center"/>
                                </m:mcPr>
                              </m:mc>
                            </m:mcs>
                            <m:ctrlPr>
                              <a:rPr lang="en-US" sz="2400" i="1" dirty="0">
                                <a:solidFill>
                                  <a:prstClr val="black"/>
                                </a:solidFill>
                                <a:latin typeface="Cambria Math" panose="02040503050406030204" pitchFamily="18" charset="0"/>
                              </a:rPr>
                            </m:ctrlPr>
                          </m:mPr>
                          <m:mr>
                            <m:e>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1</m:t>
                                  </m:r>
                                </m:sub>
                              </m:sSub>
                            </m:e>
                          </m:mr>
                          <m:mr>
                            <m:e>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2</m:t>
                                  </m:r>
                                </m:sub>
                              </m:sSub>
                            </m:e>
                          </m:mr>
                          <m:mr>
                            <m:e>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3</m:t>
                                  </m:r>
                                </m:sub>
                              </m:sSub>
                            </m:e>
                          </m:mr>
                        </m:m>
                      </m:e>
                    </m:d>
                  </m:oMath>
                </a14:m>
                <a:r>
                  <a:rPr lang="en-US" sz="2400" dirty="0">
                    <a:cs typeface="Times New Roman" pitchFamily="18" charset="0"/>
                  </a:rPr>
                  <a:t>=</a:t>
                </a:r>
                <a14:m>
                  <m:oMath xmlns:m="http://schemas.openxmlformats.org/officeDocument/2006/math">
                    <m:d>
                      <m:dPr>
                        <m:begChr m:val="["/>
                        <m:endChr m:val="]"/>
                        <m:ctrlPr>
                          <a:rPr lang="en-US" sz="2400"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e>
                          </m:mr>
                          <m:m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2</m:t>
                                  </m:r>
                                </m:sub>
                              </m:sSub>
                            </m:e>
                          </m:mr>
                          <m:m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3</m:t>
                                  </m:r>
                                </m:sub>
                              </m:sSub>
                            </m:e>
                          </m:mr>
                        </m:m>
                      </m:e>
                    </m:d>
                  </m:oMath>
                </a14:m>
                <a:endParaRPr lang="en-US" sz="2400" dirty="0">
                  <a:cs typeface="Times New Roman" pitchFamily="18" charset="0"/>
                </a:endParaRPr>
              </a:p>
              <a:p>
                <a:pPr marL="0" indent="0">
                  <a:buNone/>
                </a:pPr>
                <a:r>
                  <a:rPr lang="en-US" sz="2400" dirty="0">
                    <a:cs typeface="Times New Roman" pitchFamily="18" charset="0"/>
                  </a:rPr>
                  <a:t>By finding a solution of the system, we mean to obtain the values of  three unknowns</a:t>
                </a:r>
                <a14:m>
                  <m:oMath xmlns:m="http://schemas.openxmlformats.org/officeDocument/2006/math">
                    <m:r>
                      <a:rPr lang="en-US" sz="2400">
                        <a:latin typeface="Cambria Math" panose="02040503050406030204" pitchFamily="18" charset="0"/>
                        <a:cs typeface="Times New Roman" pitchFamily="18" charset="0"/>
                      </a:rPr>
                      <m:t>    </m:t>
                    </m:r>
                    <m:sSub>
                      <m:sSubPr>
                        <m:ctrlPr>
                          <a:rPr lang="en-US" sz="2400" i="1">
                            <a:latin typeface="Cambria Math" panose="02040503050406030204" pitchFamily="18" charset="0"/>
                            <a:cs typeface="Times New Roman" pitchFamily="18" charset="0"/>
                          </a:rPr>
                        </m:ctrlPr>
                      </m:sSubPr>
                      <m:e>
                        <m:r>
                          <a:rPr lang="en-US" sz="2400" i="1">
                            <a:latin typeface="Cambria Math" panose="02040503050406030204" pitchFamily="18" charset="0"/>
                            <a:cs typeface="Times New Roman" pitchFamily="18" charset="0"/>
                          </a:rPr>
                          <m:t>𝑥</m:t>
                        </m:r>
                      </m:e>
                      <m:sub>
                        <m:r>
                          <a:rPr lang="en-US" sz="2400" i="1">
                            <a:latin typeface="Cambria Math" panose="02040503050406030204" pitchFamily="18" charset="0"/>
                            <a:cs typeface="Times New Roman" pitchFamily="18" charset="0"/>
                          </a:rPr>
                          <m:t>1</m:t>
                        </m:r>
                      </m:sub>
                    </m:sSub>
                  </m:oMath>
                </a14:m>
                <a:r>
                  <a:rPr lang="en-US" sz="2400" dirty="0">
                    <a:cs typeface="Times New Roman" pitchFamily="18" charset="0"/>
                  </a:rPr>
                  <a:t>, </a:t>
                </a:r>
                <a14:m>
                  <m:oMath xmlns:m="http://schemas.openxmlformats.org/officeDocument/2006/math">
                    <m:sSub>
                      <m:sSubPr>
                        <m:ctrlPr>
                          <a:rPr lang="en-US" sz="2400" i="1">
                            <a:latin typeface="Cambria Math" panose="02040503050406030204" pitchFamily="18" charset="0"/>
                            <a:cs typeface="Times New Roman" pitchFamily="18" charset="0"/>
                          </a:rPr>
                        </m:ctrlPr>
                      </m:sSubPr>
                      <m:e>
                        <m:r>
                          <a:rPr lang="en-US" sz="2400" i="1">
                            <a:latin typeface="Cambria Math" panose="02040503050406030204" pitchFamily="18" charset="0"/>
                            <a:cs typeface="Times New Roman" pitchFamily="18" charset="0"/>
                          </a:rPr>
                          <m:t>𝑥</m:t>
                        </m:r>
                      </m:e>
                      <m:sub>
                        <m:r>
                          <a:rPr lang="en-US" sz="2400" i="1">
                            <a:latin typeface="Cambria Math" panose="02040503050406030204" pitchFamily="18" charset="0"/>
                            <a:cs typeface="Times New Roman" pitchFamily="18" charset="0"/>
                          </a:rPr>
                          <m:t>2</m:t>
                        </m:r>
                      </m:sub>
                    </m:sSub>
                  </m:oMath>
                </a14:m>
                <a:r>
                  <a:rPr lang="en-US" sz="2400" dirty="0">
                    <a:cs typeface="Times New Roman" pitchFamily="18" charset="0"/>
                  </a:rPr>
                  <a:t> and </a:t>
                </a:r>
                <a14:m>
                  <m:oMath xmlns:m="http://schemas.openxmlformats.org/officeDocument/2006/math">
                    <m:sSub>
                      <m:sSubPr>
                        <m:ctrlPr>
                          <a:rPr lang="en-US" sz="2400" i="1">
                            <a:latin typeface="Cambria Math" panose="02040503050406030204" pitchFamily="18" charset="0"/>
                            <a:cs typeface="Times New Roman" pitchFamily="18" charset="0"/>
                          </a:rPr>
                        </m:ctrlPr>
                      </m:sSubPr>
                      <m:e>
                        <m:r>
                          <a:rPr lang="en-US" sz="2400" i="1">
                            <a:latin typeface="Cambria Math" panose="02040503050406030204" pitchFamily="18" charset="0"/>
                            <a:cs typeface="Times New Roman" pitchFamily="18" charset="0"/>
                          </a:rPr>
                          <m:t>𝑥</m:t>
                        </m:r>
                      </m:e>
                      <m:sub>
                        <m:r>
                          <a:rPr lang="en-US" sz="2400" i="1">
                            <a:latin typeface="Cambria Math" panose="02040503050406030204" pitchFamily="18" charset="0"/>
                            <a:cs typeface="Times New Roman" pitchFamily="18" charset="0"/>
                          </a:rPr>
                          <m:t>3</m:t>
                        </m:r>
                      </m:sub>
                    </m:sSub>
                  </m:oMath>
                </a14:m>
                <a:r>
                  <a:rPr lang="en-US" sz="2400" dirty="0">
                    <a:cs typeface="Times New Roman" pitchFamily="18" charset="0"/>
                  </a:rPr>
                  <a:t> such that they satisfy  the given equations</a:t>
                </a:r>
                <a:endParaRPr lang="en-US" sz="2400" dirty="0"/>
              </a:p>
              <a:p>
                <a:pPr marL="0" indent="0">
                  <a:buNone/>
                </a:pPr>
                <a:endParaRPr lang="en-US" sz="24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838200"/>
                <a:ext cx="8229600" cy="5410200"/>
              </a:xfrm>
              <a:blipFill>
                <a:blip r:embed="rId2"/>
                <a:stretch>
                  <a:fillRect l="-963" t="-1466"/>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5FC1CCCB-3979-40E7-AC3C-102990C2570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Solution of system of linear equations</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55331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endParaRPr lang="en-US" sz="2200" dirty="0"/>
          </a:p>
          <a:p>
            <a:r>
              <a:rPr lang="en-US" sz="2200" dirty="0">
                <a:latin typeface="+mj-lt"/>
                <a:cs typeface="Times New Roman" pitchFamily="18" charset="0"/>
              </a:rPr>
              <a:t>This method is also known as Triangularization method or method of factorization.</a:t>
            </a:r>
          </a:p>
          <a:p>
            <a:r>
              <a:rPr lang="en-US" sz="2200" dirty="0">
                <a:latin typeface="+mj-lt"/>
                <a:cs typeface="Times New Roman" pitchFamily="18" charset="0"/>
              </a:rPr>
              <a:t>The given system of equations can be written in matrix form as  AX=B.......(1)</a:t>
            </a:r>
          </a:p>
          <a:p>
            <a:r>
              <a:rPr lang="en-US" sz="2200" dirty="0">
                <a:latin typeface="+mj-lt"/>
                <a:cs typeface="Times New Roman" pitchFamily="18" charset="0"/>
              </a:rPr>
              <a:t>Factor A into LU, where L is lower triangular matrix and U is upper triangular matrix.</a:t>
            </a:r>
          </a:p>
          <a:p>
            <a:r>
              <a:rPr lang="en-US" sz="2200" dirty="0">
                <a:latin typeface="+mj-lt"/>
                <a:cs typeface="Times New Roman" pitchFamily="18" charset="0"/>
              </a:rPr>
              <a:t>Put A=LU in (1), we have LUX=B......(2)</a:t>
            </a:r>
          </a:p>
          <a:p>
            <a:r>
              <a:rPr lang="en-US" sz="2200" dirty="0">
                <a:latin typeface="+mj-lt"/>
                <a:cs typeface="Times New Roman" pitchFamily="18" charset="0"/>
              </a:rPr>
              <a:t>Let UX=Y....(3) then (2) becomes LY=B.....(4)</a:t>
            </a:r>
          </a:p>
          <a:p>
            <a:r>
              <a:rPr lang="en-US" sz="2200" dirty="0">
                <a:latin typeface="+mj-lt"/>
                <a:cs typeface="Times New Roman" pitchFamily="18" charset="0"/>
              </a:rPr>
              <a:t>Solve (4) for Y using forward substitution </a:t>
            </a:r>
          </a:p>
          <a:p>
            <a:pPr marL="0" indent="0">
              <a:buNone/>
            </a:pPr>
            <a:endParaRPr lang="en-US" sz="2200" dirty="0"/>
          </a:p>
          <a:p>
            <a:pPr marL="0" indent="0">
              <a:buNone/>
            </a:pPr>
            <a:r>
              <a:rPr lang="en-US" sz="1800" dirty="0"/>
              <a:t>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26EC3FCC-BEF4-4868-8F78-1E8491BCB13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Matrix Decomposition Method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29827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r>
              <a:rPr lang="en-US" sz="2200" dirty="0">
                <a:latin typeface="+mj-lt"/>
                <a:cs typeface="Times New Roman" pitchFamily="18" charset="0"/>
              </a:rPr>
              <a:t>Putting the value of Y in (3) and solve it for X using back substitution method.</a:t>
            </a:r>
          </a:p>
          <a:p>
            <a:pPr marL="0" indent="0">
              <a:buNone/>
            </a:pPr>
            <a:r>
              <a:rPr lang="en-US" sz="2200" dirty="0">
                <a:latin typeface="+mj-lt"/>
                <a:cs typeface="Times New Roman" pitchFamily="18" charset="0"/>
              </a:rPr>
              <a:t>Some important points:</a:t>
            </a:r>
          </a:p>
          <a:p>
            <a:r>
              <a:rPr lang="en-US" sz="2200" dirty="0">
                <a:latin typeface="+mj-lt"/>
                <a:cs typeface="Times New Roman" pitchFamily="18" charset="0"/>
              </a:rPr>
              <a:t>If we take all the diagonal elements of L=1 then the method is called Doolittle’s method.</a:t>
            </a:r>
          </a:p>
          <a:p>
            <a:r>
              <a:rPr lang="en-US" sz="2200" dirty="0">
                <a:latin typeface="+mj-lt"/>
                <a:cs typeface="Times New Roman" pitchFamily="18" charset="0"/>
              </a:rPr>
              <a:t>If we take all the diagonal elements of U=1 then the method is called </a:t>
            </a:r>
            <a:r>
              <a:rPr lang="en-US" sz="2200" dirty="0" err="1">
                <a:latin typeface="+mj-lt"/>
                <a:cs typeface="Times New Roman" pitchFamily="18" charset="0"/>
              </a:rPr>
              <a:t>Crout’s</a:t>
            </a:r>
            <a:r>
              <a:rPr lang="en-US" sz="2200" dirty="0">
                <a:latin typeface="+mj-lt"/>
                <a:cs typeface="Times New Roman" pitchFamily="18" charset="0"/>
              </a:rPr>
              <a:t> method.</a:t>
            </a:r>
          </a:p>
          <a:p>
            <a:r>
              <a:rPr lang="en-US" sz="2200" dirty="0">
                <a:latin typeface="+mj-lt"/>
                <a:cs typeface="Times New Roman" pitchFamily="18" charset="0"/>
              </a:rPr>
              <a:t>The method fails if any of the diagonal elements of L or U is zero</a:t>
            </a:r>
            <a:r>
              <a:rPr lang="en-US" sz="2000" dirty="0">
                <a:latin typeface="+mj-lt"/>
                <a:cs typeface="Times New Roman" pitchFamily="18" charset="0"/>
              </a:rPr>
              <a:t>.</a:t>
            </a:r>
          </a:p>
        </p:txBody>
      </p:sp>
      <p:sp>
        <p:nvSpPr>
          <p:cNvPr id="4" name="Date Placeholder 3"/>
          <p:cNvSpPr>
            <a:spLocks noGrp="1"/>
          </p:cNvSpPr>
          <p:nvPr>
            <p:ph type="dt" sz="half" idx="10"/>
          </p:nvPr>
        </p:nvSpPr>
        <p:spPr/>
        <p:txBody>
          <a:bodyPr/>
          <a:lstStyle/>
          <a:p>
            <a:fld id="{C3F3DF5F-8DD8-4BB5-9B7B-DC126A53860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Matrix Decomposition Method</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04960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cs typeface="Times New Roman" pitchFamily="18" charset="0"/>
                  </a:rPr>
                  <a:t>Example: Solve, by </a:t>
                </a:r>
                <a:r>
                  <a:rPr lang="en-US" sz="2200" b="1" dirty="0" err="1">
                    <a:cs typeface="Times New Roman" pitchFamily="18" charset="0"/>
                  </a:rPr>
                  <a:t>Crout’s</a:t>
                </a:r>
                <a:r>
                  <a:rPr lang="en-US" sz="2200" b="1" dirty="0">
                    <a:cs typeface="Times New Roman" pitchFamily="18" charset="0"/>
                  </a:rPr>
                  <a:t> method, the following system of  equations:</a:t>
                </a:r>
                <a:br>
                  <a:rPr lang="en-US" sz="2200" b="1" dirty="0">
                    <a:cs typeface="Times New Roman" pitchFamily="18" charset="0"/>
                  </a:rPr>
                </a:br>
                <a14:m>
                  <m:oMathPara xmlns:m="http://schemas.openxmlformats.org/officeDocument/2006/math">
                    <m:oMathParaPr>
                      <m:jc m:val="centerGroup"/>
                    </m:oMathParaPr>
                    <m:oMath xmlns:m="http://schemas.openxmlformats.org/officeDocument/2006/math">
                      <m:r>
                        <a:rPr lang="en-US" sz="2200" b="1" i="1" dirty="0" smtClean="0">
                          <a:latin typeface="Cambria Math" panose="02040503050406030204" pitchFamily="18" charset="0"/>
                          <a:cs typeface="Times New Roman" pitchFamily="18" charset="0"/>
                        </a:rPr>
                        <m:t>𝒙</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𝒚</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𝒛</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𝟑</m:t>
                      </m:r>
                      <m:r>
                        <a:rPr lang="en-US" sz="2200" b="1" i="1" dirty="0" smtClean="0">
                          <a:latin typeface="Cambria Math" panose="02040503050406030204" pitchFamily="18" charset="0"/>
                          <a:cs typeface="Times New Roman" pitchFamily="18" charset="0"/>
                        </a:rPr>
                        <m:t>, </m:t>
                      </m:r>
                      <m:r>
                        <a:rPr lang="en-US" sz="2200" b="1" i="1" dirty="0" smtClean="0">
                          <a:latin typeface="Cambria Math" panose="02040503050406030204" pitchFamily="18" charset="0"/>
                          <a:cs typeface="Times New Roman" pitchFamily="18" charset="0"/>
                        </a:rPr>
                        <m:t>𝟐</m:t>
                      </m:r>
                      <m:r>
                        <a:rPr lang="en-US" sz="2200" b="1" i="1" dirty="0" smtClean="0">
                          <a:latin typeface="Cambria Math" panose="02040503050406030204" pitchFamily="18" charset="0"/>
                          <a:cs typeface="Times New Roman" pitchFamily="18" charset="0"/>
                        </a:rPr>
                        <m:t>𝒙</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𝒚</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𝟑</m:t>
                      </m:r>
                      <m:r>
                        <a:rPr lang="en-US" sz="2200" b="1" i="1" dirty="0" smtClean="0">
                          <a:latin typeface="Cambria Math" panose="02040503050406030204" pitchFamily="18" charset="0"/>
                          <a:cs typeface="Times New Roman" pitchFamily="18" charset="0"/>
                        </a:rPr>
                        <m:t>𝒛</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𝟏𝟔</m:t>
                      </m:r>
                      <m:r>
                        <a:rPr lang="en-US" sz="2200" b="1" i="1" dirty="0" smtClean="0">
                          <a:latin typeface="Cambria Math" panose="02040503050406030204" pitchFamily="18" charset="0"/>
                          <a:cs typeface="Times New Roman" pitchFamily="18" charset="0"/>
                        </a:rPr>
                        <m:t>, </m:t>
                      </m:r>
                      <m:r>
                        <a:rPr lang="en-US" sz="2200" b="1" i="1" dirty="0" smtClean="0">
                          <a:latin typeface="Cambria Math" panose="02040503050406030204" pitchFamily="18" charset="0"/>
                          <a:cs typeface="Times New Roman" pitchFamily="18" charset="0"/>
                        </a:rPr>
                        <m:t>𝟑</m:t>
                      </m:r>
                      <m:r>
                        <a:rPr lang="en-US" sz="2200" b="1" i="1" dirty="0" smtClean="0">
                          <a:latin typeface="Cambria Math" panose="02040503050406030204" pitchFamily="18" charset="0"/>
                          <a:cs typeface="Times New Roman" pitchFamily="18" charset="0"/>
                        </a:rPr>
                        <m:t>𝒙</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𝒚</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𝒛</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𝟑</m:t>
                      </m:r>
                    </m:oMath>
                  </m:oMathPara>
                </a14:m>
                <a:endParaRPr lang="en-US" sz="2200" b="1" dirty="0">
                  <a:cs typeface="Times New Roman" pitchFamily="18" charset="0"/>
                </a:endParaRPr>
              </a:p>
              <a:p>
                <a:pPr marL="0" indent="0">
                  <a:buNone/>
                </a:pPr>
                <a:r>
                  <a:rPr lang="en-US" sz="2200" b="1" dirty="0">
                    <a:cs typeface="Times New Roman" pitchFamily="18" charset="0"/>
                  </a:rPr>
                  <a:t>Solution: </a:t>
                </a:r>
              </a:p>
              <a:p>
                <a:pPr marL="0" indent="0">
                  <a:buNone/>
                </a:pPr>
                <a:r>
                  <a:rPr lang="en-US" sz="2200" dirty="0">
                    <a:cs typeface="Times New Roman" pitchFamily="18" charset="0"/>
                  </a:rPr>
                  <a:t>The above system of equations can be written in matrix form as   AX=B...........(1)</a:t>
                </a:r>
              </a:p>
              <a:p>
                <a:pPr marL="0" indent="0">
                  <a:buNone/>
                </a:pPr>
                <a:r>
                  <a:rPr lang="en-US" sz="2200" dirty="0">
                    <a:cs typeface="Times New Roman" pitchFamily="18" charset="0"/>
                  </a:rPr>
                  <a:t>Where </a:t>
                </a:r>
                <a14:m>
                  <m:oMath xmlns:m="http://schemas.openxmlformats.org/officeDocument/2006/math">
                    <m:r>
                      <a:rPr lang="en-US" sz="2200" i="1" dirty="0" smtClean="0">
                        <a:latin typeface="Cambria Math" panose="02040503050406030204" pitchFamily="18" charset="0"/>
                        <a:cs typeface="Times New Roman" pitchFamily="18" charset="0"/>
                      </a:rPr>
                      <m:t>𝐴</m:t>
                    </m:r>
                    <m:r>
                      <a:rPr lang="en-US" sz="2200" i="1" dirty="0" smtClean="0">
                        <a:latin typeface="Cambria Math" panose="02040503050406030204" pitchFamily="18" charset="0"/>
                        <a:cs typeface="Times New Roman" pitchFamily="18" charset="0"/>
                      </a:rPr>
                      <m:t>=</m:t>
                    </m:r>
                    <m:d>
                      <m:dPr>
                        <m:begChr m:val="["/>
                        <m:endChr m:val="]"/>
                        <m:ctrlPr>
                          <a:rPr lang="en-US" sz="2200" i="1" smtClean="0">
                            <a:latin typeface="Cambria Math" panose="02040503050406030204" pitchFamily="18" charset="0"/>
                          </a:rPr>
                        </m:ctrlPr>
                      </m:dPr>
                      <m:e>
                        <m:m>
                          <m:mPr>
                            <m:mcs>
                              <m:mc>
                                <m:mcPr>
                                  <m:count m:val="3"/>
                                  <m:mcJc m:val="center"/>
                                </m:mcPr>
                              </m:mc>
                            </m:mcs>
                            <m:ctrlPr>
                              <a:rPr lang="en-US" sz="2200" i="1" smtClean="0">
                                <a:latin typeface="Cambria Math" panose="02040503050406030204" pitchFamily="18" charset="0"/>
                              </a:rPr>
                            </m:ctrlPr>
                          </m:mPr>
                          <m:mr>
                            <m:e>
                              <m:r>
                                <m:rPr>
                                  <m:brk m:alnAt="7"/>
                                </m:rPr>
                                <a:rPr lang="en-US" sz="2200" b="0" i="1" smtClean="0">
                                  <a:latin typeface="Cambria Math" panose="02040503050406030204" pitchFamily="18" charset="0"/>
                                </a:rPr>
                                <m:t>1</m:t>
                              </m:r>
                            </m:e>
                            <m:e>
                              <m:r>
                                <a:rPr lang="en-US" sz="2200" b="0" i="1" smtClean="0">
                                  <a:latin typeface="Cambria Math" panose="02040503050406030204" pitchFamily="18" charset="0"/>
                                </a:rPr>
                                <m:t>1</m:t>
                              </m:r>
                            </m:e>
                            <m:e>
                              <m:r>
                                <a:rPr lang="en-US" sz="2200" b="0" i="1" smtClean="0">
                                  <a:latin typeface="Cambria Math" panose="02040503050406030204" pitchFamily="18" charset="0"/>
                                </a:rPr>
                                <m:t>1</m:t>
                              </m:r>
                            </m:e>
                          </m:mr>
                          <m:mr>
                            <m:e>
                              <m:r>
                                <a:rPr lang="en-US" sz="2200" b="0" i="1" smtClean="0">
                                  <a:latin typeface="Cambria Math" panose="02040503050406030204" pitchFamily="18" charset="0"/>
                                </a:rPr>
                                <m:t>2</m:t>
                              </m:r>
                            </m:e>
                            <m:e>
                              <m:r>
                                <a:rPr lang="en-US" sz="2200" b="0" i="1" smtClean="0">
                                  <a:latin typeface="Cambria Math" panose="02040503050406030204" pitchFamily="18" charset="0"/>
                                </a:rPr>
                                <m:t>−1</m:t>
                              </m:r>
                            </m:e>
                            <m:e>
                              <m:r>
                                <a:rPr lang="en-US" sz="2200" b="0" i="1" smtClean="0">
                                  <a:latin typeface="Cambria Math" panose="02040503050406030204" pitchFamily="18" charset="0"/>
                                </a:rPr>
                                <m:t>3</m:t>
                              </m:r>
                            </m:e>
                          </m:mr>
                          <m:mr>
                            <m:e>
                              <m:r>
                                <a:rPr lang="en-US" sz="2200" b="0" i="1" smtClean="0">
                                  <a:latin typeface="Cambria Math" panose="02040503050406030204" pitchFamily="18" charset="0"/>
                                </a:rPr>
                                <m:t>3</m:t>
                              </m:r>
                            </m:e>
                            <m:e>
                              <m:r>
                                <a:rPr lang="en-US" sz="2200" b="0" i="1" smtClean="0">
                                  <a:latin typeface="Cambria Math" panose="02040503050406030204" pitchFamily="18" charset="0"/>
                                </a:rPr>
                                <m:t>1</m:t>
                              </m:r>
                            </m:e>
                            <m:e>
                              <m:r>
                                <a:rPr lang="en-US" sz="2200" b="0" i="1" smtClean="0">
                                  <a:latin typeface="Cambria Math" panose="02040503050406030204" pitchFamily="18" charset="0"/>
                                </a:rPr>
                                <m:t>−1</m:t>
                              </m:r>
                            </m:e>
                          </m:mr>
                        </m:m>
                      </m:e>
                    </m:d>
                  </m:oMath>
                </a14:m>
                <a:r>
                  <a:rPr lang="en-US" sz="2200" dirty="0">
                    <a:cs typeface="Times New Roman" pitchFamily="18" charset="0"/>
                  </a:rPr>
                  <a:t/>
                </a:r>
                <a14:m>
                  <m:oMath xmlns:m="http://schemas.openxmlformats.org/officeDocument/2006/math">
                    <m:r>
                      <a:rPr lang="en-US" sz="2200" i="1" dirty="0" smtClean="0">
                        <a:latin typeface="Cambria Math" panose="02040503050406030204" pitchFamily="18" charset="0"/>
                        <a:cs typeface="Times New Roman" pitchFamily="18" charset="0"/>
                      </a:rPr>
                      <m:t>𝑋</m:t>
                    </m:r>
                    <m:r>
                      <a:rPr lang="en-US" sz="2200" i="1" dirty="0" smtClean="0">
                        <a:latin typeface="Cambria Math" panose="02040503050406030204" pitchFamily="18" charset="0"/>
                        <a:cs typeface="Times New Roman" pitchFamily="18" charset="0"/>
                      </a:rPr>
                      <m:t>=</m:t>
                    </m:r>
                    <m:d>
                      <m:dPr>
                        <m:begChr m:val="["/>
                        <m:endChr m:val="]"/>
                        <m:ctrlPr>
                          <a:rPr lang="en-US" sz="2200" i="1" dirty="0" smtClean="0">
                            <a:latin typeface="Cambria Math" panose="02040503050406030204" pitchFamily="18" charset="0"/>
                          </a:rPr>
                        </m:ctrlPr>
                      </m:dPr>
                      <m:e>
                        <m:m>
                          <m:mPr>
                            <m:mcs>
                              <m:mc>
                                <m:mcPr>
                                  <m:count m:val="1"/>
                                  <m:mcJc m:val="center"/>
                                </m:mcPr>
                              </m:mc>
                            </m:mcs>
                            <m:ctrlPr>
                              <a:rPr lang="en-US" sz="2200" i="1" dirty="0" smtClean="0">
                                <a:latin typeface="Cambria Math" panose="02040503050406030204" pitchFamily="18" charset="0"/>
                              </a:rPr>
                            </m:ctrlPr>
                          </m:mPr>
                          <m:mr>
                            <m:e>
                              <m:r>
                                <m:rPr>
                                  <m:brk m:alnAt="7"/>
                                </m:rPr>
                                <a:rPr lang="en-US" sz="2200" b="0" i="1" dirty="0" smtClean="0">
                                  <a:latin typeface="Cambria Math" panose="02040503050406030204" pitchFamily="18" charset="0"/>
                                </a:rPr>
                                <m:t>𝑥</m:t>
                              </m:r>
                            </m:e>
                          </m:mr>
                          <m:mr>
                            <m:e>
                              <m:r>
                                <a:rPr lang="en-US" sz="2200" b="0" i="1" dirty="0" smtClean="0">
                                  <a:latin typeface="Cambria Math" panose="02040503050406030204" pitchFamily="18" charset="0"/>
                                </a:rPr>
                                <m:t>𝑦</m:t>
                              </m:r>
                            </m:e>
                          </m:mr>
                          <m:mr>
                            <m:e>
                              <m:r>
                                <a:rPr lang="en-US" sz="2200" b="0" i="1" dirty="0" smtClean="0">
                                  <a:latin typeface="Cambria Math" panose="02040503050406030204" pitchFamily="18" charset="0"/>
                                </a:rPr>
                                <m:t>𝑧</m:t>
                              </m:r>
                            </m:e>
                          </m:mr>
                        </m:m>
                      </m:e>
                    </m:d>
                  </m:oMath>
                </a14:m>
                <a:r>
                  <a:rPr lang="en-US" sz="2200" dirty="0">
                    <a:cs typeface="Times New Roman" pitchFamily="18" charset="0"/>
                  </a:rPr>
                  <a:t>  and </a:t>
                </a:r>
                <a14:m>
                  <m:oMath xmlns:m="http://schemas.openxmlformats.org/officeDocument/2006/math">
                    <m:r>
                      <a:rPr lang="en-US" sz="2200" i="1" dirty="0" smtClean="0">
                        <a:latin typeface="Cambria Math" panose="02040503050406030204" pitchFamily="18" charset="0"/>
                        <a:cs typeface="Times New Roman" pitchFamily="18" charset="0"/>
                      </a:rPr>
                      <m:t>𝐵</m:t>
                    </m:r>
                    <m:r>
                      <a:rPr lang="en-US" sz="2200" i="1" dirty="0" smtClean="0">
                        <a:latin typeface="Cambria Math" panose="02040503050406030204" pitchFamily="18" charset="0"/>
                        <a:cs typeface="Times New Roman" pitchFamily="18" charset="0"/>
                      </a:rPr>
                      <m:t>=</m:t>
                    </m:r>
                    <m:d>
                      <m:dPr>
                        <m:begChr m:val="["/>
                        <m:endChr m:val="]"/>
                        <m:ctrlPr>
                          <a:rPr lang="en-US" sz="2200" i="1" smtClean="0">
                            <a:latin typeface="Cambria Math" panose="02040503050406030204" pitchFamily="18" charset="0"/>
                          </a:rPr>
                        </m:ctrlPr>
                      </m:dPr>
                      <m:e>
                        <m:m>
                          <m:mPr>
                            <m:mcs>
                              <m:mc>
                                <m:mcPr>
                                  <m:count m:val="1"/>
                                  <m:mcJc m:val="center"/>
                                </m:mcPr>
                              </m:mc>
                            </m:mcs>
                            <m:ctrlPr>
                              <a:rPr lang="en-US" sz="2200" i="1" smtClean="0">
                                <a:latin typeface="Cambria Math" panose="02040503050406030204" pitchFamily="18" charset="0"/>
                              </a:rPr>
                            </m:ctrlPr>
                          </m:mPr>
                          <m:mr>
                            <m:e>
                              <m:r>
                                <m:rPr>
                                  <m:brk m:alnAt="7"/>
                                </m:rPr>
                                <a:rPr lang="en-US" sz="2200" b="0" i="1" smtClean="0">
                                  <a:latin typeface="Cambria Math" panose="02040503050406030204" pitchFamily="18" charset="0"/>
                                </a:rPr>
                                <m:t>3</m:t>
                              </m:r>
                            </m:e>
                          </m:mr>
                          <m:mr>
                            <m:e>
                              <m:r>
                                <a:rPr lang="en-US" sz="2200" b="0" i="1" smtClean="0">
                                  <a:latin typeface="Cambria Math" panose="02040503050406030204" pitchFamily="18" charset="0"/>
                                </a:rPr>
                                <m:t>16</m:t>
                              </m:r>
                            </m:e>
                          </m:mr>
                          <m:mr>
                            <m:e>
                              <m:r>
                                <a:rPr lang="en-US" sz="2200" b="0" i="1" smtClean="0">
                                  <a:latin typeface="Cambria Math" panose="02040503050406030204" pitchFamily="18" charset="0"/>
                                </a:rPr>
                                <m:t>−3</m:t>
                              </m:r>
                            </m:e>
                          </m:mr>
                        </m:m>
                      </m:e>
                    </m:d>
                  </m:oMath>
                </a14:m>
                <a:endParaRPr lang="en-US" sz="2200" dirty="0">
                  <a:cs typeface="Times New Roman" pitchFamily="18" charset="0"/>
                </a:endParaRPr>
              </a:p>
              <a:p>
                <a:pPr marL="0" indent="0">
                  <a:buNone/>
                </a:pPr>
                <a:r>
                  <a:rPr lang="en-US" sz="2200" dirty="0">
                    <a:cs typeface="Times New Roman" pitchFamily="18" charset="0"/>
                  </a:rPr>
                  <a:t>In Crout’s method </a:t>
                </a:r>
                <a14:m>
                  <m:oMath xmlns:m="http://schemas.openxmlformats.org/officeDocument/2006/math">
                    <m:r>
                      <a:rPr lang="en-US" sz="2200" i="1" dirty="0" smtClean="0">
                        <a:latin typeface="Cambria Math" panose="02040503050406030204" pitchFamily="18" charset="0"/>
                        <a:cs typeface="Times New Roman" pitchFamily="18" charset="0"/>
                      </a:rPr>
                      <m:t>𝐴</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𝐿𝑈</m:t>
                    </m:r>
                  </m:oMath>
                </a14:m>
                <a:r>
                  <a:rPr lang="en-US" sz="2200" dirty="0">
                    <a:cs typeface="Times New Roman" pitchFamily="18" charset="0"/>
                  </a:rPr>
                  <a:t>.............(2)</a:t>
                </a:r>
              </a:p>
              <a:p>
                <a:pPr marL="0" lvl="0" indent="0">
                  <a:buNone/>
                </a:pP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a:solidFill>
                                  <a:prstClr val="black"/>
                                </a:solidFill>
                                <a:latin typeface="Cambria Math" panose="02040503050406030204" pitchFamily="18" charset="0"/>
                              </a:rPr>
                            </m:ctrlPr>
                          </m:mPr>
                          <m:mr>
                            <m:e>
                              <m:r>
                                <m:rPr>
                                  <m:brk m:alnAt="7"/>
                                </m:rP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mr>
                          <m:mr>
                            <m:e>
                              <m:r>
                                <a:rPr lang="en-US" sz="2200" i="1">
                                  <a:solidFill>
                                    <a:prstClr val="black"/>
                                  </a:solidFill>
                                  <a:latin typeface="Cambria Math" panose="02040503050406030204" pitchFamily="18" charset="0"/>
                                </a:rPr>
                                <m:t>2</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3</m:t>
                              </m:r>
                            </m:e>
                          </m:mr>
                          <m:mr>
                            <m:e>
                              <m:r>
                                <a:rPr lang="en-US" sz="2200" i="1">
                                  <a:solidFill>
                                    <a:prstClr val="black"/>
                                  </a:solidFill>
                                  <a:latin typeface="Cambria Math" panose="02040503050406030204" pitchFamily="18" charset="0"/>
                                </a:rPr>
                                <m:t>3</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mr>
                        </m:m>
                      </m:e>
                    </m:d>
                    <m:r>
                      <a:rPr lang="en-US" sz="2200" i="1">
                        <a:solidFill>
                          <a:prstClr val="black"/>
                        </a:solidFill>
                        <a:latin typeface="Cambria Math" panose="02040503050406030204" pitchFamily="18" charset="0"/>
                      </a:rPr>
                      <m:t> </m:t>
                    </m:r>
                  </m:oMath>
                </a14:m>
                <a:r>
                  <a:rPr lang="en-US" sz="2200" dirty="0">
                    <a:cs typeface="Times New Roman" pitchFamily="18" charset="0"/>
                  </a:rPr>
                  <a:t>=</a:t>
                </a:r>
                <a14:m>
                  <m:oMath xmlns:m="http://schemas.openxmlformats.org/officeDocument/2006/math">
                    <m:d>
                      <m:dPr>
                        <m:begChr m:val="["/>
                        <m:endChr m:val="]"/>
                        <m:ctrlPr>
                          <a:rPr lang="en-US" sz="2200" i="1" smtClean="0">
                            <a:latin typeface="Cambria Math" panose="02040503050406030204" pitchFamily="18" charset="0"/>
                          </a:rPr>
                        </m:ctrlPr>
                      </m:dPr>
                      <m:e>
                        <m:m>
                          <m:mPr>
                            <m:mcs>
                              <m:mc>
                                <m:mcPr>
                                  <m:count m:val="3"/>
                                  <m:mcJc m:val="center"/>
                                </m:mcPr>
                              </m:mc>
                            </m:mcs>
                            <m:ctrlPr>
                              <a:rPr lang="en-US" sz="2200" i="1" smtClean="0">
                                <a:latin typeface="Cambria Math" panose="02040503050406030204" pitchFamily="18" charset="0"/>
                              </a:rPr>
                            </m:ctrlPr>
                          </m:mPr>
                          <m:mr>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11</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21</m:t>
                                  </m:r>
                                </m:sub>
                              </m:sSub>
                            </m:e>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22</m:t>
                                  </m:r>
                                </m:sub>
                              </m:sSub>
                            </m:e>
                            <m:e>
                              <m:r>
                                <a:rPr lang="en-US" sz="2200" b="0" i="1" smtClean="0">
                                  <a:latin typeface="Cambria Math" panose="02040503050406030204" pitchFamily="18" charset="0"/>
                                </a:rPr>
                                <m:t>0</m:t>
                              </m:r>
                            </m:e>
                          </m:mr>
                          <m:mr>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31</m:t>
                                  </m:r>
                                </m:sub>
                              </m:sSub>
                            </m:e>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32</m:t>
                                  </m:r>
                                </m:sub>
                              </m:sSub>
                            </m:e>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33</m:t>
                                  </m:r>
                                </m:sub>
                              </m:sSub>
                            </m:e>
                          </m:mr>
                        </m:m>
                      </m:e>
                    </m:d>
                  </m:oMath>
                </a14:m>
                <a:r>
                  <a:rPr lang="en-US" sz="2200" dirty="0">
                    <a:cs typeface="Times New Roman" pitchFamily="18" charset="0"/>
                  </a:rPr>
                  <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smtClean="0">
                                <a:solidFill>
                                  <a:prstClr val="black"/>
                                </a:solidFill>
                                <a:latin typeface="Cambria Math" panose="02040503050406030204" pitchFamily="18" charset="0"/>
                              </a:rPr>
                            </m:ctrlPr>
                          </m:mPr>
                          <m:mr>
                            <m:e>
                              <m:r>
                                <m:rPr>
                                  <m:brk m:alnAt="7"/>
                                </m:rPr>
                                <a:rPr lang="en-US" sz="2200" b="0" i="1" smtClean="0">
                                  <a:solidFill>
                                    <a:prstClr val="black"/>
                                  </a:solidFill>
                                  <a:latin typeface="Cambria Math" panose="02040503050406030204" pitchFamily="18" charset="0"/>
                                </a:rPr>
                                <m:t>1</m:t>
                              </m:r>
                            </m:e>
                            <m:e>
                              <m:sSub>
                                <m:sSubPr>
                                  <m:ctrlPr>
                                    <a:rPr lang="en-US" sz="220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𝑢</m:t>
                                  </m:r>
                                </m:e>
                                <m:sub>
                                  <m:r>
                                    <a:rPr lang="en-US" sz="2200" b="0" i="1" smtClean="0">
                                      <a:solidFill>
                                        <a:prstClr val="black"/>
                                      </a:solidFill>
                                      <a:latin typeface="Cambria Math" panose="02040503050406030204" pitchFamily="18" charset="0"/>
                                    </a:rPr>
                                    <m:t>12</m:t>
                                  </m:r>
                                </m:sub>
                              </m:sSub>
                            </m:e>
                            <m:e>
                              <m:sSub>
                                <m:sSubPr>
                                  <m:ctrlPr>
                                    <a:rPr lang="en-US" sz="220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𝑢</m:t>
                                  </m:r>
                                </m:e>
                                <m:sub>
                                  <m:r>
                                    <a:rPr lang="en-US" sz="2200" b="0" i="1" smtClean="0">
                                      <a:solidFill>
                                        <a:prstClr val="black"/>
                                      </a:solidFill>
                                      <a:latin typeface="Cambria Math" panose="02040503050406030204" pitchFamily="18" charset="0"/>
                                    </a:rPr>
                                    <m:t>13</m:t>
                                  </m:r>
                                </m:sub>
                              </m:sSub>
                            </m:e>
                          </m:mr>
                          <m:mr>
                            <m:e>
                              <m:r>
                                <a:rPr lang="en-US" sz="2200" b="0" i="1" smtClean="0">
                                  <a:solidFill>
                                    <a:prstClr val="black"/>
                                  </a:solidFill>
                                  <a:latin typeface="Cambria Math" panose="02040503050406030204" pitchFamily="18" charset="0"/>
                                </a:rPr>
                                <m:t>0</m:t>
                              </m:r>
                            </m:e>
                            <m:e>
                              <m:r>
                                <a:rPr lang="en-US" sz="2200" b="0" i="1" smtClean="0">
                                  <a:solidFill>
                                    <a:prstClr val="black"/>
                                  </a:solidFill>
                                  <a:latin typeface="Cambria Math" panose="02040503050406030204" pitchFamily="18" charset="0"/>
                                </a:rPr>
                                <m:t>1</m:t>
                              </m:r>
                            </m:e>
                            <m:e>
                              <m:sSub>
                                <m:sSubPr>
                                  <m:ctrlPr>
                                    <a:rPr lang="en-US" sz="220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𝑢</m:t>
                                  </m:r>
                                </m:e>
                                <m:sub>
                                  <m:r>
                                    <a:rPr lang="en-US" sz="2200" b="0" i="1" smtClean="0">
                                      <a:solidFill>
                                        <a:prstClr val="black"/>
                                      </a:solidFill>
                                      <a:latin typeface="Cambria Math" panose="02040503050406030204" pitchFamily="18" charset="0"/>
                                    </a:rPr>
                                    <m:t>23</m:t>
                                  </m:r>
                                </m:sub>
                              </m:sSub>
                            </m:e>
                          </m:mr>
                          <m:mr>
                            <m:e>
                              <m:r>
                                <a:rPr lang="en-US" sz="2200" b="0" i="1" smtClean="0">
                                  <a:solidFill>
                                    <a:prstClr val="black"/>
                                  </a:solidFill>
                                  <a:latin typeface="Cambria Math" panose="02040503050406030204" pitchFamily="18" charset="0"/>
                                </a:rPr>
                                <m:t>0</m:t>
                              </m:r>
                            </m:e>
                            <m:e>
                              <m:r>
                                <a:rPr lang="en-US" sz="2200" b="0" i="1" smtClean="0">
                                  <a:solidFill>
                                    <a:prstClr val="black"/>
                                  </a:solidFill>
                                  <a:latin typeface="Cambria Math" panose="02040503050406030204" pitchFamily="18" charset="0"/>
                                </a:rPr>
                                <m:t>0</m:t>
                              </m:r>
                            </m:e>
                            <m:e>
                              <m:r>
                                <a:rPr lang="en-US" sz="2200" b="0" i="1" smtClean="0">
                                  <a:solidFill>
                                    <a:prstClr val="black"/>
                                  </a:solidFill>
                                  <a:latin typeface="Cambria Math" panose="02040503050406030204" pitchFamily="18" charset="0"/>
                                </a:rPr>
                                <m:t>1</m:t>
                              </m:r>
                            </m:e>
                          </m:mr>
                        </m:m>
                      </m:e>
                    </m:d>
                  </m:oMath>
                </a14:m>
                <a:r>
                  <a:rPr lang="en-US" sz="2200" dirty="0">
                    <a:solidFill>
                      <a:prstClr val="black"/>
                    </a:solidFill>
                    <a:cs typeface="Times New Roman" pitchFamily="18" charset="0"/>
                  </a:rPr>
                  <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38AF5825-511E-4DB2-A596-001134C2D100}"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err="1">
                <a:latin typeface="Times New Roman" pitchFamily="18" charset="0"/>
                <a:cs typeface="Times New Roman" pitchFamily="18" charset="0"/>
              </a:rPr>
              <a:t>Crout’s</a:t>
            </a:r>
            <a:r>
              <a:rPr lang="en-US" sz="3000" b="1" dirty="0">
                <a:latin typeface="Times New Roman" pitchFamily="18" charset="0"/>
                <a:cs typeface="Times New Roman" pitchFamily="18" charset="0"/>
              </a:rPr>
              <a:t> method</a:t>
            </a:r>
            <a:r>
              <a:rPr lang="en-US" sz="3200" b="1" dirty="0">
                <a:latin typeface="Times New Roman" pitchFamily="18" charset="0"/>
                <a:cs typeface="Times New Roman" pitchFamily="18" charset="0"/>
              </a:rPr>
              <a:t>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64487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r>
              <a:rPr lang="en-US" sz="2200" dirty="0">
                <a:latin typeface="Times New Roman" pitchFamily="18" charset="0"/>
                <a:cs typeface="Times New Roman" pitchFamily="18" charset="0"/>
              </a:rPr>
              <a:t>CO 1: Understand the concepts to formulate and to solve a Linear Programming Problem .</a:t>
            </a:r>
          </a:p>
          <a:p>
            <a:r>
              <a:rPr lang="en-US" sz="2200" dirty="0">
                <a:latin typeface="Times New Roman" pitchFamily="18" charset="0"/>
                <a:cs typeface="Times New Roman" pitchFamily="18" charset="0"/>
              </a:rPr>
              <a:t>CO 2: Understand the concepts of Integer Programming Problem.</a:t>
            </a:r>
          </a:p>
          <a:p>
            <a:r>
              <a:rPr lang="en-US" sz="2200" dirty="0">
                <a:latin typeface="Times New Roman" pitchFamily="18" charset="0"/>
                <a:cs typeface="Times New Roman" pitchFamily="18" charset="0"/>
              </a:rPr>
              <a:t>CO 3: Understand the concepts of Non- Linear Programming Problem .</a:t>
            </a:r>
          </a:p>
          <a:p>
            <a:r>
              <a:rPr lang="en-US" sz="2200" b="1" dirty="0">
                <a:latin typeface="Times New Roman" pitchFamily="18" charset="0"/>
                <a:cs typeface="Times New Roman" pitchFamily="18" charset="0"/>
              </a:rPr>
              <a:t>CO 4: Apply the concept of numerical techniques to evaluate the zeroes of the equation, concept of interpolation and numerical methods for various mathematical operations and tasks, such as integration, the solution of linear system of equations and the solution of differential equation. </a:t>
            </a:r>
            <a:r>
              <a:rPr lang="en-US" sz="2200" dirty="0">
                <a:latin typeface="Times New Roman" pitchFamily="18" charset="0"/>
                <a:cs typeface="Times New Roman" pitchFamily="18" charset="0"/>
              </a:rPr>
              <a:t>	</a:t>
            </a:r>
          </a:p>
          <a:p>
            <a:r>
              <a:rPr lang="en-US" sz="2200" dirty="0">
                <a:latin typeface="Times New Roman" pitchFamily="18" charset="0"/>
                <a:cs typeface="Times New Roman" pitchFamily="18" charset="0"/>
              </a:rPr>
              <a:t>CO 5: Solve the problems of Number System, Permutation &amp; Combination, Probability, Function, Data Interpretation, Syllogism. 	</a:t>
            </a:r>
          </a:p>
          <a:p>
            <a:pPr marL="0" indent="0">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6849D35-3A37-4ED1-84F1-47204EBC40E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Course</a:t>
            </a:r>
            <a:r>
              <a:rPr kumimoji="0" lang="en-US" sz="2400" b="1" i="0" u="none" strike="noStrike" kern="1200" cap="none" spc="0" normalizeH="0" noProof="0" dirty="0">
                <a:ln>
                  <a:noFill/>
                </a:ln>
                <a:solidFill>
                  <a:schemeClr val="dk1"/>
                </a:solidFill>
                <a:effectLst/>
                <a:uLnTx/>
                <a:uFillTx/>
                <a:latin typeface="+mn-lt"/>
                <a:ea typeface="+mn-ea"/>
                <a:cs typeface="+mn-cs"/>
              </a:rPr>
              <a:t> Outcomes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3">
            <a:extLst>
              <a:ext uri="{FF2B5EF4-FFF2-40B4-BE49-F238E27FC236}">
                <a16:creationId xmlns:a16="http://schemas.microsoft.com/office/drawing/2014/main" xmlns="" id="{A18BF63C-C557-4284-B41D-E77FE4FF32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9685"/>
            <a:ext cx="1420544" cy="705486"/>
          </a:xfrm>
          <a:prstGeom prst="rect">
            <a:avLst/>
          </a:prstGeom>
        </p:spPr>
      </p:pic>
    </p:spTree>
    <p:extLst>
      <p:ext uri="{BB962C8B-B14F-4D97-AF65-F5344CB8AC3E}">
        <p14:creationId xmlns:p14="http://schemas.microsoft.com/office/powerpoint/2010/main" xmlns="" val="3549548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Times New Roman" pitchFamily="18" charset="0"/>
                    <a:cs typeface="Times New Roman" pitchFamily="18" charset="0"/>
                  </a:rPr>
                  <a:t>On simplifying, we get</a:t>
                </a:r>
              </a:p>
              <a:p>
                <a:pPr marL="0" indent="0">
                  <a:buNone/>
                </a:pPr>
                <a:r>
                  <a:rPr lang="en-US" sz="2200" dirty="0">
                    <a:solidFill>
                      <a:prstClr val="black"/>
                    </a:solidFill>
                    <a:latin typeface="Times New Roman" pitchFamily="18" charset="0"/>
                    <a:cs typeface="Times New Roman" pitchFamily="18" charset="0"/>
                  </a:rPr>
                  <a:t>L=</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smtClean="0">
                                <a:solidFill>
                                  <a:prstClr val="black"/>
                                </a:solidFill>
                                <a:latin typeface="Cambria Math" panose="02040503050406030204" pitchFamily="18" charset="0"/>
                              </a:rPr>
                            </m:ctrlPr>
                          </m:mPr>
                          <m:mr>
                            <m:e>
                              <m:r>
                                <m:rPr>
                                  <m:brk m:alnAt="7"/>
                                </m:rPr>
                                <a:rPr lang="en-US" sz="2200" b="0" i="1" smtClean="0">
                                  <a:solidFill>
                                    <a:prstClr val="black"/>
                                  </a:solidFill>
                                  <a:latin typeface="Cambria Math"/>
                                </a:rPr>
                                <m:t>1</m:t>
                              </m:r>
                            </m:e>
                            <m:e>
                              <m:r>
                                <a:rPr lang="en-US" sz="2200" i="1">
                                  <a:solidFill>
                                    <a:prstClr val="black"/>
                                  </a:solidFill>
                                  <a:latin typeface="Cambria Math"/>
                                </a:rPr>
                                <m:t>0</m:t>
                              </m:r>
                            </m:e>
                            <m:e>
                              <m:r>
                                <a:rPr lang="en-US" sz="2200" i="1">
                                  <a:solidFill>
                                    <a:prstClr val="black"/>
                                  </a:solidFill>
                                  <a:latin typeface="Cambria Math"/>
                                </a:rPr>
                                <m:t>0</m:t>
                              </m:r>
                            </m:e>
                          </m:mr>
                          <m:mr>
                            <m:e>
                              <m:r>
                                <a:rPr lang="en-US" sz="2200" b="0" i="1" smtClean="0">
                                  <a:solidFill>
                                    <a:prstClr val="black"/>
                                  </a:solidFill>
                                  <a:latin typeface="Cambria Math"/>
                                </a:rPr>
                                <m:t>2</m:t>
                              </m:r>
                            </m:e>
                            <m:e>
                              <m:r>
                                <a:rPr lang="en-US" sz="2200" b="0" i="1" smtClean="0">
                                  <a:solidFill>
                                    <a:prstClr val="black"/>
                                  </a:solidFill>
                                  <a:latin typeface="Cambria Math"/>
                                </a:rPr>
                                <m:t>−3</m:t>
                              </m:r>
                            </m:e>
                            <m:e>
                              <m:r>
                                <a:rPr lang="en-US" sz="2200" i="1">
                                  <a:solidFill>
                                    <a:prstClr val="black"/>
                                  </a:solidFill>
                                  <a:latin typeface="Cambria Math"/>
                                </a:rPr>
                                <m:t>0</m:t>
                              </m:r>
                            </m:e>
                          </m:mr>
                          <m:mr>
                            <m:e>
                              <m:r>
                                <a:rPr lang="en-US" sz="2200" b="0" i="1" smtClean="0">
                                  <a:solidFill>
                                    <a:prstClr val="black"/>
                                  </a:solidFill>
                                  <a:latin typeface="Cambria Math"/>
                                </a:rPr>
                                <m:t>3</m:t>
                              </m:r>
                            </m:e>
                            <m:e>
                              <m:r>
                                <a:rPr lang="en-US" sz="2200" b="0" i="1" smtClean="0">
                                  <a:solidFill>
                                    <a:prstClr val="black"/>
                                  </a:solidFill>
                                  <a:latin typeface="Cambria Math"/>
                                </a:rPr>
                                <m:t>−2</m:t>
                              </m:r>
                            </m:e>
                            <m:e>
                              <m:f>
                                <m:fPr>
                                  <m:ctrlPr>
                                    <a:rPr lang="en-US" sz="2200" i="1" smtClean="0">
                                      <a:solidFill>
                                        <a:prstClr val="black"/>
                                      </a:solidFill>
                                      <a:latin typeface="Cambria Math" panose="02040503050406030204" pitchFamily="18" charset="0"/>
                                    </a:rPr>
                                  </m:ctrlPr>
                                </m:fPr>
                                <m:num>
                                  <m:r>
                                    <a:rPr lang="en-US" sz="2200" b="0" i="1" smtClean="0">
                                      <a:solidFill>
                                        <a:prstClr val="black"/>
                                      </a:solidFill>
                                      <a:latin typeface="Cambria Math"/>
                                    </a:rPr>
                                    <m:t>−14</m:t>
                                  </m:r>
                                </m:num>
                                <m:den>
                                  <m:r>
                                    <a:rPr lang="en-US" sz="2200" b="0" i="1" smtClean="0">
                                      <a:solidFill>
                                        <a:prstClr val="black"/>
                                      </a:solidFill>
                                      <a:latin typeface="Cambria Math"/>
                                    </a:rPr>
                                    <m:t>3</m:t>
                                  </m:r>
                                </m:den>
                              </m:f>
                            </m:e>
                          </m:mr>
                        </m:m>
                      </m:e>
                    </m:d>
                  </m:oMath>
                </a14:m>
                <a:r>
                  <a:rPr lang="en-US" sz="2200" dirty="0">
                    <a:latin typeface="Times New Roman" pitchFamily="18" charset="0"/>
                    <a:cs typeface="Times New Roman" pitchFamily="18" charset="0"/>
                  </a:rPr>
                  <a:t>   U</a:t>
                </a:r>
                <a:r>
                  <a:rPr lang="en-US" sz="2200" dirty="0">
                    <a:solidFill>
                      <a:prstClr val="black"/>
                    </a:solidFill>
                    <a:latin typeface="Times New Roman" pitchFamily="18" charset="0"/>
                    <a:cs typeface="Times New Roman" pitchFamily="18" charset="0"/>
                  </a:rPr>
                  <a:t>=</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smtClean="0">
                                <a:solidFill>
                                  <a:prstClr val="black"/>
                                </a:solidFill>
                                <a:latin typeface="Cambria Math" panose="02040503050406030204" pitchFamily="18" charset="0"/>
                              </a:rPr>
                            </m:ctrlPr>
                          </m:mPr>
                          <m:mr>
                            <m:e>
                              <m:r>
                                <m:rPr>
                                  <m:brk m:alnAt="7"/>
                                </m:rPr>
                                <a:rPr lang="en-US" sz="2200" i="1">
                                  <a:solidFill>
                                    <a:prstClr val="black"/>
                                  </a:solidFill>
                                  <a:latin typeface="Cambria Math"/>
                                </a:rPr>
                                <m:t>1</m:t>
                              </m:r>
                            </m:e>
                            <m:e>
                              <m:r>
                                <a:rPr lang="en-US" sz="2200" b="0" i="1" smtClean="0">
                                  <a:solidFill>
                                    <a:prstClr val="black"/>
                                  </a:solidFill>
                                  <a:latin typeface="Cambria Math"/>
                                </a:rPr>
                                <m:t>1</m:t>
                              </m:r>
                            </m:e>
                            <m:e>
                              <m:r>
                                <a:rPr lang="en-US" sz="2200" b="0" i="1" smtClean="0">
                                  <a:solidFill>
                                    <a:prstClr val="black"/>
                                  </a:solidFill>
                                  <a:latin typeface="Cambria Math"/>
                                </a:rPr>
                                <m:t>1</m:t>
                              </m:r>
                            </m:e>
                          </m:mr>
                          <m:mr>
                            <m:e>
                              <m:r>
                                <a:rPr lang="en-US" sz="2200" b="0" i="1" smtClean="0">
                                  <a:solidFill>
                                    <a:prstClr val="black"/>
                                  </a:solidFill>
                                  <a:latin typeface="Cambria Math"/>
                                </a:rPr>
                                <m:t>0</m:t>
                              </m:r>
                            </m:e>
                            <m:e>
                              <m:r>
                                <a:rPr lang="en-US" sz="2200" b="0" i="1" smtClean="0">
                                  <a:solidFill>
                                    <a:prstClr val="black"/>
                                  </a:solidFill>
                                  <a:latin typeface="Cambria Math"/>
                                </a:rPr>
                                <m:t>1</m:t>
                              </m:r>
                            </m:e>
                            <m:e>
                              <m:f>
                                <m:fPr>
                                  <m:ctrlPr>
                                    <a:rPr lang="en-US" sz="2200" i="1" smtClean="0">
                                      <a:solidFill>
                                        <a:prstClr val="black"/>
                                      </a:solidFill>
                                      <a:latin typeface="Cambria Math" panose="02040503050406030204" pitchFamily="18" charset="0"/>
                                    </a:rPr>
                                  </m:ctrlPr>
                                </m:fPr>
                                <m:num>
                                  <m:r>
                                    <a:rPr lang="en-US" sz="2200" b="0" i="1" smtClean="0">
                                      <a:solidFill>
                                        <a:prstClr val="black"/>
                                      </a:solidFill>
                                      <a:latin typeface="Cambria Math"/>
                                    </a:rPr>
                                    <m:t>−1</m:t>
                                  </m:r>
                                </m:num>
                                <m:den>
                                  <m:r>
                                    <a:rPr lang="en-US" sz="2200" b="0" i="1" smtClean="0">
                                      <a:solidFill>
                                        <a:prstClr val="black"/>
                                      </a:solidFill>
                                      <a:latin typeface="Cambria Math"/>
                                    </a:rPr>
                                    <m:t>3</m:t>
                                  </m:r>
                                </m:den>
                              </m:f>
                            </m:e>
                          </m:mr>
                          <m:mr>
                            <m:e>
                              <m:r>
                                <a:rPr lang="en-US" sz="2200" b="0" i="1" smtClean="0">
                                  <a:solidFill>
                                    <a:prstClr val="black"/>
                                  </a:solidFill>
                                  <a:latin typeface="Cambria Math"/>
                                </a:rPr>
                                <m:t>0</m:t>
                              </m:r>
                            </m:e>
                            <m:e>
                              <m:r>
                                <a:rPr lang="en-US" sz="2200" b="0" i="1" smtClean="0">
                                  <a:solidFill>
                                    <a:prstClr val="black"/>
                                  </a:solidFill>
                                  <a:latin typeface="Cambria Math"/>
                                </a:rPr>
                                <m:t>0</m:t>
                              </m:r>
                            </m:e>
                            <m:e>
                              <m:r>
                                <a:rPr lang="en-US" sz="2200" b="0" i="1" smtClean="0">
                                  <a:solidFill>
                                    <a:prstClr val="black"/>
                                  </a:solidFill>
                                  <a:latin typeface="Cambria Math"/>
                                </a:rPr>
                                <m:t>1</m:t>
                              </m:r>
                            </m:e>
                          </m:mr>
                        </m:m>
                      </m:e>
                    </m:d>
                  </m:oMath>
                </a14:m>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Put A=LU in (1), we have LUX=B..........................(3)</a:t>
                </a:r>
              </a:p>
              <a:p>
                <a:pPr marL="0" indent="0">
                  <a:buNone/>
                </a:pPr>
                <a:r>
                  <a:rPr lang="en-US" sz="2200" dirty="0">
                    <a:latin typeface="Times New Roman" pitchFamily="18" charset="0"/>
                    <a:cs typeface="Times New Roman" pitchFamily="18" charset="0"/>
                  </a:rPr>
                  <a:t>Let UX=Y......(4) so that (3) becomes LY=B............(5)</a:t>
                </a:r>
              </a:p>
              <a:p>
                <a:pPr marL="0" indent="0">
                  <a:buNone/>
                </a:pPr>
                <a:r>
                  <a:rPr lang="en-US" sz="2200" dirty="0">
                    <a:latin typeface="Times New Roman" pitchFamily="18" charset="0"/>
                    <a:cs typeface="Times New Roman" pitchFamily="18" charset="0"/>
                  </a:rPr>
                  <a:t>So by (5)</a:t>
                </a:r>
                <a:r>
                  <a:rPr lang="en-US" sz="2200" dirty="0">
                    <a:solidFill>
                      <a:prstClr val="black"/>
                    </a:solidFill>
                    <a:latin typeface="Times New Roman" pitchFamily="18" charset="0"/>
                    <a:cs typeface="Times New Roman" pitchFamily="18" charset="0"/>
                  </a:rPr>
                  <a:t>, we have</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a:solidFill>
                                  <a:prstClr val="black"/>
                                </a:solidFill>
                                <a:latin typeface="Cambria Math" panose="02040503050406030204" pitchFamily="18" charset="0"/>
                              </a:rPr>
                            </m:ctrlPr>
                          </m:mPr>
                          <m:mr>
                            <m:e>
                              <m:r>
                                <m:rPr>
                                  <m:brk m:alnAt="7"/>
                                </m:rPr>
                                <a:rPr lang="en-US" sz="2200" i="1">
                                  <a:solidFill>
                                    <a:prstClr val="black"/>
                                  </a:solidFill>
                                  <a:latin typeface="Cambria Math"/>
                                </a:rPr>
                                <m:t>1</m:t>
                              </m:r>
                            </m:e>
                            <m:e>
                              <m:r>
                                <a:rPr lang="en-US" sz="2200" i="1">
                                  <a:solidFill>
                                    <a:prstClr val="black"/>
                                  </a:solidFill>
                                  <a:latin typeface="Cambria Math"/>
                                </a:rPr>
                                <m:t>0</m:t>
                              </m:r>
                            </m:e>
                            <m:e>
                              <m:r>
                                <a:rPr lang="en-US" sz="2200" i="1">
                                  <a:solidFill>
                                    <a:prstClr val="black"/>
                                  </a:solidFill>
                                  <a:latin typeface="Cambria Math"/>
                                </a:rPr>
                                <m:t>0</m:t>
                              </m:r>
                            </m:e>
                          </m:mr>
                          <m:mr>
                            <m:e>
                              <m:r>
                                <a:rPr lang="en-US" sz="2200" i="1">
                                  <a:solidFill>
                                    <a:prstClr val="black"/>
                                  </a:solidFill>
                                  <a:latin typeface="Cambria Math"/>
                                </a:rPr>
                                <m:t>2</m:t>
                              </m:r>
                            </m:e>
                            <m:e>
                              <m:r>
                                <a:rPr lang="en-US" sz="2200" i="1">
                                  <a:solidFill>
                                    <a:prstClr val="black"/>
                                  </a:solidFill>
                                  <a:latin typeface="Cambria Math"/>
                                </a:rPr>
                                <m:t>−3</m:t>
                              </m:r>
                            </m:e>
                            <m:e>
                              <m:r>
                                <a:rPr lang="en-US" sz="2200" i="1">
                                  <a:solidFill>
                                    <a:prstClr val="black"/>
                                  </a:solidFill>
                                  <a:latin typeface="Cambria Math"/>
                                </a:rPr>
                                <m:t>0</m:t>
                              </m:r>
                            </m:e>
                          </m:mr>
                          <m:mr>
                            <m:e>
                              <m:r>
                                <a:rPr lang="en-US" sz="2200" i="1">
                                  <a:solidFill>
                                    <a:prstClr val="black"/>
                                  </a:solidFill>
                                  <a:latin typeface="Cambria Math"/>
                                </a:rPr>
                                <m:t>3</m:t>
                              </m:r>
                            </m:e>
                            <m:e>
                              <m:r>
                                <a:rPr lang="en-US" sz="2200" i="1">
                                  <a:solidFill>
                                    <a:prstClr val="black"/>
                                  </a:solidFill>
                                  <a:latin typeface="Cambria Math"/>
                                </a:rPr>
                                <m:t>−2</m:t>
                              </m:r>
                            </m:e>
                            <m:e>
                              <m:f>
                                <m:fPr>
                                  <m:ctrlPr>
                                    <a:rPr lang="en-US" sz="2200" i="1">
                                      <a:solidFill>
                                        <a:prstClr val="black"/>
                                      </a:solidFill>
                                      <a:latin typeface="Cambria Math" panose="02040503050406030204" pitchFamily="18" charset="0"/>
                                    </a:rPr>
                                  </m:ctrlPr>
                                </m:fPr>
                                <m:num>
                                  <m:r>
                                    <a:rPr lang="en-US" sz="2200" i="1">
                                      <a:solidFill>
                                        <a:prstClr val="black"/>
                                      </a:solidFill>
                                      <a:latin typeface="Cambria Math"/>
                                    </a:rPr>
                                    <m:t>−14</m:t>
                                  </m:r>
                                </m:num>
                                <m:den>
                                  <m:r>
                                    <a:rPr lang="en-US" sz="2200" i="1">
                                      <a:solidFill>
                                        <a:prstClr val="black"/>
                                      </a:solidFill>
                                      <a:latin typeface="Cambria Math"/>
                                    </a:rPr>
                                    <m:t>3</m:t>
                                  </m:r>
                                </m:den>
                              </m:f>
                            </m:e>
                          </m:mr>
                        </m:m>
                      </m:e>
                    </m:d>
                  </m:oMath>
                </a14:m>
                <a:r>
                  <a:rPr lang="en-US" sz="2200" dirty="0">
                    <a:latin typeface="Times New Roman" pitchFamily="18" charset="0"/>
                    <a:cs typeface="Times New Roman" pitchFamily="18" charset="0"/>
                  </a:rPr>
                  <a:t/>
                </a:r>
                <a14:m>
                  <m:oMath xmlns:m="http://schemas.openxmlformats.org/officeDocument/2006/math">
                    <m:d>
                      <m:dPr>
                        <m:begChr m:val="["/>
                        <m:endChr m:val="]"/>
                        <m:ctrlPr>
                          <a:rPr lang="en-US" sz="2200" i="1" dirty="0" smtClean="0">
                            <a:latin typeface="Cambria Math" panose="02040503050406030204" pitchFamily="18" charset="0"/>
                          </a:rPr>
                        </m:ctrlPr>
                      </m:dPr>
                      <m:e>
                        <m:m>
                          <m:mPr>
                            <m:mcs>
                              <m:mc>
                                <m:mcPr>
                                  <m:count m:val="1"/>
                                  <m:mcJc m:val="center"/>
                                </m:mcPr>
                              </m:mc>
                            </m:mcs>
                            <m:ctrlPr>
                              <a:rPr lang="en-US" sz="2200" i="1" dirty="0" smtClean="0">
                                <a:latin typeface="Cambria Math" panose="02040503050406030204" pitchFamily="18" charset="0"/>
                              </a:rPr>
                            </m:ctrlPr>
                          </m:mPr>
                          <m:mr>
                            <m:e>
                              <m:sSub>
                                <m:sSubPr>
                                  <m:ctrlPr>
                                    <a:rPr lang="en-US" sz="2200" i="1" dirty="0" smtClean="0">
                                      <a:latin typeface="Cambria Math" panose="02040503050406030204" pitchFamily="18" charset="0"/>
                                    </a:rPr>
                                  </m:ctrlPr>
                                </m:sSubPr>
                                <m:e>
                                  <m:r>
                                    <a:rPr lang="en-US" sz="2200" b="0" i="1" dirty="0" smtClean="0">
                                      <a:latin typeface="Cambria Math"/>
                                    </a:rPr>
                                    <m:t>𝑦</m:t>
                                  </m:r>
                                </m:e>
                                <m:sub>
                                  <m:r>
                                    <a:rPr lang="en-US" sz="2200" b="0" i="1" dirty="0" smtClean="0">
                                      <a:latin typeface="Cambria Math"/>
                                    </a:rPr>
                                    <m:t>1</m:t>
                                  </m:r>
                                </m:sub>
                              </m:sSub>
                            </m:e>
                          </m:mr>
                          <m:mr>
                            <m:e>
                              <m:sSub>
                                <m:sSubPr>
                                  <m:ctrlPr>
                                    <a:rPr lang="en-US" sz="2200" i="1" dirty="0" smtClean="0">
                                      <a:latin typeface="Cambria Math" panose="02040503050406030204" pitchFamily="18" charset="0"/>
                                    </a:rPr>
                                  </m:ctrlPr>
                                </m:sSubPr>
                                <m:e>
                                  <m:r>
                                    <a:rPr lang="en-US" sz="2200" b="0" i="1" dirty="0" smtClean="0">
                                      <a:latin typeface="Cambria Math"/>
                                    </a:rPr>
                                    <m:t>𝑦</m:t>
                                  </m:r>
                                </m:e>
                                <m:sub>
                                  <m:r>
                                    <a:rPr lang="en-US" sz="2200" b="0" i="1" dirty="0" smtClean="0">
                                      <a:latin typeface="Cambria Math"/>
                                    </a:rPr>
                                    <m:t>2</m:t>
                                  </m:r>
                                </m:sub>
                              </m:sSub>
                            </m:e>
                          </m:mr>
                          <m:mr>
                            <m:e>
                              <m:sSub>
                                <m:sSubPr>
                                  <m:ctrlPr>
                                    <a:rPr lang="en-US" sz="2200" i="1" dirty="0" smtClean="0">
                                      <a:latin typeface="Cambria Math" panose="02040503050406030204" pitchFamily="18" charset="0"/>
                                    </a:rPr>
                                  </m:ctrlPr>
                                </m:sSubPr>
                                <m:e>
                                  <m:r>
                                    <a:rPr lang="en-US" sz="2200" b="0" i="1" dirty="0" smtClean="0">
                                      <a:latin typeface="Cambria Math"/>
                                    </a:rPr>
                                    <m:t>𝑦</m:t>
                                  </m:r>
                                </m:e>
                                <m:sub>
                                  <m:r>
                                    <a:rPr lang="en-US" sz="2200" b="0" i="1" dirty="0" smtClean="0">
                                      <a:latin typeface="Cambria Math"/>
                                    </a:rPr>
                                    <m:t>3</m:t>
                                  </m:r>
                                </m:sub>
                              </m:sSub>
                            </m:e>
                          </m:mr>
                        </m:m>
                      </m:e>
                    </m:d>
                  </m:oMath>
                </a14:m>
                <a:r>
                  <a:rPr lang="en-US" sz="2200" dirty="0">
                    <a:latin typeface="Times New Roman" pitchFamily="18" charset="0"/>
                    <a:cs typeface="Times New Roman" pitchFamily="18" charset="0"/>
                  </a:rPr>
                  <a:t>=</a:t>
                </a:r>
                <a:r>
                  <a:rPr lang="en-US" sz="2200" dirty="0">
                    <a:solidFill>
                      <a:prstClr val="black"/>
                    </a:solidFill>
                    <a:latin typeface="Times New Roman" pitchFamily="18" charset="0"/>
                    <a:cs typeface="Times New Roman" pitchFamily="18" charset="0"/>
                  </a:rPr>
                  <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1"/>
                                  <m:mcJc m:val="center"/>
                                </m:mcPr>
                              </m:mc>
                            </m:mcs>
                            <m:ctrlPr>
                              <a:rPr lang="en-US" sz="2200" i="1">
                                <a:solidFill>
                                  <a:prstClr val="black"/>
                                </a:solidFill>
                                <a:latin typeface="Cambria Math" panose="02040503050406030204" pitchFamily="18" charset="0"/>
                              </a:rPr>
                            </m:ctrlPr>
                          </m:mPr>
                          <m:mr>
                            <m:e>
                              <m:r>
                                <m:rPr>
                                  <m:brk m:alnAt="7"/>
                                </m:rPr>
                                <a:rPr lang="en-US" sz="2200" i="1">
                                  <a:solidFill>
                                    <a:prstClr val="black"/>
                                  </a:solidFill>
                                  <a:latin typeface="Cambria Math"/>
                                </a:rPr>
                                <m:t>3</m:t>
                              </m:r>
                            </m:e>
                          </m:mr>
                          <m:mr>
                            <m:e>
                              <m:r>
                                <a:rPr lang="en-US" sz="2200" i="1">
                                  <a:solidFill>
                                    <a:prstClr val="black"/>
                                  </a:solidFill>
                                  <a:latin typeface="Cambria Math"/>
                                </a:rPr>
                                <m:t>16</m:t>
                              </m:r>
                            </m:e>
                          </m:mr>
                          <m:mr>
                            <m:e>
                              <m:r>
                                <a:rPr lang="en-US" sz="2200" i="1">
                                  <a:solidFill>
                                    <a:prstClr val="black"/>
                                  </a:solidFill>
                                  <a:latin typeface="Cambria Math"/>
                                </a:rPr>
                                <m:t>−3</m:t>
                              </m:r>
                            </m:e>
                          </m:mr>
                        </m:m>
                      </m:e>
                    </m:d>
                  </m:oMath>
                </a14:m>
                <a:r>
                  <a:rPr lang="en-US" sz="2200" dirty="0">
                    <a:latin typeface="Times New Roman" pitchFamily="18" charset="0"/>
                    <a:cs typeface="Times New Roman" pitchFamily="18" charset="0"/>
                  </a:rPr>
                  <a:t>.........(6)</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C350E7D1-9D4B-42FA-9A14-14EA8CA60001}"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err="1">
                <a:latin typeface="Times New Roman" pitchFamily="18" charset="0"/>
                <a:cs typeface="Times New Roman" pitchFamily="18" charset="0"/>
              </a:rPr>
              <a:t>Crout’s</a:t>
            </a:r>
            <a:r>
              <a:rPr lang="en-US" sz="3000" b="1" dirty="0">
                <a:latin typeface="Times New Roman" pitchFamily="18" charset="0"/>
                <a:cs typeface="Times New Roman" pitchFamily="18" charset="0"/>
              </a:rPr>
              <a:t> method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500519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cs typeface="Times New Roman" pitchFamily="18" charset="0"/>
                  </a:rPr>
                  <a:t>After solving (6), using forward substitution method, we have </a:t>
                </a:r>
              </a:p>
              <a:p>
                <a:pPr marL="0" indent="0">
                  <a:buNone/>
                </a:pPr>
                <a:r>
                  <a:rPr lang="en-US" sz="2200" dirty="0">
                    <a:latin typeface="+mj-lt"/>
                    <a:cs typeface="Times New Roman" pitchFamily="18" charset="0"/>
                  </a:rPr>
                  <a:t>Y</a:t>
                </a:r>
                <a14:m>
                  <m:oMath xmlns:m="http://schemas.openxmlformats.org/officeDocument/2006/math">
                    <m:r>
                      <a:rPr lang="en-US" sz="2200" i="1" dirty="0" smtClean="0">
                        <a:latin typeface="Cambria Math" panose="02040503050406030204" pitchFamily="18" charset="0"/>
                        <a:cs typeface="Times New Roman" pitchFamily="18" charset="0"/>
                      </a:rPr>
                      <m:t>=</m:t>
                    </m:r>
                    <m:d>
                      <m:dPr>
                        <m:begChr m:val="["/>
                        <m:endChr m:val="]"/>
                        <m:ctrlPr>
                          <a:rPr lang="en-US" sz="2200" i="1" dirty="0">
                            <a:solidFill>
                              <a:prstClr val="black"/>
                            </a:solidFill>
                            <a:latin typeface="Cambria Math" panose="02040503050406030204" pitchFamily="18" charset="0"/>
                          </a:rPr>
                        </m:ctrlPr>
                      </m:dPr>
                      <m:e>
                        <m:m>
                          <m:mPr>
                            <m:mcs>
                              <m:mc>
                                <m:mcPr>
                                  <m:count m:val="1"/>
                                  <m:mcJc m:val="center"/>
                                </m:mcPr>
                              </m:mc>
                            </m:mcs>
                            <m:ctrlPr>
                              <a:rPr lang="en-US" sz="2200" i="1" dirty="0">
                                <a:solidFill>
                                  <a:prstClr val="black"/>
                                </a:solidFill>
                                <a:latin typeface="Cambria Math" panose="02040503050406030204" pitchFamily="18" charset="0"/>
                              </a:rPr>
                            </m:ctrlPr>
                          </m:mPr>
                          <m:mr>
                            <m:e>
                              <m:sSub>
                                <m:sSubPr>
                                  <m:ctrlPr>
                                    <a:rPr lang="en-US" sz="2200" i="1" dirty="0">
                                      <a:solidFill>
                                        <a:prstClr val="black"/>
                                      </a:solidFill>
                                      <a:latin typeface="Cambria Math" panose="02040503050406030204" pitchFamily="18" charset="0"/>
                                    </a:rPr>
                                  </m:ctrlPr>
                                </m:sSubPr>
                                <m:e>
                                  <m:r>
                                    <a:rPr lang="en-US" sz="2200" i="1" dirty="0">
                                      <a:solidFill>
                                        <a:prstClr val="black"/>
                                      </a:solidFill>
                                      <a:latin typeface="Cambria Math" panose="02040503050406030204" pitchFamily="18" charset="0"/>
                                    </a:rPr>
                                    <m:t>𝑦</m:t>
                                  </m:r>
                                </m:e>
                                <m:sub>
                                  <m:r>
                                    <a:rPr lang="en-US" sz="2200" i="1" dirty="0">
                                      <a:solidFill>
                                        <a:prstClr val="black"/>
                                      </a:solidFill>
                                      <a:latin typeface="Cambria Math" panose="02040503050406030204" pitchFamily="18" charset="0"/>
                                    </a:rPr>
                                    <m:t>1</m:t>
                                  </m:r>
                                </m:sub>
                              </m:sSub>
                            </m:e>
                          </m:mr>
                          <m:mr>
                            <m:e>
                              <m:sSub>
                                <m:sSubPr>
                                  <m:ctrlPr>
                                    <a:rPr lang="en-US" sz="2200" i="1" dirty="0">
                                      <a:solidFill>
                                        <a:prstClr val="black"/>
                                      </a:solidFill>
                                      <a:latin typeface="Cambria Math" panose="02040503050406030204" pitchFamily="18" charset="0"/>
                                    </a:rPr>
                                  </m:ctrlPr>
                                </m:sSubPr>
                                <m:e>
                                  <m:r>
                                    <a:rPr lang="en-US" sz="2200" i="1" dirty="0">
                                      <a:solidFill>
                                        <a:prstClr val="black"/>
                                      </a:solidFill>
                                      <a:latin typeface="Cambria Math" panose="02040503050406030204" pitchFamily="18" charset="0"/>
                                    </a:rPr>
                                    <m:t>𝑦</m:t>
                                  </m:r>
                                </m:e>
                                <m:sub>
                                  <m:r>
                                    <a:rPr lang="en-US" sz="2200" i="1" dirty="0">
                                      <a:solidFill>
                                        <a:prstClr val="black"/>
                                      </a:solidFill>
                                      <a:latin typeface="Cambria Math" panose="02040503050406030204" pitchFamily="18" charset="0"/>
                                    </a:rPr>
                                    <m:t>2</m:t>
                                  </m:r>
                                </m:sub>
                              </m:sSub>
                            </m:e>
                          </m:mr>
                          <m:mr>
                            <m:e>
                              <m:sSub>
                                <m:sSubPr>
                                  <m:ctrlPr>
                                    <a:rPr lang="en-US" sz="2200" i="1" dirty="0">
                                      <a:solidFill>
                                        <a:prstClr val="black"/>
                                      </a:solidFill>
                                      <a:latin typeface="Cambria Math" panose="02040503050406030204" pitchFamily="18" charset="0"/>
                                    </a:rPr>
                                  </m:ctrlPr>
                                </m:sSubPr>
                                <m:e>
                                  <m:r>
                                    <a:rPr lang="en-US" sz="2200" i="1" dirty="0">
                                      <a:solidFill>
                                        <a:prstClr val="black"/>
                                      </a:solidFill>
                                      <a:latin typeface="Cambria Math" panose="02040503050406030204" pitchFamily="18" charset="0"/>
                                    </a:rPr>
                                    <m:t>𝑦</m:t>
                                  </m:r>
                                </m:e>
                                <m:sub>
                                  <m:r>
                                    <a:rPr lang="en-US" sz="2200" i="1" dirty="0">
                                      <a:solidFill>
                                        <a:prstClr val="black"/>
                                      </a:solidFill>
                                      <a:latin typeface="Cambria Math" panose="02040503050406030204" pitchFamily="18" charset="0"/>
                                    </a:rPr>
                                    <m:t>3</m:t>
                                  </m:r>
                                </m:sub>
                              </m:sSub>
                            </m:e>
                          </m:mr>
                        </m:m>
                      </m:e>
                    </m:d>
                    <m:r>
                      <a:rPr lang="en-US" sz="2200" b="0" i="1" dirty="0" smtClean="0">
                        <a:solidFill>
                          <a:prstClr val="black"/>
                        </a:solidFill>
                        <a:latin typeface="Cambria Math" panose="02040503050406030204" pitchFamily="18" charset="0"/>
                      </a:rPr>
                      <m:t>=</m:t>
                    </m:r>
                    <m:d>
                      <m:dPr>
                        <m:begChr m:val="["/>
                        <m:endChr m:val="]"/>
                        <m:ctrlPr>
                          <a:rPr lang="en-US" sz="2200" i="1" dirty="0" smtClean="0">
                            <a:solidFill>
                              <a:prstClr val="black"/>
                            </a:solidFill>
                            <a:latin typeface="Cambria Math" panose="02040503050406030204" pitchFamily="18" charset="0"/>
                          </a:rPr>
                        </m:ctrlPr>
                      </m:dPr>
                      <m:e>
                        <m:m>
                          <m:mPr>
                            <m:mcs>
                              <m:mc>
                                <m:mcPr>
                                  <m:count m:val="1"/>
                                  <m:mcJc m:val="center"/>
                                </m:mcPr>
                              </m:mc>
                            </m:mcs>
                            <m:ctrlPr>
                              <a:rPr lang="en-US" sz="2200" i="1" dirty="0" smtClean="0">
                                <a:solidFill>
                                  <a:prstClr val="black"/>
                                </a:solidFill>
                                <a:latin typeface="Cambria Math" panose="02040503050406030204" pitchFamily="18" charset="0"/>
                              </a:rPr>
                            </m:ctrlPr>
                          </m:mPr>
                          <m:mr>
                            <m:e>
                              <m:r>
                                <m:rPr>
                                  <m:brk m:alnAt="7"/>
                                </m:rPr>
                                <a:rPr lang="en-US" sz="2200" b="0" i="1" dirty="0" smtClean="0">
                                  <a:solidFill>
                                    <a:prstClr val="black"/>
                                  </a:solidFill>
                                  <a:latin typeface="Cambria Math" panose="02040503050406030204" pitchFamily="18" charset="0"/>
                                </a:rPr>
                                <m:t>3</m:t>
                              </m:r>
                            </m:e>
                          </m:mr>
                          <m:mr>
                            <m:e>
                              <m:f>
                                <m:fPr>
                                  <m:ctrlPr>
                                    <a:rPr lang="en-US" sz="2200" i="1" dirty="0" smtClean="0">
                                      <a:solidFill>
                                        <a:prstClr val="black"/>
                                      </a:solidFill>
                                      <a:latin typeface="Cambria Math" panose="02040503050406030204" pitchFamily="18" charset="0"/>
                                    </a:rPr>
                                  </m:ctrlPr>
                                </m:fPr>
                                <m:num>
                                  <m:r>
                                    <a:rPr lang="en-US" sz="2200" b="0" i="1" dirty="0" smtClean="0">
                                      <a:solidFill>
                                        <a:prstClr val="black"/>
                                      </a:solidFill>
                                      <a:latin typeface="Cambria Math" panose="02040503050406030204" pitchFamily="18" charset="0"/>
                                    </a:rPr>
                                    <m:t>−10</m:t>
                                  </m:r>
                                </m:num>
                                <m:den>
                                  <m:r>
                                    <a:rPr lang="en-US" sz="2200" b="0" i="1" dirty="0" smtClean="0">
                                      <a:solidFill>
                                        <a:prstClr val="black"/>
                                      </a:solidFill>
                                      <a:latin typeface="Cambria Math" panose="02040503050406030204" pitchFamily="18" charset="0"/>
                                    </a:rPr>
                                    <m:t>3</m:t>
                                  </m:r>
                                </m:den>
                              </m:f>
                            </m:e>
                          </m:mr>
                          <m:mr>
                            <m:e>
                              <m:r>
                                <a:rPr lang="en-US" sz="2200" b="0" i="1" dirty="0" smtClean="0">
                                  <a:solidFill>
                                    <a:prstClr val="black"/>
                                  </a:solidFill>
                                  <a:latin typeface="Cambria Math" panose="02040503050406030204" pitchFamily="18" charset="0"/>
                                </a:rPr>
                                <m:t>4</m:t>
                              </m:r>
                            </m:e>
                          </m:mr>
                        </m:m>
                      </m:e>
                    </m:d>
                  </m:oMath>
                </a14:m>
                <a:endParaRPr lang="en-US" sz="2200" dirty="0">
                  <a:latin typeface="+mj-lt"/>
                  <a:cs typeface="Times New Roman" pitchFamily="18" charset="0"/>
                </a:endParaRPr>
              </a:p>
              <a:p>
                <a:pPr marL="0" indent="0">
                  <a:buNone/>
                </a:pPr>
                <a:r>
                  <a:rPr lang="en-US" sz="2200" dirty="0">
                    <a:latin typeface="+mj-lt"/>
                    <a:cs typeface="Times New Roman" pitchFamily="18" charset="0"/>
                  </a:rPr>
                  <a:t>Now, UX=Y </a:t>
                </a:r>
              </a:p>
              <a:p>
                <a:pPr marL="0" indent="0">
                  <a:buNone/>
                </a:pPr>
                <a:r>
                  <a:rPr lang="en-US" sz="2200" dirty="0">
                    <a:latin typeface="+mj-lt"/>
                    <a:cs typeface="Times New Roman" pitchFamily="18" charset="0"/>
                  </a:rPr>
                  <a:t>So </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a:solidFill>
                                  <a:prstClr val="black"/>
                                </a:solidFill>
                                <a:latin typeface="Cambria Math" panose="02040503050406030204" pitchFamily="18" charset="0"/>
                              </a:rPr>
                            </m:ctrlPr>
                          </m:mPr>
                          <m:mr>
                            <m:e>
                              <m:r>
                                <m:rPr>
                                  <m:brk m:alnAt="7"/>
                                </m:rP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mr>
                          <m:mr>
                            <m:e>
                              <m:r>
                                <a:rPr lang="en-US" sz="2200" i="1">
                                  <a:solidFill>
                                    <a:prstClr val="black"/>
                                  </a:solidFill>
                                  <a:latin typeface="Cambria Math" panose="02040503050406030204" pitchFamily="18" charset="0"/>
                                </a:rPr>
                                <m:t>0</m:t>
                              </m:r>
                            </m:e>
                            <m:e>
                              <m:r>
                                <a:rPr lang="en-US" sz="2200" i="1">
                                  <a:solidFill>
                                    <a:prstClr val="black"/>
                                  </a:solidFill>
                                  <a:latin typeface="Cambria Math" panose="02040503050406030204" pitchFamily="18" charset="0"/>
                                </a:rPr>
                                <m:t>1</m:t>
                              </m:r>
                            </m:e>
                            <m:e>
                              <m:r>
                                <a:rPr lang="en-US" sz="2200" b="0" i="1" smtClean="0">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1</m:t>
                                  </m:r>
                                </m:num>
                                <m:den>
                                  <m:r>
                                    <a:rPr lang="en-US" sz="2200" i="1">
                                      <a:solidFill>
                                        <a:prstClr val="black"/>
                                      </a:solidFill>
                                      <a:latin typeface="Cambria Math" panose="02040503050406030204" pitchFamily="18" charset="0"/>
                                    </a:rPr>
                                    <m:t>3</m:t>
                                  </m:r>
                                </m:den>
                              </m:f>
                            </m:e>
                          </m:mr>
                          <m:mr>
                            <m:e>
                              <m:r>
                                <a:rPr lang="en-US" sz="2200" i="1">
                                  <a:solidFill>
                                    <a:prstClr val="black"/>
                                  </a:solidFill>
                                  <a:latin typeface="Cambria Math" panose="02040503050406030204" pitchFamily="18" charset="0"/>
                                </a:rPr>
                                <m:t>0</m:t>
                              </m:r>
                            </m:e>
                            <m:e>
                              <m:r>
                                <a:rPr lang="en-US" sz="2200" i="1">
                                  <a:solidFill>
                                    <a:prstClr val="black"/>
                                  </a:solidFill>
                                  <a:latin typeface="Cambria Math" panose="02040503050406030204" pitchFamily="18" charset="0"/>
                                </a:rPr>
                                <m:t>0</m:t>
                              </m:r>
                            </m:e>
                            <m:e>
                              <m:r>
                                <a:rPr lang="en-US" sz="2200" i="1">
                                  <a:solidFill>
                                    <a:prstClr val="black"/>
                                  </a:solidFill>
                                  <a:latin typeface="Cambria Math" panose="02040503050406030204" pitchFamily="18" charset="0"/>
                                </a:rPr>
                                <m:t>1</m:t>
                              </m:r>
                            </m:e>
                          </m:mr>
                        </m:m>
                      </m:e>
                    </m:d>
                  </m:oMath>
                </a14:m>
                <a:r>
                  <a:rPr lang="en-US" sz="2200" dirty="0">
                    <a:solidFill>
                      <a:prstClr val="black"/>
                    </a:solidFill>
                    <a:latin typeface="+mj-lt"/>
                    <a:cs typeface="Times New Roman" pitchFamily="18" charset="0"/>
                  </a:rPr>
                  <a:t/>
                </a:r>
                <a14:m>
                  <m:oMath xmlns:m="http://schemas.openxmlformats.org/officeDocument/2006/math">
                    <m:d>
                      <m:dPr>
                        <m:begChr m:val="["/>
                        <m:endChr m:val="]"/>
                        <m:ctrlPr>
                          <a:rPr lang="en-US" sz="2200" i="1" dirty="0">
                            <a:solidFill>
                              <a:prstClr val="black"/>
                            </a:solidFill>
                            <a:latin typeface="Cambria Math" panose="02040503050406030204" pitchFamily="18" charset="0"/>
                          </a:rPr>
                        </m:ctrlPr>
                      </m:dPr>
                      <m:e>
                        <m:m>
                          <m:mPr>
                            <m:mcs>
                              <m:mc>
                                <m:mcPr>
                                  <m:count m:val="1"/>
                                  <m:mcJc m:val="center"/>
                                </m:mcPr>
                              </m:mc>
                            </m:mcs>
                            <m:ctrlPr>
                              <a:rPr lang="en-US" sz="2200" i="1" dirty="0">
                                <a:solidFill>
                                  <a:prstClr val="black"/>
                                </a:solidFill>
                                <a:latin typeface="Cambria Math" panose="02040503050406030204" pitchFamily="18" charset="0"/>
                              </a:rPr>
                            </m:ctrlPr>
                          </m:mPr>
                          <m:mr>
                            <m:e>
                              <m:r>
                                <m:rPr>
                                  <m:brk m:alnAt="7"/>
                                </m:rPr>
                                <a:rPr lang="en-US" sz="2200" i="1" dirty="0">
                                  <a:solidFill>
                                    <a:prstClr val="black"/>
                                  </a:solidFill>
                                  <a:latin typeface="Cambria Math" panose="02040503050406030204" pitchFamily="18" charset="0"/>
                                </a:rPr>
                                <m:t>𝑥</m:t>
                              </m:r>
                            </m:e>
                          </m:mr>
                          <m:mr>
                            <m:e>
                              <m:r>
                                <a:rPr lang="en-US" sz="2200" i="1" dirty="0">
                                  <a:solidFill>
                                    <a:prstClr val="black"/>
                                  </a:solidFill>
                                  <a:latin typeface="Cambria Math" panose="02040503050406030204" pitchFamily="18" charset="0"/>
                                </a:rPr>
                                <m:t>𝑦</m:t>
                              </m:r>
                            </m:e>
                          </m:mr>
                          <m:mr>
                            <m:e>
                              <m:r>
                                <a:rPr lang="en-US" sz="2200" i="1" dirty="0">
                                  <a:solidFill>
                                    <a:prstClr val="black"/>
                                  </a:solidFill>
                                  <a:latin typeface="Cambria Math" panose="02040503050406030204" pitchFamily="18" charset="0"/>
                                </a:rPr>
                                <m:t>𝑧</m:t>
                              </m:r>
                            </m:e>
                          </m:mr>
                        </m:m>
                      </m:e>
                    </m:d>
                  </m:oMath>
                </a14:m>
                <a:r>
                  <a:rPr lang="en-US" sz="2200" dirty="0">
                    <a:latin typeface="+mj-lt"/>
                    <a:cs typeface="Times New Roman" pitchFamily="18" charset="0"/>
                  </a:rPr>
                  <a:t>=</a:t>
                </a:r>
                <a14:m>
                  <m:oMath xmlns:m="http://schemas.openxmlformats.org/officeDocument/2006/math">
                    <m:d>
                      <m:dPr>
                        <m:begChr m:val="["/>
                        <m:endChr m:val="]"/>
                        <m:ctrlPr>
                          <a:rPr lang="en-US" sz="2200" i="1" dirty="0">
                            <a:solidFill>
                              <a:prstClr val="black"/>
                            </a:solidFill>
                            <a:latin typeface="Cambria Math" panose="02040503050406030204" pitchFamily="18" charset="0"/>
                          </a:rPr>
                        </m:ctrlPr>
                      </m:dPr>
                      <m:e>
                        <m:m>
                          <m:mPr>
                            <m:mcs>
                              <m:mc>
                                <m:mcPr>
                                  <m:count m:val="1"/>
                                  <m:mcJc m:val="center"/>
                                </m:mcPr>
                              </m:mc>
                            </m:mcs>
                            <m:ctrlPr>
                              <a:rPr lang="en-US" sz="2200" i="1" dirty="0">
                                <a:solidFill>
                                  <a:prstClr val="black"/>
                                </a:solidFill>
                                <a:latin typeface="Cambria Math" panose="02040503050406030204" pitchFamily="18" charset="0"/>
                              </a:rPr>
                            </m:ctrlPr>
                          </m:mPr>
                          <m:mr>
                            <m:e>
                              <m:r>
                                <m:rPr>
                                  <m:brk m:alnAt="7"/>
                                </m:rPr>
                                <a:rPr lang="en-US" sz="2200" i="1" dirty="0">
                                  <a:solidFill>
                                    <a:prstClr val="black"/>
                                  </a:solidFill>
                                  <a:latin typeface="Cambria Math" panose="02040503050406030204" pitchFamily="18" charset="0"/>
                                </a:rPr>
                                <m:t>3</m:t>
                              </m:r>
                            </m:e>
                          </m:mr>
                          <m:mr>
                            <m:e>
                              <m:r>
                                <a:rPr lang="en-US" sz="2200" b="0" i="1" dirty="0" smtClean="0">
                                  <a:solidFill>
                                    <a:prstClr val="black"/>
                                  </a:solidFill>
                                  <a:latin typeface="Cambria Math" panose="02040503050406030204" pitchFamily="18" charset="0"/>
                                </a:rPr>
                                <m:t>−</m:t>
                              </m:r>
                              <m:f>
                                <m:fPr>
                                  <m:ctrlPr>
                                    <a:rPr lang="en-US" sz="2200" i="1" dirty="0">
                                      <a:solidFill>
                                        <a:prstClr val="black"/>
                                      </a:solidFill>
                                      <a:latin typeface="Cambria Math" panose="02040503050406030204" pitchFamily="18" charset="0"/>
                                    </a:rPr>
                                  </m:ctrlPr>
                                </m:fPr>
                                <m:num>
                                  <m:r>
                                    <a:rPr lang="en-US" sz="2200" i="1" dirty="0">
                                      <a:solidFill>
                                        <a:prstClr val="black"/>
                                      </a:solidFill>
                                      <a:latin typeface="Cambria Math" panose="02040503050406030204" pitchFamily="18" charset="0"/>
                                    </a:rPr>
                                    <m:t>10</m:t>
                                  </m:r>
                                </m:num>
                                <m:den>
                                  <m:r>
                                    <a:rPr lang="en-US" sz="2200" i="1" dirty="0">
                                      <a:solidFill>
                                        <a:prstClr val="black"/>
                                      </a:solidFill>
                                      <a:latin typeface="Cambria Math" panose="02040503050406030204" pitchFamily="18" charset="0"/>
                                    </a:rPr>
                                    <m:t>3</m:t>
                                  </m:r>
                                </m:den>
                              </m:f>
                            </m:e>
                          </m:mr>
                          <m:mr>
                            <m:e>
                              <m:r>
                                <a:rPr lang="en-US" sz="2200" i="1" dirty="0">
                                  <a:solidFill>
                                    <a:prstClr val="black"/>
                                  </a:solidFill>
                                  <a:latin typeface="Cambria Math" panose="02040503050406030204" pitchFamily="18" charset="0"/>
                                </a:rPr>
                                <m:t>4</m:t>
                              </m:r>
                            </m:e>
                          </m:mr>
                        </m:m>
                      </m:e>
                    </m:d>
                  </m:oMath>
                </a14:m>
                <a:r>
                  <a:rPr lang="en-US" sz="2200" dirty="0">
                    <a:latin typeface="+mj-lt"/>
                    <a:cs typeface="Times New Roman" pitchFamily="18" charset="0"/>
                  </a:rPr>
                  <a:t>.........(7)</a:t>
                </a:r>
              </a:p>
              <a:p>
                <a:pPr marL="0" indent="0">
                  <a:buNone/>
                </a:pPr>
                <a:r>
                  <a:rPr lang="en-US" sz="2200" dirty="0">
                    <a:latin typeface="+mj-lt"/>
                    <a:cs typeface="Times New Roman" pitchFamily="18" charset="0"/>
                  </a:rPr>
                  <a:t>After solving (7), using backward substitution method, </a:t>
                </a:r>
              </a:p>
              <a:p>
                <a:pPr marL="0" indent="0">
                  <a:buNone/>
                </a:pPr>
                <a:r>
                  <a:rPr lang="en-US" sz="2200" dirty="0">
                    <a:latin typeface="+mj-lt"/>
                    <a:cs typeface="Times New Roman" pitchFamily="18" charset="0"/>
                  </a:rPr>
                  <a:t>we have </a:t>
                </a:r>
                <a14:m>
                  <m:oMath xmlns:m="http://schemas.openxmlformats.org/officeDocument/2006/math">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=1, </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=−2</m:t>
                    </m:r>
                  </m:oMath>
                </a14:m>
                <a:r>
                  <a:rPr lang="en-US" sz="2200" dirty="0">
                    <a:latin typeface="+mj-lt"/>
                    <a:cs typeface="Times New Roman" pitchFamily="18" charset="0"/>
                  </a:rPr>
                  <a:t> and </a:t>
                </a:r>
                <a14:m>
                  <m:oMath xmlns:m="http://schemas.openxmlformats.org/officeDocument/2006/math">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=4.</m:t>
                    </m:r>
                  </m:oMath>
                </a14:m>
                <a:endParaRPr lang="en-US" sz="2200" dirty="0">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865E2C4A-8131-41A8-B30E-D2B992186D6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err="1">
                <a:latin typeface="Times New Roman" pitchFamily="18" charset="0"/>
                <a:cs typeface="Times New Roman" pitchFamily="18" charset="0"/>
              </a:rPr>
              <a:t>Crout’s</a:t>
            </a:r>
            <a:r>
              <a:rPr lang="en-US" sz="3000" b="1" dirty="0">
                <a:latin typeface="Times New Roman" pitchFamily="18" charset="0"/>
                <a:cs typeface="Times New Roman" pitchFamily="18" charset="0"/>
              </a:rPr>
              <a:t> method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125394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cs typeface="Times New Roman" pitchFamily="18" charset="0"/>
                  </a:rPr>
                  <a:t>In mathematics, a matrix is said to be diagonally dominant if for every row of the matrix, the magnitude of the diagonal entry in a row is larger than or equal to the sum of the magnitudes of all the other (non-diagonal) entries in that row. </a:t>
                </a:r>
              </a:p>
              <a:p>
                <a:pPr marL="0" indent="0">
                  <a:buNone/>
                </a:pPr>
                <a:r>
                  <a:rPr lang="en-US" sz="2200" dirty="0">
                    <a:latin typeface="+mj-lt"/>
                    <a:cs typeface="Times New Roman" pitchFamily="18" charset="0"/>
                  </a:rPr>
                  <a:t>Ex: The matrix A=</a:t>
                </a:r>
                <a:r>
                  <a:rPr lang="en-US" sz="2200" dirty="0">
                    <a:solidFill>
                      <a:prstClr val="black"/>
                    </a:solidFill>
                    <a:latin typeface="+mj-lt"/>
                    <a:cs typeface="Times New Roman" pitchFamily="18" charset="0"/>
                  </a:rPr>
                  <a:t/>
                </a:r>
                <a14:m>
                  <m:oMath xmlns:m="http://schemas.openxmlformats.org/officeDocument/2006/math">
                    <m:d>
                      <m:dPr>
                        <m:begChr m:val="["/>
                        <m:endChr m:val="]"/>
                        <m:ctrlPr>
                          <a:rPr lang="en-US" sz="2200" i="1">
                            <a:solidFill>
                              <a:prstClr val="black"/>
                            </a:solidFill>
                            <a:latin typeface="Cambria Math" panose="02040503050406030204" pitchFamily="18" charset="0"/>
                          </a:rPr>
                        </m:ctrlPr>
                      </m:dPr>
                      <m:e>
                        <m:m>
                          <m:mPr>
                            <m:mcs>
                              <m:mc>
                                <m:mcPr>
                                  <m:count m:val="3"/>
                                  <m:mcJc m:val="center"/>
                                </m:mcPr>
                              </m:mc>
                            </m:mcs>
                            <m:ctrlPr>
                              <a:rPr lang="en-US" sz="2200" i="1">
                                <a:solidFill>
                                  <a:prstClr val="black"/>
                                </a:solidFill>
                                <a:latin typeface="Cambria Math" panose="02040503050406030204" pitchFamily="18" charset="0"/>
                              </a:rPr>
                            </m:ctrlPr>
                          </m:mPr>
                          <m:mr>
                            <m:e>
                              <m:r>
                                <m:rPr>
                                  <m:brk m:alnAt="7"/>
                                </m:rPr>
                                <a:rPr lang="en-US" sz="2200" b="0" i="1" smtClean="0">
                                  <a:solidFill>
                                    <a:prstClr val="black"/>
                                  </a:solidFill>
                                  <a:latin typeface="Cambria Math" panose="02040503050406030204" pitchFamily="18" charset="0"/>
                                </a:rPr>
                                <m:t>4</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1</m:t>
                              </m:r>
                            </m:e>
                          </m:mr>
                          <m:mr>
                            <m:e>
                              <m:r>
                                <a:rPr lang="en-US" sz="2200" i="1">
                                  <a:solidFill>
                                    <a:prstClr val="black"/>
                                  </a:solidFill>
                                  <a:latin typeface="Cambria Math" panose="02040503050406030204" pitchFamily="18" charset="0"/>
                                </a:rPr>
                                <m:t>2</m:t>
                              </m:r>
                            </m:e>
                            <m:e>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6</m:t>
                              </m:r>
                            </m:e>
                            <m:e>
                              <m:r>
                                <a:rPr lang="en-US" sz="2200" i="1">
                                  <a:solidFill>
                                    <a:prstClr val="black"/>
                                  </a:solidFill>
                                  <a:latin typeface="Cambria Math" panose="02040503050406030204" pitchFamily="18" charset="0"/>
                                </a:rPr>
                                <m:t>3</m:t>
                              </m:r>
                            </m:e>
                          </m:mr>
                          <m:mr>
                            <m:e>
                              <m:r>
                                <a:rPr lang="en-US" sz="2200" i="1">
                                  <a:solidFill>
                                    <a:prstClr val="black"/>
                                  </a:solidFill>
                                  <a:latin typeface="Cambria Math" panose="02040503050406030204" pitchFamily="18" charset="0"/>
                                </a:rPr>
                                <m:t>3</m:t>
                              </m:r>
                            </m:e>
                            <m:e>
                              <m:r>
                                <a:rPr lang="en-US" sz="2200" i="1">
                                  <a:solidFill>
                                    <a:prstClr val="black"/>
                                  </a:solidFill>
                                  <a:latin typeface="Cambria Math" panose="02040503050406030204" pitchFamily="18" charset="0"/>
                                </a:rPr>
                                <m:t>1</m:t>
                              </m:r>
                            </m:e>
                            <m:e>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4</m:t>
                              </m:r>
                            </m:e>
                          </m:mr>
                        </m:m>
                      </m:e>
                    </m:d>
                  </m:oMath>
                </a14:m>
                <a:r>
                  <a:rPr lang="en-US" sz="2200" dirty="0">
                    <a:latin typeface="+mj-lt"/>
                    <a:cs typeface="Times New Roman" pitchFamily="18" charset="0"/>
                  </a:rPr>
                  <a:t>is diagonally dominant matrix because │4│&gt;│1│+</a:t>
                </a:r>
                <a:r>
                  <a:rPr lang="en-US" sz="2200" dirty="0">
                    <a:solidFill>
                      <a:prstClr val="black"/>
                    </a:solidFill>
                    <a:latin typeface="+mj-lt"/>
                    <a:cs typeface="Times New Roman" pitchFamily="18" charset="0"/>
                  </a:rPr>
                  <a:t> │1│</a:t>
                </a:r>
              </a:p>
              <a:p>
                <a:pPr marL="0" lvl="0" indent="0">
                  <a:buNone/>
                </a:pPr>
                <a:r>
                  <a:rPr lang="en-US" sz="2200" dirty="0">
                    <a:solidFill>
                      <a:prstClr val="black"/>
                    </a:solidFill>
                    <a:latin typeface="+mj-lt"/>
                    <a:cs typeface="Times New Roman" pitchFamily="18" charset="0"/>
                  </a:rPr>
                  <a:t>│-6│&gt;│2│+ │3│</a:t>
                </a:r>
              </a:p>
              <a:p>
                <a:pPr marL="0" lvl="0" indent="0">
                  <a:buNone/>
                </a:pPr>
                <a:r>
                  <a:rPr lang="en-US" sz="2200" dirty="0">
                    <a:solidFill>
                      <a:prstClr val="black"/>
                    </a:solidFill>
                    <a:latin typeface="+mj-lt"/>
                    <a:cs typeface="Times New Roman" pitchFamily="18" charset="0"/>
                  </a:rPr>
                  <a:t>│-4│=│3│+ │1│.</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r="-1481"/>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E3D80D60-AD9C-42E5-B99B-FE48F5F49159}"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latin typeface="+mj-lt"/>
                <a:cs typeface="Times New Roman" pitchFamily="18" charset="0"/>
              </a:rPr>
              <a:t>Diagonally Dominant Matrix</a:t>
            </a:r>
            <a:r>
              <a:rPr lang="en-US" sz="2800" b="1" dirty="0">
                <a:latin typeface="Times New Roman" pitchFamily="18" charset="0"/>
                <a:cs typeface="Times New Roman" pitchFamily="18" charset="0"/>
              </a:rPr>
              <a:t>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515302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lvl="0" indent="0">
                  <a:buNone/>
                </a:pPr>
                <a:r>
                  <a:rPr lang="en-US" sz="2000" dirty="0">
                    <a:solidFill>
                      <a:srgbClr val="252525"/>
                    </a:solidFill>
                    <a:cs typeface="Times New Roman" pitchFamily="18" charset="0"/>
                  </a:rPr>
                  <a:t>The Gauss-Seidel method is a method for determining the solution of a</a:t>
                </a:r>
                <a:r>
                  <a:rPr lang="en-US" sz="2000" dirty="0">
                    <a:solidFill>
                      <a:prstClr val="black"/>
                    </a:solidFill>
                    <a:cs typeface="Times New Roman" pitchFamily="18" charset="0"/>
                  </a:rPr>
                  <a:t> diagonally dominant system of linear equations.</a:t>
                </a:r>
              </a:p>
              <a:p>
                <a:pPr marL="0" lvl="0" indent="0">
                  <a:buNone/>
                </a:pPr>
                <a:r>
                  <a:rPr lang="en-US" sz="2000" dirty="0">
                    <a:solidFill>
                      <a:prstClr val="black"/>
                    </a:solidFill>
                    <a:cs typeface="Times New Roman" pitchFamily="18" charset="0"/>
                  </a:rPr>
                  <a:t>Consider a non-homogeneous system of  three  simultaneous linear algebraic equations in three unknowns as-</a:t>
                </a:r>
              </a:p>
              <a:p>
                <a:pPr marL="0" indent="0">
                  <a:buNone/>
                </a:pPr>
                <a14:m>
                  <m:oMathPara xmlns:m="http://schemas.openxmlformats.org/officeDocument/2006/math">
                    <m:oMathParaPr>
                      <m:jc m:val="left"/>
                    </m:oMathParaPr>
                    <m:oMath xmlns:m="http://schemas.openxmlformats.org/officeDocument/2006/math">
                      <m:sSub>
                        <m:sSubPr>
                          <m:ctrlPr>
                            <a:rPr lang="en-US" sz="2000" i="1" dirty="0" smtClean="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11</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1</m:t>
                          </m:r>
                        </m:sub>
                      </m:sSub>
                      <m:r>
                        <a:rPr lang="en-US" sz="2000" i="1" dirty="0">
                          <a:latin typeface="Cambria Math" panose="02040503050406030204" pitchFamily="18" charset="0"/>
                          <a:cs typeface="Times New Roman" pitchFamily="18" charset="0"/>
                        </a:rPr>
                        <m:t>+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12</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2</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13</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3</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𝑏</m:t>
                          </m:r>
                        </m:e>
                        <m:sub>
                          <m:r>
                            <a:rPr lang="en-US" sz="2000" i="1" dirty="0">
                              <a:latin typeface="Cambria Math" panose="02040503050406030204" pitchFamily="18" charset="0"/>
                              <a:cs typeface="Times New Roman" pitchFamily="18" charset="0"/>
                            </a:rPr>
                            <m:t>1</m:t>
                          </m:r>
                        </m:sub>
                      </m:sSub>
                      <m:r>
                        <a:rPr lang="en-US" sz="2000" i="1" dirty="0">
                          <a:latin typeface="Cambria Math" panose="02040503050406030204" pitchFamily="18" charset="0"/>
                          <a:cs typeface="Times New Roman" pitchFamily="18" charset="0"/>
                        </a:rPr>
                        <m:t> </m:t>
                      </m:r>
                    </m:oMath>
                  </m:oMathPara>
                </a14:m>
                <a:endParaRPr lang="en-US" sz="2000" dirty="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21</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1</m:t>
                          </m:r>
                        </m:sub>
                      </m:sSub>
                      <m:r>
                        <a:rPr lang="en-US" sz="2000" i="1" dirty="0">
                          <a:latin typeface="Cambria Math" panose="02040503050406030204" pitchFamily="18" charset="0"/>
                          <a:cs typeface="Times New Roman" pitchFamily="18" charset="0"/>
                        </a:rPr>
                        <m:t>+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22</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2</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23</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3</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𝑏</m:t>
                          </m:r>
                        </m:e>
                        <m:sub>
                          <m:r>
                            <a:rPr lang="en-US" sz="2000" i="1" dirty="0">
                              <a:latin typeface="Cambria Math" panose="02040503050406030204" pitchFamily="18" charset="0"/>
                              <a:cs typeface="Times New Roman" pitchFamily="18" charset="0"/>
                            </a:rPr>
                            <m:t>2</m:t>
                          </m:r>
                        </m:sub>
                      </m:sSub>
                      <m:r>
                        <a:rPr lang="en-US" sz="2000" i="1" dirty="0">
                          <a:latin typeface="Cambria Math" panose="02040503050406030204" pitchFamily="18" charset="0"/>
                          <a:cs typeface="Times New Roman" pitchFamily="18" charset="0"/>
                        </a:rPr>
                        <m:t> ……………..(1)</m:t>
                      </m:r>
                    </m:oMath>
                  </m:oMathPara>
                </a14:m>
                <a:endParaRPr lang="en-US" sz="2000" dirty="0">
                  <a:cs typeface="Times New Roman" pitchFamily="18" charset="0"/>
                </a:endParaRPr>
              </a:p>
              <a:p>
                <a:pPr marL="0" indent="0">
                  <a:buNone/>
                </a:pPr>
                <a14:m>
                  <m:oMath xmlns:m="http://schemas.openxmlformats.org/officeDocument/2006/math">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31</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1</m:t>
                        </m:r>
                      </m:sub>
                    </m:sSub>
                    <m:r>
                      <a:rPr lang="en-US" sz="2000" i="1" dirty="0">
                        <a:latin typeface="Cambria Math" panose="02040503050406030204" pitchFamily="18" charset="0"/>
                        <a:cs typeface="Times New Roman" pitchFamily="18" charset="0"/>
                      </a:rPr>
                      <m:t>+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32</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2</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𝑎</m:t>
                        </m:r>
                      </m:e>
                      <m:sub>
                        <m:r>
                          <a:rPr lang="en-US" sz="2000" i="1" dirty="0">
                            <a:latin typeface="Cambria Math" panose="02040503050406030204" pitchFamily="18" charset="0"/>
                            <a:cs typeface="Times New Roman" pitchFamily="18" charset="0"/>
                          </a:rPr>
                          <m:t>33</m:t>
                        </m:r>
                      </m:sub>
                    </m:sSub>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𝑥</m:t>
                        </m:r>
                      </m:e>
                      <m:sub>
                        <m:r>
                          <a:rPr lang="en-US" sz="2000" i="1" dirty="0">
                            <a:latin typeface="Cambria Math" panose="02040503050406030204" pitchFamily="18" charset="0"/>
                            <a:cs typeface="Times New Roman" pitchFamily="18" charset="0"/>
                          </a:rPr>
                          <m:t>3</m:t>
                        </m:r>
                      </m:sub>
                    </m:sSub>
                    <m:r>
                      <a:rPr lang="en-US" sz="2000" i="1" dirty="0">
                        <a:latin typeface="Cambria Math" panose="02040503050406030204" pitchFamily="18" charset="0"/>
                        <a:cs typeface="Times New Roman" pitchFamily="18" charset="0"/>
                      </a:rPr>
                      <m:t> = </m:t>
                    </m:r>
                    <m:sSub>
                      <m:sSubPr>
                        <m:ctrlPr>
                          <a:rPr lang="en-US" sz="2000" i="1" dirty="0">
                            <a:latin typeface="Cambria Math" panose="02040503050406030204" pitchFamily="18" charset="0"/>
                            <a:cs typeface="Times New Roman" pitchFamily="18" charset="0"/>
                          </a:rPr>
                        </m:ctrlPr>
                      </m:sSubPr>
                      <m:e>
                        <m:r>
                          <a:rPr lang="en-US" sz="2000" i="1" dirty="0">
                            <a:latin typeface="Cambria Math" panose="02040503050406030204" pitchFamily="18" charset="0"/>
                            <a:cs typeface="Times New Roman" pitchFamily="18" charset="0"/>
                          </a:rPr>
                          <m:t>𝑏</m:t>
                        </m:r>
                      </m:e>
                      <m:sub>
                        <m:r>
                          <a:rPr lang="en-US" sz="2000" i="1" dirty="0">
                            <a:latin typeface="Cambria Math" panose="02040503050406030204" pitchFamily="18" charset="0"/>
                            <a:cs typeface="Times New Roman" pitchFamily="18" charset="0"/>
                          </a:rPr>
                          <m:t>3</m:t>
                        </m:r>
                      </m:sub>
                    </m:sSub>
                    <m:r>
                      <a:rPr lang="en-US" sz="2000" i="1" dirty="0">
                        <a:latin typeface="Cambria Math" panose="02040503050406030204" pitchFamily="18" charset="0"/>
                        <a:cs typeface="Times New Roman" pitchFamily="18" charset="0"/>
                      </a:rPr>
                      <m:t> </m:t>
                    </m:r>
                  </m:oMath>
                </a14:m>
                <a:r>
                  <a:rPr lang="en-US" sz="2000" dirty="0">
                    <a:cs typeface="Times New Roman" pitchFamily="18" charset="0"/>
                  </a:rPr>
                  <a:t/>
                </a:r>
              </a:p>
              <a:p>
                <a:pPr marL="0" indent="0">
                  <a:buNone/>
                </a:pPr>
                <a:r>
                  <a:rPr lang="en-US" sz="2000" dirty="0">
                    <a:solidFill>
                      <a:prstClr val="black"/>
                    </a:solidFill>
                    <a:cs typeface="Times New Roman" pitchFamily="18" charset="0"/>
                  </a:rPr>
                  <a:t>where </a:t>
                </a:r>
                <a14:m>
                  <m:oMath xmlns:m="http://schemas.openxmlformats.org/officeDocument/2006/math">
                    <m:sSub>
                      <m:sSubPr>
                        <m:ctrlPr>
                          <a:rPr lang="en-US" sz="2000" i="1" smtClean="0">
                            <a:solidFill>
                              <a:prstClr val="black"/>
                            </a:solidFill>
                            <a:latin typeface="Cambria Math" panose="02040503050406030204" pitchFamily="18" charset="0"/>
                            <a:cs typeface="Times New Roman" pitchFamily="18" charset="0"/>
                          </a:rPr>
                        </m:ctrlPr>
                      </m:sSubPr>
                      <m:e>
                        <m:r>
                          <a:rPr lang="en-US" sz="2000" b="0" i="1" smtClean="0">
                            <a:solidFill>
                              <a:prstClr val="black"/>
                            </a:solidFill>
                            <a:latin typeface="Cambria Math" panose="02040503050406030204" pitchFamily="18" charset="0"/>
                            <a:cs typeface="Times New Roman" pitchFamily="18" charset="0"/>
                          </a:rPr>
                          <m:t>𝑎</m:t>
                        </m:r>
                      </m:e>
                      <m:sub>
                        <m:r>
                          <a:rPr lang="en-US" sz="2000" b="0" i="1" smtClean="0">
                            <a:solidFill>
                              <a:prstClr val="black"/>
                            </a:solidFill>
                            <a:latin typeface="Cambria Math" panose="02040503050406030204" pitchFamily="18" charset="0"/>
                            <a:cs typeface="Times New Roman" pitchFamily="18" charset="0"/>
                          </a:rPr>
                          <m:t>𝑖𝑖</m:t>
                        </m:r>
                      </m:sub>
                    </m:sSub>
                  </m:oMath>
                </a14:m>
                <a:r>
                  <a:rPr lang="en-US" sz="2000" dirty="0">
                    <a:solidFill>
                      <a:prstClr val="black"/>
                    </a:solidFill>
                    <a:cs typeface="Times New Roman" pitchFamily="18" charset="0"/>
                  </a:rPr>
                  <a:t>'s is the largest coefficient in the </a:t>
                </a:r>
                <a14:m>
                  <m:oMath xmlns:m="http://schemas.openxmlformats.org/officeDocument/2006/math">
                    <m:sSup>
                      <m:sSupPr>
                        <m:ctrlPr>
                          <a:rPr lang="en-US" sz="2000" i="1" smtClean="0">
                            <a:solidFill>
                              <a:prstClr val="black"/>
                            </a:solidFill>
                            <a:latin typeface="Cambria Math" panose="02040503050406030204" pitchFamily="18" charset="0"/>
                            <a:cs typeface="Times New Roman" pitchFamily="18" charset="0"/>
                          </a:rPr>
                        </m:ctrlPr>
                      </m:sSupPr>
                      <m:e>
                        <m:r>
                          <a:rPr lang="en-US" sz="2000" b="0" i="1" smtClean="0">
                            <a:solidFill>
                              <a:prstClr val="black"/>
                            </a:solidFill>
                            <a:latin typeface="Cambria Math" panose="02040503050406030204" pitchFamily="18" charset="0"/>
                            <a:cs typeface="Times New Roman" pitchFamily="18" charset="0"/>
                          </a:rPr>
                          <m:t>𝑖</m:t>
                        </m:r>
                      </m:e>
                      <m:sup>
                        <m:r>
                          <a:rPr lang="en-US" sz="2000" b="0" i="1" smtClean="0">
                            <a:solidFill>
                              <a:prstClr val="black"/>
                            </a:solidFill>
                            <a:latin typeface="Cambria Math" panose="02040503050406030204" pitchFamily="18" charset="0"/>
                            <a:cs typeface="Times New Roman" pitchFamily="18" charset="0"/>
                          </a:rPr>
                          <m:t>𝑡h</m:t>
                        </m:r>
                      </m:sup>
                    </m:sSup>
                  </m:oMath>
                </a14:m>
                <a:r>
                  <a:rPr lang="en-US" sz="2000" dirty="0">
                    <a:solidFill>
                      <a:prstClr val="black"/>
                    </a:solidFill>
                    <a:cs typeface="Times New Roman" pitchFamily="18" charset="0"/>
                  </a:rPr>
                  <a:t> equation </a:t>
                </a:r>
                <a14:m>
                  <m:oMath xmlns:m="http://schemas.openxmlformats.org/officeDocument/2006/math">
                    <m:r>
                      <a:rPr lang="en-US" sz="2000" i="1" dirty="0" smtClean="0">
                        <a:solidFill>
                          <a:prstClr val="black"/>
                        </a:solidFill>
                        <a:latin typeface="Cambria Math" panose="02040503050406030204" pitchFamily="18" charset="0"/>
                        <a:cs typeface="Times New Roman" pitchFamily="18" charset="0"/>
                      </a:rPr>
                      <m:t>(</m:t>
                    </m:r>
                    <m:r>
                      <a:rPr lang="en-US" sz="2000" i="1" dirty="0" err="1" smtClean="0">
                        <a:solidFill>
                          <a:prstClr val="black"/>
                        </a:solidFill>
                        <a:latin typeface="Cambria Math" panose="02040503050406030204" pitchFamily="18" charset="0"/>
                        <a:cs typeface="Times New Roman" pitchFamily="18" charset="0"/>
                      </a:rPr>
                      <m:t>𝑖</m:t>
                    </m:r>
                    <m:r>
                      <a:rPr lang="en-US" sz="2000" i="1" dirty="0" smtClean="0">
                        <a:solidFill>
                          <a:prstClr val="black"/>
                        </a:solidFill>
                        <a:latin typeface="Cambria Math" panose="02040503050406030204" pitchFamily="18" charset="0"/>
                        <a:cs typeface="Times New Roman" pitchFamily="18" charset="0"/>
                      </a:rPr>
                      <m:t>=1,2,3)</m:t>
                    </m:r>
                  </m:oMath>
                </a14:m>
                <a:endParaRPr lang="en-US" sz="2000" dirty="0">
                  <a:solidFill>
                    <a:prstClr val="black"/>
                  </a:solidFill>
                  <a:cs typeface="Times New Roman" pitchFamily="18" charset="0"/>
                </a:endParaRPr>
              </a:p>
              <a:p>
                <a:pPr marL="0" lvl="0" indent="0">
                  <a:buNone/>
                </a:pPr>
                <a:r>
                  <a:rPr lang="en-US" sz="2000" dirty="0">
                    <a:solidFill>
                      <a:prstClr val="black"/>
                    </a:solidFill>
                  </a:rPr>
                  <a:t>System (1) of equations can be written as</a:t>
                </a:r>
              </a:p>
              <a:p>
                <a:pPr marL="0" lvl="0" indent="0">
                  <a:buNone/>
                </a:pPr>
                <a14:m>
                  <m:oMathPara xmlns:m="http://schemas.openxmlformats.org/officeDocument/2006/math">
                    <m:oMathParaPr>
                      <m:jc m:val="left"/>
                    </m:oMathParaPr>
                    <m:oMath xmlns:m="http://schemas.openxmlformats.org/officeDocument/2006/math">
                      <m:r>
                        <a:rPr lang="en-US" sz="2000" i="1" dirty="0" smtClean="0">
                          <a:solidFill>
                            <a:prstClr val="black"/>
                          </a:solidFill>
                          <a:latin typeface="Cambria Math" panose="02040503050406030204" pitchFamily="18" charset="0"/>
                        </a:rPr>
                        <m:t>𝑥</m:t>
                      </m:r>
                      <m:r>
                        <a:rPr lang="en-US" sz="2000" i="1" dirty="0" smtClean="0">
                          <a:solidFill>
                            <a:prstClr val="black"/>
                          </a:solidFill>
                          <a:latin typeface="Cambria Math" panose="02040503050406030204" pitchFamily="18" charset="0"/>
                        </a:rPr>
                        <m:t>=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𝑏</m:t>
                              </m:r>
                            </m:e>
                            <m:sub>
                              <m:r>
                                <a:rPr lang="en-US" sz="2000" i="1">
                                  <a:solidFill>
                                    <a:prstClr val="black"/>
                                  </a:solidFill>
                                  <a:latin typeface="Cambria Math" panose="02040503050406030204" pitchFamily="18" charset="0"/>
                                </a:rPr>
                                <m:t>1</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11</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12</m:t>
                              </m:r>
                            </m:sub>
                          </m:sSub>
                          <m:r>
                            <a:rPr lang="en-US" sz="2000" i="1">
                              <a:solidFill>
                                <a:prstClr val="black"/>
                              </a:solidFill>
                              <a:latin typeface="Cambria Math" panose="02040503050406030204" pitchFamily="18" charset="0"/>
                            </a:rPr>
                            <m:t>𝑦</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11</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13</m:t>
                              </m:r>
                            </m:sub>
                          </m:sSub>
                          <m:r>
                            <a:rPr lang="en-US" sz="2000" i="1">
                              <a:solidFill>
                                <a:prstClr val="black"/>
                              </a:solidFill>
                              <a:latin typeface="Cambria Math" panose="02040503050406030204" pitchFamily="18" charset="0"/>
                            </a:rPr>
                            <m:t>𝑧</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11</m:t>
                              </m:r>
                            </m:sub>
                          </m:sSub>
                        </m:den>
                      </m:f>
                      <m:r>
                        <a:rPr lang="en-US" sz="2000" i="1" dirty="0" smtClean="0">
                          <a:solidFill>
                            <a:prstClr val="black"/>
                          </a:solidFill>
                          <a:latin typeface="Cambria Math" panose="02040503050406030204" pitchFamily="18" charset="0"/>
                        </a:rPr>
                        <m:t>  …………………………..</m:t>
                      </m:r>
                      <m:d>
                        <m:dPr>
                          <m:ctrlPr>
                            <a:rPr lang="en-US" sz="2000" i="1" dirty="0" smtClean="0">
                              <a:solidFill>
                                <a:prstClr val="black"/>
                              </a:solidFill>
                              <a:latin typeface="Cambria Math" panose="02040503050406030204" pitchFamily="18" charset="0"/>
                            </a:rPr>
                          </m:ctrlPr>
                        </m:dPr>
                        <m:e>
                          <m:r>
                            <a:rPr lang="en-US" sz="2000" i="1" dirty="0" smtClean="0">
                              <a:solidFill>
                                <a:prstClr val="black"/>
                              </a:solidFill>
                              <a:latin typeface="Cambria Math" panose="02040503050406030204" pitchFamily="18" charset="0"/>
                            </a:rPr>
                            <m:t>2</m:t>
                          </m:r>
                        </m:e>
                      </m:d>
                    </m:oMath>
                  </m:oMathPara>
                </a14:m>
                <a:endParaRPr lang="en-US" sz="2000" i="1" dirty="0">
                  <a:solidFill>
                    <a:prstClr val="black"/>
                  </a:solidFill>
                </a:endParaRPr>
              </a:p>
              <a:p>
                <a:pPr marL="0" lvl="0" indent="0">
                  <a:buNone/>
                </a:pPr>
                <a14:m>
                  <m:oMathPara xmlns:m="http://schemas.openxmlformats.org/officeDocument/2006/math">
                    <m:oMathParaPr>
                      <m:jc m:val="left"/>
                    </m:oMathParaPr>
                    <m:oMath xmlns:m="http://schemas.openxmlformats.org/officeDocument/2006/math">
                      <m:r>
                        <a:rPr lang="en-US" sz="2000" i="1" dirty="0" smtClean="0">
                          <a:solidFill>
                            <a:prstClr val="black"/>
                          </a:solidFill>
                          <a:latin typeface="Cambria Math" panose="02040503050406030204" pitchFamily="18" charset="0"/>
                        </a:rPr>
                        <m:t>𝑦</m:t>
                      </m:r>
                      <m:r>
                        <a:rPr lang="en-US" sz="2000" i="1" dirty="0" smtClean="0">
                          <a:solidFill>
                            <a:prstClr val="black"/>
                          </a:solidFill>
                          <a:latin typeface="Cambria Math" panose="02040503050406030204" pitchFamily="18" charset="0"/>
                        </a:rPr>
                        <m:t>=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𝑏</m:t>
                              </m:r>
                            </m:e>
                            <m:sub>
                              <m:r>
                                <a:rPr lang="en-US" sz="2000" i="1">
                                  <a:solidFill>
                                    <a:prstClr val="black"/>
                                  </a:solidFill>
                                  <a:latin typeface="Cambria Math" panose="02040503050406030204" pitchFamily="18" charset="0"/>
                                </a:rPr>
                                <m:t>2</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22</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21</m:t>
                              </m:r>
                            </m:sub>
                          </m:sSub>
                          <m:r>
                            <a:rPr lang="en-US" sz="2000" i="1">
                              <a:solidFill>
                                <a:prstClr val="black"/>
                              </a:solidFill>
                              <a:latin typeface="Cambria Math" panose="02040503050406030204" pitchFamily="18" charset="0"/>
                            </a:rPr>
                            <m:t>𝑥</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22</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23</m:t>
                              </m:r>
                            </m:sub>
                          </m:sSub>
                          <m:r>
                            <a:rPr lang="en-US" sz="2000" i="1">
                              <a:solidFill>
                                <a:prstClr val="black"/>
                              </a:solidFill>
                              <a:latin typeface="Cambria Math" panose="02040503050406030204" pitchFamily="18" charset="0"/>
                            </a:rPr>
                            <m:t>𝑧</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22</m:t>
                              </m:r>
                            </m:sub>
                          </m:sSub>
                        </m:den>
                      </m:f>
                      <m:r>
                        <a:rPr lang="en-US" sz="2000" i="1" dirty="0" smtClean="0">
                          <a:solidFill>
                            <a:prstClr val="black"/>
                          </a:solidFill>
                          <a:latin typeface="Cambria Math" panose="02040503050406030204" pitchFamily="18" charset="0"/>
                        </a:rPr>
                        <m:t>    …………………………..</m:t>
                      </m:r>
                      <m:d>
                        <m:dPr>
                          <m:ctrlPr>
                            <a:rPr lang="en-US" sz="2000" i="1" dirty="0" smtClean="0">
                              <a:solidFill>
                                <a:prstClr val="black"/>
                              </a:solidFill>
                              <a:latin typeface="Cambria Math" panose="02040503050406030204" pitchFamily="18" charset="0"/>
                            </a:rPr>
                          </m:ctrlPr>
                        </m:dPr>
                        <m:e>
                          <m:r>
                            <a:rPr lang="en-US" sz="2000" i="1" dirty="0" smtClean="0">
                              <a:solidFill>
                                <a:prstClr val="black"/>
                              </a:solidFill>
                              <a:latin typeface="Cambria Math" panose="02040503050406030204" pitchFamily="18" charset="0"/>
                            </a:rPr>
                            <m:t>3</m:t>
                          </m:r>
                        </m:e>
                      </m:d>
                    </m:oMath>
                  </m:oMathPara>
                </a14:m>
                <a:endParaRPr lang="en-US" sz="2000" i="1" dirty="0">
                  <a:solidFill>
                    <a:prstClr val="black"/>
                  </a:solidFill>
                </a:endParaRPr>
              </a:p>
              <a:p>
                <a:pPr marL="0" lvl="0" indent="0">
                  <a:buNone/>
                </a:pPr>
                <a14:m>
                  <m:oMathPara xmlns:m="http://schemas.openxmlformats.org/officeDocument/2006/math">
                    <m:oMathParaPr>
                      <m:jc m:val="left"/>
                    </m:oMathParaPr>
                    <m:oMath xmlns:m="http://schemas.openxmlformats.org/officeDocument/2006/math">
                      <m:r>
                        <a:rPr lang="en-US" sz="2000" i="1" dirty="0" smtClean="0">
                          <a:solidFill>
                            <a:prstClr val="black"/>
                          </a:solidFill>
                          <a:latin typeface="Cambria Math" panose="02040503050406030204" pitchFamily="18" charset="0"/>
                        </a:rPr>
                        <m:t>𝑧</m:t>
                      </m:r>
                      <m:r>
                        <a:rPr lang="en-US" sz="2000" i="1" dirty="0" smtClean="0">
                          <a:solidFill>
                            <a:prstClr val="black"/>
                          </a:solidFill>
                          <a:latin typeface="Cambria Math" panose="02040503050406030204" pitchFamily="18" charset="0"/>
                        </a:rPr>
                        <m:t>=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𝑏</m:t>
                              </m:r>
                            </m:e>
                            <m:sub>
                              <m:r>
                                <a:rPr lang="en-US" sz="2000" i="1">
                                  <a:solidFill>
                                    <a:prstClr val="black"/>
                                  </a:solidFill>
                                  <a:latin typeface="Cambria Math" panose="02040503050406030204" pitchFamily="18" charset="0"/>
                                </a:rPr>
                                <m:t>3</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33</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31</m:t>
                              </m:r>
                            </m:sub>
                          </m:sSub>
                          <m:r>
                            <a:rPr lang="en-US" sz="2000" i="1">
                              <a:solidFill>
                                <a:prstClr val="black"/>
                              </a:solidFill>
                              <a:latin typeface="Cambria Math" panose="02040503050406030204" pitchFamily="18" charset="0"/>
                            </a:rPr>
                            <m:t>𝑥</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33</m:t>
                              </m:r>
                            </m:sub>
                          </m:sSub>
                        </m:den>
                      </m:f>
                      <m:r>
                        <a:rPr lang="en-US" sz="2000" i="1" dirty="0" smtClean="0">
                          <a:solidFill>
                            <a:prstClr val="black"/>
                          </a:solidFill>
                          <a:latin typeface="Cambria Math" panose="02040503050406030204" pitchFamily="18" charset="0"/>
                        </a:rPr>
                        <m:t>  − </m:t>
                      </m:r>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32</m:t>
                              </m:r>
                            </m:sub>
                          </m:sSub>
                          <m:r>
                            <a:rPr lang="en-US" sz="2000" i="1">
                              <a:solidFill>
                                <a:prstClr val="black"/>
                              </a:solidFill>
                              <a:latin typeface="Cambria Math" panose="02040503050406030204" pitchFamily="18" charset="0"/>
                            </a:rPr>
                            <m:t>𝑦</m:t>
                          </m:r>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𝑎</m:t>
                              </m:r>
                            </m:e>
                            <m:sub>
                              <m:r>
                                <a:rPr lang="en-US" sz="2000" i="1">
                                  <a:solidFill>
                                    <a:prstClr val="black"/>
                                  </a:solidFill>
                                  <a:latin typeface="Cambria Math" panose="02040503050406030204" pitchFamily="18" charset="0"/>
                                </a:rPr>
                                <m:t>33</m:t>
                              </m:r>
                            </m:sub>
                          </m:sSub>
                        </m:den>
                      </m:f>
                      <m:r>
                        <a:rPr lang="en-US" sz="2000" i="1" dirty="0" smtClean="0">
                          <a:solidFill>
                            <a:prstClr val="black"/>
                          </a:solidFill>
                          <a:latin typeface="Cambria Math" panose="02040503050406030204" pitchFamily="18" charset="0"/>
                        </a:rPr>
                        <m:t>   …………………………..(4)</m:t>
                      </m:r>
                    </m:oMath>
                  </m:oMathPara>
                </a14:m>
                <a:endParaRPr lang="en-US" sz="2000" dirty="0">
                  <a:solidFill>
                    <a:prstClr val="black"/>
                  </a:solidFill>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815" t="-727" r="-222"/>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378DE2EC-188C-430C-8EC7-B6969CA91877}"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latin typeface="+mj-lt"/>
                <a:cs typeface="Times New Roman" pitchFamily="18" charset="0"/>
              </a:rPr>
              <a:t>Gauss-Seidel Method</a:t>
            </a:r>
            <a:r>
              <a:rPr lang="en-US" sz="2800" b="1" dirty="0">
                <a:latin typeface="Times New Roman" pitchFamily="18" charset="0"/>
                <a:cs typeface="Times New Roman" pitchFamily="18" charset="0"/>
              </a:rPr>
              <a:t>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4270004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lnSpcReduction="10000"/>
              </a:bodyPr>
              <a:lstStyle/>
              <a:p>
                <a:pPr marL="0" indent="0">
                  <a:buNone/>
                </a:pPr>
                <a:r>
                  <a:rPr lang="en-US" sz="2200" dirty="0">
                    <a:solidFill>
                      <a:prstClr val="black"/>
                    </a:solidFill>
                  </a:rPr>
                  <a:t>Taking the initial approximation </a:t>
                </a:r>
                <a14:m>
                  <m:oMath xmlns:m="http://schemas.openxmlformats.org/officeDocument/2006/math">
                    <m:sSup>
                      <m:sSupPr>
                        <m:ctrlPr>
                          <a:rPr lang="en-US" sz="2200" i="1" dirty="0" smtClean="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𝑦</m:t>
                        </m:r>
                      </m:e>
                      <m:sup>
                        <m:r>
                          <a:rPr lang="en-US" sz="2200" i="1" dirty="0">
                            <a:solidFill>
                              <a:prstClr val="black"/>
                            </a:solidFill>
                            <a:latin typeface="Cambria Math" panose="02040503050406030204" pitchFamily="18" charset="0"/>
                          </a:rPr>
                          <m:t>(0)</m:t>
                        </m:r>
                      </m:sup>
                    </m:sSup>
                    <m:r>
                      <a:rPr lang="en-US" sz="2200" b="0" i="0" dirty="0" smtClean="0">
                        <a:solidFill>
                          <a:prstClr val="black"/>
                        </a:solidFill>
                        <a:latin typeface="Cambria Math" panose="02040503050406030204" pitchFamily="18" charset="0"/>
                      </a:rPr>
                      <m:t>=</m:t>
                    </m:r>
                    <m:sSup>
                      <m:sSupPr>
                        <m:ctrlPr>
                          <a:rPr lang="en-US" sz="2200" i="1" dirty="0" smtClean="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𝑧</m:t>
                        </m:r>
                      </m:e>
                      <m:sup>
                        <m:r>
                          <a:rPr lang="en-US" sz="2200" i="1" dirty="0">
                            <a:solidFill>
                              <a:prstClr val="black"/>
                            </a:solidFill>
                            <a:latin typeface="Cambria Math" panose="02040503050406030204" pitchFamily="18" charset="0"/>
                          </a:rPr>
                          <m:t>(0)</m:t>
                        </m:r>
                      </m:sup>
                    </m:sSup>
                    <m:r>
                      <a:rPr lang="en-US" sz="2200" b="0" i="1" dirty="0" smtClean="0">
                        <a:solidFill>
                          <a:prstClr val="black"/>
                        </a:solidFill>
                        <a:latin typeface="Cambria Math" panose="02040503050406030204" pitchFamily="18" charset="0"/>
                      </a:rPr>
                      <m:t>=0</m:t>
                    </m:r>
                  </m:oMath>
                </a14:m>
                <a:r>
                  <a:rPr lang="en-US" sz="2200" dirty="0">
                    <a:solidFill>
                      <a:prstClr val="black"/>
                    </a:solidFill>
                  </a:rPr>
                  <a:t>.</a:t>
                </a:r>
              </a:p>
              <a:p>
                <a:pPr marL="0" indent="0">
                  <a:buNone/>
                </a:pPr>
                <a:r>
                  <a:rPr lang="en-US" sz="2200" dirty="0">
                    <a:solidFill>
                      <a:prstClr val="black"/>
                    </a:solidFill>
                  </a:rPr>
                  <a:t>Put the initial approximation in R.H.S. of (2) to get the next approximation  for </a:t>
                </a:r>
                <a14:m>
                  <m:oMath xmlns:m="http://schemas.openxmlformats.org/officeDocument/2006/math">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 </m:t>
                    </m:r>
                  </m:oMath>
                </a14:m>
                <a:r>
                  <a:rPr lang="en-US" sz="2200" dirty="0">
                    <a:solidFill>
                      <a:prstClr val="black"/>
                    </a:solidFill>
                  </a:rPr>
                  <a:t>i.e. </a:t>
                </a:r>
              </a:p>
              <a:p>
                <a:pPr marL="0" indent="0">
                  <a:buNone/>
                </a:pPr>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endParaRPr lang="en-US" sz="2200" dirty="0">
                  <a:solidFill>
                    <a:prstClr val="black"/>
                  </a:solidFill>
                </a:endParaRPr>
              </a:p>
              <a:p>
                <a:pPr marL="0" lvl="0" indent="0">
                  <a:buNone/>
                </a:pPr>
                <a:r>
                  <a:rPr lang="en-US" sz="2200" dirty="0">
                    <a:solidFill>
                      <a:prstClr val="black"/>
                    </a:solidFill>
                  </a:rPr>
                  <a:t>Now put </a:t>
                </a:r>
                <a14:m>
                  <m:oMath xmlns:m="http://schemas.openxmlformats.org/officeDocument/2006/math">
                    <m:sSup>
                      <m:sSupPr>
                        <m:ctrlPr>
                          <a:rPr lang="en-US" sz="2200" i="1">
                            <a:solidFill>
                              <a:prstClr val="black"/>
                            </a:solidFill>
                            <a:latin typeface="Cambria Math" panose="02040503050406030204" pitchFamily="18" charset="0"/>
                          </a:rPr>
                        </m:ctrlPr>
                      </m:sSupPr>
                      <m:e>
                        <m:r>
                          <a:rPr lang="en-US" sz="2200" i="1">
                            <a:solidFill>
                              <a:prstClr val="black"/>
                            </a:solidFill>
                            <a:latin typeface="Cambria Math" panose="02040503050406030204" pitchFamily="18" charset="0"/>
                          </a:rPr>
                          <m:t>𝑥</m:t>
                        </m:r>
                      </m:e>
                      <m:sup>
                        <m:r>
                          <a:rPr lang="en-US" sz="2200" i="1">
                            <a:solidFill>
                              <a:prstClr val="black"/>
                            </a:solidFill>
                            <a:latin typeface="Cambria Math" panose="02040503050406030204" pitchFamily="18" charset="0"/>
                          </a:rPr>
                          <m:t>(1)</m:t>
                        </m:r>
                      </m:sup>
                    </m:sSup>
                    <m:r>
                      <a:rPr lang="en-US" sz="220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r>
                  <a:rPr lang="en-US" sz="2200" dirty="0">
                    <a:solidFill>
                      <a:prstClr val="black"/>
                    </a:solidFill>
                  </a:rPr>
                  <a:t>, </a:t>
                </a:r>
                <a14:m>
                  <m:oMath xmlns:m="http://schemas.openxmlformats.org/officeDocument/2006/math">
                    <m:sSup>
                      <m:sSupPr>
                        <m:ctrlPr>
                          <a:rPr lang="en-US" sz="2200" i="1" dirty="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𝑧</m:t>
                        </m:r>
                      </m:e>
                      <m:sup>
                        <m:r>
                          <a:rPr lang="en-US" sz="2200" i="1" dirty="0">
                            <a:solidFill>
                              <a:prstClr val="black"/>
                            </a:solidFill>
                            <a:latin typeface="Cambria Math" panose="02040503050406030204" pitchFamily="18" charset="0"/>
                          </a:rPr>
                          <m:t>(0)</m:t>
                        </m:r>
                      </m:sup>
                    </m:sSup>
                    <m:r>
                      <a:rPr lang="en-US" sz="2200" b="0" i="0" dirty="0" smtClean="0">
                        <a:solidFill>
                          <a:prstClr val="black"/>
                        </a:solidFill>
                        <a:latin typeface="Cambria Math" panose="02040503050406030204" pitchFamily="18" charset="0"/>
                      </a:rPr>
                      <m:t>=0</m:t>
                    </m:r>
                  </m:oMath>
                </a14:m>
                <a:r>
                  <a:rPr lang="en-US" sz="2200" dirty="0">
                    <a:solidFill>
                      <a:prstClr val="black"/>
                    </a:solidFill>
                  </a:rPr>
                  <a:t> in (3) </a:t>
                </a:r>
              </a:p>
              <a:p>
                <a:pPr marL="0" lvl="0" indent="0">
                  <a:buNone/>
                </a:pPr>
                <a:r>
                  <a:rPr lang="en-US" sz="2200" dirty="0">
                    <a:solidFill>
                      <a:prstClr val="black"/>
                    </a:solidFill>
                  </a:rPr>
                  <a:t>we have </a:t>
                </a:r>
                <a14:m>
                  <m:oMath xmlns:m="http://schemas.openxmlformats.org/officeDocument/2006/math">
                    <m:sSup>
                      <m:sSupPr>
                        <m:ctrlPr>
                          <a:rPr lang="en-US" sz="2200" i="1" dirty="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𝑦</m:t>
                        </m:r>
                      </m:e>
                      <m:sup>
                        <m:r>
                          <a:rPr lang="en-US" sz="2200" i="1" dirty="0">
                            <a:solidFill>
                              <a:prstClr val="black"/>
                            </a:solidFill>
                            <a:latin typeface="Cambria Math" panose="02040503050406030204" pitchFamily="18" charset="0"/>
                          </a:rPr>
                          <m:t>(</m:t>
                        </m:r>
                        <m:r>
                          <a:rPr lang="en-US" sz="2200" b="0" i="1" dirty="0" smtClean="0">
                            <a:solidFill>
                              <a:prstClr val="black"/>
                            </a:solidFill>
                            <a:latin typeface="Cambria Math" panose="02040503050406030204" pitchFamily="18" charset="0"/>
                          </a:rPr>
                          <m:t>1</m:t>
                        </m:r>
                        <m:r>
                          <a:rPr lang="en-US" sz="2200" i="1" dirty="0">
                            <a:solidFill>
                              <a:prstClr val="black"/>
                            </a:solidFill>
                            <a:latin typeface="Cambria Math" panose="02040503050406030204" pitchFamily="18" charset="0"/>
                          </a:rPr>
                          <m:t>)</m:t>
                        </m:r>
                      </m:sup>
                    </m:sSup>
                    <m:r>
                      <a:rPr lang="en-US" sz="2200" b="0" i="1" dirty="0" smtClean="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2</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r>
                      <a:rPr lang="en-US" sz="2200" b="0" i="0" smtClean="0">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endParaRPr lang="en-US" sz="2200" dirty="0">
                  <a:solidFill>
                    <a:prstClr val="black"/>
                  </a:solidFill>
                </a:endParaRPr>
              </a:p>
              <a:p>
                <a:pPr marL="0" lvl="0" indent="0">
                  <a:buNone/>
                </a:pPr>
                <a:r>
                  <a:rPr lang="en-US" sz="2200" dirty="0">
                    <a:solidFill>
                      <a:prstClr val="black"/>
                    </a:solidFill>
                  </a:rPr>
                  <a:t>Now put </a:t>
                </a:r>
                <a14:m>
                  <m:oMath xmlns:m="http://schemas.openxmlformats.org/officeDocument/2006/math">
                    <m:sSup>
                      <m:sSupPr>
                        <m:ctrlPr>
                          <a:rPr lang="en-US" sz="2200" i="1">
                            <a:solidFill>
                              <a:prstClr val="black"/>
                            </a:solidFill>
                            <a:latin typeface="Cambria Math" panose="02040503050406030204" pitchFamily="18" charset="0"/>
                          </a:rPr>
                        </m:ctrlPr>
                      </m:sSupPr>
                      <m:e>
                        <m:r>
                          <a:rPr lang="en-US" sz="2200" i="1">
                            <a:solidFill>
                              <a:prstClr val="black"/>
                            </a:solidFill>
                            <a:latin typeface="Cambria Math" panose="02040503050406030204" pitchFamily="18" charset="0"/>
                          </a:rPr>
                          <m:t>𝑥</m:t>
                        </m:r>
                      </m:e>
                      <m:sup>
                        <m:r>
                          <a:rPr lang="en-US" sz="2200" i="1">
                            <a:solidFill>
                              <a:prstClr val="black"/>
                            </a:solidFill>
                            <a:latin typeface="Cambria Math" panose="02040503050406030204" pitchFamily="18" charset="0"/>
                          </a:rPr>
                          <m:t>(1)</m:t>
                        </m:r>
                      </m:sup>
                    </m:sSup>
                    <m:r>
                      <a:rPr lang="en-US" sz="220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r>
                  <a:rPr lang="en-US" sz="2200" dirty="0">
                    <a:solidFill>
                      <a:prstClr val="black"/>
                    </a:solidFill>
                  </a:rPr>
                  <a:t>, </a:t>
                </a:r>
                <a14:m>
                  <m:oMath xmlns:m="http://schemas.openxmlformats.org/officeDocument/2006/math">
                    <m:sSup>
                      <m:sSupPr>
                        <m:ctrlPr>
                          <a:rPr lang="en-US" sz="2200" i="1" dirty="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𝑦</m:t>
                        </m:r>
                      </m:e>
                      <m:sup>
                        <m:r>
                          <a:rPr lang="en-US" sz="2200" i="1" dirty="0">
                            <a:solidFill>
                              <a:prstClr val="black"/>
                            </a:solidFill>
                            <a:latin typeface="Cambria Math" panose="02040503050406030204" pitchFamily="18" charset="0"/>
                          </a:rPr>
                          <m:t>(1)</m:t>
                        </m:r>
                      </m:sup>
                    </m:sSup>
                    <m:r>
                      <a:rPr lang="en-US" sz="2200" i="1" dirty="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2</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oMath>
                </a14:m>
                <a:r>
                  <a:rPr lang="en-US" sz="2200" dirty="0">
                    <a:solidFill>
                      <a:prstClr val="black"/>
                    </a:solidFill>
                  </a:rPr>
                  <a:t> -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r>
                  <a:rPr lang="en-US" sz="2200" dirty="0">
                    <a:solidFill>
                      <a:prstClr val="black"/>
                    </a:solidFill>
                  </a:rPr>
                  <a:t> in(4) </a:t>
                </a:r>
              </a:p>
              <a:p>
                <a:pPr marL="0" lvl="0" indent="0">
                  <a:buNone/>
                </a:pPr>
                <a:r>
                  <a:rPr lang="en-US" sz="2200" dirty="0">
                    <a:solidFill>
                      <a:prstClr val="black"/>
                    </a:solidFill>
                  </a:rPr>
                  <a:t>we have </a:t>
                </a:r>
                <a14:m>
                  <m:oMath xmlns:m="http://schemas.openxmlformats.org/officeDocument/2006/math">
                    <m:sSup>
                      <m:sSupPr>
                        <m:ctrlPr>
                          <a:rPr lang="en-US" sz="2200" i="1" dirty="0">
                            <a:solidFill>
                              <a:prstClr val="black"/>
                            </a:solidFill>
                            <a:latin typeface="Cambria Math" panose="02040503050406030204" pitchFamily="18" charset="0"/>
                          </a:rPr>
                        </m:ctrlPr>
                      </m:sSupPr>
                      <m:e>
                        <m:r>
                          <a:rPr lang="en-US" sz="2200" i="1" dirty="0">
                            <a:solidFill>
                              <a:prstClr val="black"/>
                            </a:solidFill>
                            <a:latin typeface="Cambria Math" panose="02040503050406030204" pitchFamily="18" charset="0"/>
                          </a:rPr>
                          <m:t>𝑧</m:t>
                        </m:r>
                      </m:e>
                      <m:sup>
                        <m:r>
                          <a:rPr lang="en-US" sz="2200" i="1" dirty="0">
                            <a:solidFill>
                              <a:prstClr val="black"/>
                            </a:solidFill>
                            <a:latin typeface="Cambria Math" panose="02040503050406030204" pitchFamily="18" charset="0"/>
                          </a:rPr>
                          <m:t>(0)</m:t>
                        </m:r>
                      </m:sup>
                    </m:sSup>
                    <m:r>
                      <a:rPr lang="en-US" sz="2200" b="0" i="0" dirty="0" smtClean="0">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3</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33</m:t>
                            </m:r>
                          </m:sub>
                        </m:sSub>
                      </m:den>
                    </m:f>
                    <m:r>
                      <a:rPr lang="en-US" sz="2200" b="0" i="1" smtClean="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31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33</m:t>
                            </m:r>
                          </m:sub>
                        </m:sSub>
                      </m:den>
                    </m:f>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r>
                      <a:rPr lang="en-US" sz="2200" b="0" i="1" smtClean="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32</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33</m:t>
                            </m:r>
                          </m:sub>
                        </m:sSub>
                      </m:den>
                    </m:f>
                  </m:oMath>
                </a14:m>
                <a:r>
                  <a:rPr lang="en-US" sz="2200" dirty="0">
                    <a:solidFill>
                      <a:prstClr val="black"/>
                    </a:solidFill>
                  </a:rPr>
                  <a:t>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2</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r>
                      <a:rPr lang="en-US" sz="2200" b="0" i="0" smtClean="0">
                        <a:solidFill>
                          <a:prstClr val="black"/>
                        </a:solidFill>
                        <a:latin typeface="Cambria Math" panose="02040503050406030204" pitchFamily="18" charset="0"/>
                      </a:rPr>
                      <m:t>−</m:t>
                    </m:r>
                  </m:oMath>
                </a14:m>
                <a:r>
                  <a:rPr lang="en-US" sz="2200" dirty="0">
                    <a:solidFill>
                      <a:prstClr val="black"/>
                    </a:solidFill>
                  </a:rPr>
                  <a:t/>
                </a:r>
                <a14:m>
                  <m:oMath xmlns:m="http://schemas.openxmlformats.org/officeDocument/2006/math">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22</m:t>
                            </m:r>
                          </m:sub>
                        </m:sSub>
                      </m:den>
                    </m:f>
                    <m:f>
                      <m:fPr>
                        <m:ctrlPr>
                          <a:rPr lang="en-US" sz="2200" i="1">
                            <a:solidFill>
                              <a:prstClr val="black"/>
                            </a:solidFill>
                            <a:latin typeface="Cambria Math" panose="02040503050406030204" pitchFamily="18" charset="0"/>
                          </a:rPr>
                        </m:ctrlPr>
                      </m:fPr>
                      <m:num>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𝑏</m:t>
                            </m:r>
                          </m:e>
                          <m:sub>
                            <m:r>
                              <a:rPr lang="en-US" sz="2200" i="1">
                                <a:solidFill>
                                  <a:prstClr val="black"/>
                                </a:solidFill>
                                <a:latin typeface="Cambria Math" panose="02040503050406030204" pitchFamily="18" charset="0"/>
                              </a:rPr>
                              <m:t>1</m:t>
                            </m:r>
                          </m:sub>
                        </m:sSub>
                      </m:num>
                      <m:den>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11</m:t>
                            </m:r>
                          </m:sub>
                        </m:sSub>
                      </m:den>
                    </m:f>
                  </m:oMath>
                </a14:m>
                <a:r>
                  <a:rPr lang="en-US" sz="2200" dirty="0">
                    <a:solidFill>
                      <a:prstClr val="black"/>
                    </a:solidFill>
                  </a:rPr>
                  <a:t> )</a:t>
                </a:r>
              </a:p>
              <a:p>
                <a:pPr marL="0" lvl="0" indent="0">
                  <a:buNone/>
                </a:pPr>
                <a:r>
                  <a:rPr lang="en-US" sz="2200" dirty="0">
                    <a:solidFill>
                      <a:prstClr val="black"/>
                    </a:solidFill>
                  </a:rPr>
                  <a:t>Repeat this process until we get the desired valued of unknowns (variables </a:t>
                </a:r>
                <a14:m>
                  <m:oMath xmlns:m="http://schemas.openxmlformats.org/officeDocument/2006/math">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𝑦</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𝑧</m:t>
                    </m:r>
                  </m:oMath>
                </a14:m>
                <a:r>
                  <a:rPr lang="en-US" sz="2200" dirty="0">
                    <a:solidFill>
                      <a:prstClr val="black"/>
                    </a:solidFill>
                  </a:rPr>
                  <a:t>) upto required accuracy. </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1212"/>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ACA6867A-1B63-4634-8436-E423AA5E608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mj-cs"/>
              </a:rPr>
              <a:t>Gauss-Seidel Method</a:t>
            </a:r>
            <a:r>
              <a:rPr lang="en-US" sz="3200" b="1" dirty="0">
                <a:cs typeface="+mj-cs"/>
              </a:rPr>
              <a:t> </a:t>
            </a:r>
            <a:r>
              <a:rPr lang="en-US" sz="3000" b="1" dirty="0">
                <a:cs typeface="+mj-cs"/>
              </a:rPr>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87788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fontScale="85000" lnSpcReduction="20000"/>
              </a:bodyPr>
              <a:lstStyle/>
              <a:p>
                <a:pPr marL="0" indent="0">
                  <a:buNone/>
                </a:pPr>
                <a:r>
                  <a:rPr lang="en-US" sz="2600" b="1" dirty="0">
                    <a:latin typeface="+mj-lt"/>
                    <a:cs typeface="Times New Roman" pitchFamily="18" charset="0"/>
                  </a:rPr>
                  <a:t>Example: Solve the following system of equations by Gauss-Seidel method</a:t>
                </a:r>
              </a:p>
              <a:p>
                <a:pPr marL="0" indent="0">
                  <a:buNone/>
                </a:pPr>
                <a14:m>
                  <m:oMathPara xmlns:m="http://schemas.openxmlformats.org/officeDocument/2006/math">
                    <m:oMathParaPr>
                      <m:jc m:val="left"/>
                    </m:oMathParaPr>
                    <m:oMath xmlns:m="http://schemas.openxmlformats.org/officeDocument/2006/math">
                      <m:r>
                        <a:rPr lang="en-US" sz="2600" b="1" i="1" dirty="0" smtClean="0">
                          <a:latin typeface="Cambria Math" panose="02040503050406030204" pitchFamily="18" charset="0"/>
                          <a:cs typeface="Times New Roman" pitchFamily="18" charset="0"/>
                        </a:rPr>
                        <m:t>𝟐</m:t>
                      </m:r>
                      <m:r>
                        <a:rPr lang="en-US" sz="2600" b="1" i="1" dirty="0" smtClean="0">
                          <a:latin typeface="Cambria Math" panose="02040503050406030204" pitchFamily="18" charset="0"/>
                          <a:cs typeface="Times New Roman" pitchFamily="18" charset="0"/>
                        </a:rPr>
                        <m:t>𝒙</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𝟏𝟎</m:t>
                      </m:r>
                      <m:r>
                        <a:rPr lang="en-US" sz="2600" b="1" i="1" dirty="0" smtClean="0">
                          <a:latin typeface="Cambria Math" panose="02040503050406030204" pitchFamily="18" charset="0"/>
                          <a:cs typeface="Times New Roman" pitchFamily="18" charset="0"/>
                        </a:rPr>
                        <m:t>𝒚</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𝒛</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𝟓𝟏</m:t>
                      </m:r>
                    </m:oMath>
                  </m:oMathPara>
                </a14:m>
                <a:endParaRPr lang="en-US" sz="2600" b="1"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600" b="1" i="1" dirty="0" smtClean="0">
                          <a:latin typeface="Cambria Math" panose="02040503050406030204" pitchFamily="18" charset="0"/>
                          <a:cs typeface="Times New Roman" pitchFamily="18" charset="0"/>
                        </a:rPr>
                        <m:t>𝟏𝟎</m:t>
                      </m:r>
                      <m:r>
                        <a:rPr lang="en-US" sz="2600" b="1" i="1" dirty="0" smtClean="0">
                          <a:latin typeface="Cambria Math" panose="02040503050406030204" pitchFamily="18" charset="0"/>
                          <a:cs typeface="Times New Roman" pitchFamily="18" charset="0"/>
                        </a:rPr>
                        <m:t>𝒙</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𝒚</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𝟐</m:t>
                      </m:r>
                      <m:r>
                        <a:rPr lang="en-US" sz="2600" b="1" i="1" dirty="0" smtClean="0">
                          <a:latin typeface="Cambria Math" panose="02040503050406030204" pitchFamily="18" charset="0"/>
                          <a:cs typeface="Times New Roman" pitchFamily="18" charset="0"/>
                        </a:rPr>
                        <m:t>𝒛</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𝟒𝟒</m:t>
                      </m:r>
                    </m:oMath>
                  </m:oMathPara>
                </a14:m>
                <a:endParaRPr lang="en-US" sz="2600" b="1"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600" b="1" i="1" dirty="0" smtClean="0">
                          <a:latin typeface="Cambria Math" panose="02040503050406030204" pitchFamily="18" charset="0"/>
                          <a:cs typeface="Times New Roman" pitchFamily="18" charset="0"/>
                        </a:rPr>
                        <m:t>𝒙</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𝟐</m:t>
                      </m:r>
                      <m:r>
                        <a:rPr lang="en-US" sz="2600" b="1" i="1" dirty="0" smtClean="0">
                          <a:latin typeface="Cambria Math" panose="02040503050406030204" pitchFamily="18" charset="0"/>
                          <a:cs typeface="Times New Roman" pitchFamily="18" charset="0"/>
                        </a:rPr>
                        <m:t>𝒚</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𝟏𝟎</m:t>
                      </m:r>
                      <m:r>
                        <a:rPr lang="en-US" sz="2600" b="1" i="1" dirty="0" smtClean="0">
                          <a:latin typeface="Cambria Math" panose="02040503050406030204" pitchFamily="18" charset="0"/>
                          <a:cs typeface="Times New Roman" pitchFamily="18" charset="0"/>
                        </a:rPr>
                        <m:t>𝒛</m:t>
                      </m:r>
                      <m:r>
                        <a:rPr lang="en-US" sz="2600" b="1" i="1" dirty="0" smtClean="0">
                          <a:latin typeface="Cambria Math" panose="02040503050406030204" pitchFamily="18" charset="0"/>
                          <a:cs typeface="Times New Roman" pitchFamily="18" charset="0"/>
                        </a:rPr>
                        <m:t>=</m:t>
                      </m:r>
                      <m:r>
                        <a:rPr lang="en-US" sz="2600" b="1" i="1" dirty="0" smtClean="0">
                          <a:latin typeface="Cambria Math" panose="02040503050406030204" pitchFamily="18" charset="0"/>
                          <a:cs typeface="Times New Roman" pitchFamily="18" charset="0"/>
                        </a:rPr>
                        <m:t>𝟔𝟏</m:t>
                      </m:r>
                    </m:oMath>
                  </m:oMathPara>
                </a14:m>
                <a:endParaRPr lang="en-US" sz="2600" b="1" dirty="0">
                  <a:latin typeface="+mj-lt"/>
                  <a:cs typeface="Times New Roman" pitchFamily="18" charset="0"/>
                </a:endParaRPr>
              </a:p>
              <a:p>
                <a:pPr marL="0" indent="0">
                  <a:buNone/>
                </a:pPr>
                <a:r>
                  <a:rPr lang="en-US" sz="2600" b="1" dirty="0">
                    <a:latin typeface="+mj-lt"/>
                    <a:cs typeface="Times New Roman" pitchFamily="18" charset="0"/>
                  </a:rPr>
                  <a:t>Solution:</a:t>
                </a:r>
                <a:r>
                  <a:rPr lang="en-US" sz="2600" dirty="0">
                    <a:latin typeface="+mj-lt"/>
                    <a:cs typeface="Times New Roman" pitchFamily="18" charset="0"/>
                  </a:rPr>
                  <a:t> The given system is not diagonally dominant. So, rearrange the equations as follows to make them diagonally dominant: </a:t>
                </a:r>
              </a:p>
              <a:p>
                <a:pPr marL="0" indent="0">
                  <a:buNone/>
                </a:pPr>
                <a14:m>
                  <m:oMathPara xmlns:m="http://schemas.openxmlformats.org/officeDocument/2006/math">
                    <m:oMathParaPr>
                      <m:jc m:val="left"/>
                    </m:oMathParaPr>
                    <m:oMath xmlns:m="http://schemas.openxmlformats.org/officeDocument/2006/math">
                      <m:r>
                        <a:rPr lang="en-US" sz="2600" i="1" dirty="0" smtClean="0">
                          <a:latin typeface="Cambria Math" panose="02040503050406030204" pitchFamily="18" charset="0"/>
                          <a:cs typeface="Times New Roman" pitchFamily="18" charset="0"/>
                        </a:rPr>
                        <m:t>10</m:t>
                      </m:r>
                      <m:r>
                        <a:rPr lang="en-US" sz="2600" i="1" dirty="0" smtClean="0">
                          <a:latin typeface="Cambria Math" panose="02040503050406030204" pitchFamily="18" charset="0"/>
                          <a:cs typeface="Times New Roman" pitchFamily="18" charset="0"/>
                        </a:rPr>
                        <m:t>𝑥</m:t>
                      </m:r>
                      <m:r>
                        <a:rPr lang="en-US" sz="2600" i="1" dirty="0" smtClean="0">
                          <a:latin typeface="Cambria Math" panose="02040503050406030204" pitchFamily="18" charset="0"/>
                          <a:cs typeface="Times New Roman" pitchFamily="18" charset="0"/>
                        </a:rPr>
                        <m:t>+</m:t>
                      </m:r>
                      <m:r>
                        <a:rPr lang="en-US" sz="2600" i="1" dirty="0" smtClean="0">
                          <a:latin typeface="Cambria Math" panose="02040503050406030204" pitchFamily="18" charset="0"/>
                          <a:cs typeface="Times New Roman" pitchFamily="18" charset="0"/>
                        </a:rPr>
                        <m:t>𝑦</m:t>
                      </m:r>
                      <m:r>
                        <a:rPr lang="en-US" sz="2600" i="1" dirty="0" smtClean="0">
                          <a:latin typeface="Cambria Math" panose="02040503050406030204" pitchFamily="18" charset="0"/>
                          <a:cs typeface="Times New Roman" pitchFamily="18" charset="0"/>
                        </a:rPr>
                        <m:t>+2</m:t>
                      </m:r>
                      <m:r>
                        <a:rPr lang="en-US" sz="2600" i="1" dirty="0" smtClean="0">
                          <a:latin typeface="Cambria Math" panose="02040503050406030204" pitchFamily="18" charset="0"/>
                          <a:cs typeface="Times New Roman" pitchFamily="18" charset="0"/>
                        </a:rPr>
                        <m:t>𝑧</m:t>
                      </m:r>
                      <m:r>
                        <a:rPr lang="en-US" sz="2600" i="1" dirty="0" smtClean="0">
                          <a:latin typeface="Cambria Math" panose="02040503050406030204" pitchFamily="18" charset="0"/>
                          <a:cs typeface="Times New Roman" pitchFamily="18" charset="0"/>
                        </a:rPr>
                        <m:t>=44</m:t>
                      </m:r>
                    </m:oMath>
                  </m:oMathPara>
                </a14:m>
                <a:endParaRPr lang="en-US" sz="2600"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600" i="1" dirty="0" smtClean="0">
                          <a:latin typeface="Cambria Math" panose="02040503050406030204" pitchFamily="18" charset="0"/>
                          <a:cs typeface="Times New Roman" pitchFamily="18" charset="0"/>
                        </a:rPr>
                        <m:t>2</m:t>
                      </m:r>
                      <m:r>
                        <a:rPr lang="en-US" sz="2600" i="1" dirty="0" smtClean="0">
                          <a:latin typeface="Cambria Math" panose="02040503050406030204" pitchFamily="18" charset="0"/>
                          <a:cs typeface="Times New Roman" pitchFamily="18" charset="0"/>
                        </a:rPr>
                        <m:t>𝑥</m:t>
                      </m:r>
                      <m:r>
                        <a:rPr lang="en-US" sz="2600" i="1" dirty="0" smtClean="0">
                          <a:latin typeface="Cambria Math" panose="02040503050406030204" pitchFamily="18" charset="0"/>
                          <a:cs typeface="Times New Roman" pitchFamily="18" charset="0"/>
                        </a:rPr>
                        <m:t>+10</m:t>
                      </m:r>
                      <m:r>
                        <a:rPr lang="en-US" sz="2600" i="1" dirty="0" smtClean="0">
                          <a:latin typeface="Cambria Math" panose="02040503050406030204" pitchFamily="18" charset="0"/>
                          <a:cs typeface="Times New Roman" pitchFamily="18" charset="0"/>
                        </a:rPr>
                        <m:t>𝑦</m:t>
                      </m:r>
                      <m:r>
                        <a:rPr lang="en-US" sz="2600" i="1" dirty="0" smtClean="0">
                          <a:latin typeface="Cambria Math" panose="02040503050406030204" pitchFamily="18" charset="0"/>
                          <a:cs typeface="Times New Roman" pitchFamily="18" charset="0"/>
                        </a:rPr>
                        <m:t>+</m:t>
                      </m:r>
                      <m:r>
                        <a:rPr lang="en-US" sz="2600" i="1" dirty="0" smtClean="0">
                          <a:latin typeface="Cambria Math" panose="02040503050406030204" pitchFamily="18" charset="0"/>
                          <a:cs typeface="Times New Roman" pitchFamily="18" charset="0"/>
                        </a:rPr>
                        <m:t>𝑧</m:t>
                      </m:r>
                      <m:r>
                        <a:rPr lang="en-US" sz="2600" i="1" dirty="0" smtClean="0">
                          <a:latin typeface="Cambria Math" panose="02040503050406030204" pitchFamily="18" charset="0"/>
                          <a:cs typeface="Times New Roman" pitchFamily="18" charset="0"/>
                        </a:rPr>
                        <m:t>=51   …………………..</m:t>
                      </m:r>
                      <m:d>
                        <m:dPr>
                          <m:ctrlPr>
                            <a:rPr lang="en-US" sz="2600" i="1" dirty="0" smtClean="0">
                              <a:latin typeface="Cambria Math" panose="02040503050406030204" pitchFamily="18" charset="0"/>
                              <a:cs typeface="Times New Roman" pitchFamily="18" charset="0"/>
                            </a:rPr>
                          </m:ctrlPr>
                        </m:dPr>
                        <m:e>
                          <m:r>
                            <a:rPr lang="en-US" sz="2600" i="1" dirty="0" smtClean="0">
                              <a:latin typeface="Cambria Math" panose="02040503050406030204" pitchFamily="18" charset="0"/>
                              <a:cs typeface="Times New Roman" pitchFamily="18" charset="0"/>
                            </a:rPr>
                            <m:t>1</m:t>
                          </m:r>
                        </m:e>
                      </m:d>
                    </m:oMath>
                  </m:oMathPara>
                </a14:m>
                <a:endParaRPr lang="en-US" sz="2600" i="1"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600" i="1" dirty="0" smtClean="0">
                          <a:latin typeface="Cambria Math" panose="02040503050406030204" pitchFamily="18" charset="0"/>
                          <a:cs typeface="Times New Roman" pitchFamily="18" charset="0"/>
                        </a:rPr>
                        <m:t>𝑥</m:t>
                      </m:r>
                      <m:r>
                        <a:rPr lang="en-US" sz="2600" i="1" dirty="0" smtClean="0">
                          <a:latin typeface="Cambria Math" panose="02040503050406030204" pitchFamily="18" charset="0"/>
                          <a:cs typeface="Times New Roman" pitchFamily="18" charset="0"/>
                        </a:rPr>
                        <m:t>+2</m:t>
                      </m:r>
                      <m:r>
                        <a:rPr lang="en-US" sz="2600" i="1" dirty="0" smtClean="0">
                          <a:latin typeface="Cambria Math" panose="02040503050406030204" pitchFamily="18" charset="0"/>
                          <a:cs typeface="Times New Roman" pitchFamily="18" charset="0"/>
                        </a:rPr>
                        <m:t>𝑦</m:t>
                      </m:r>
                      <m:r>
                        <a:rPr lang="en-US" sz="2600" i="1" dirty="0" smtClean="0">
                          <a:latin typeface="Cambria Math" panose="02040503050406030204" pitchFamily="18" charset="0"/>
                          <a:cs typeface="Times New Roman" pitchFamily="18" charset="0"/>
                        </a:rPr>
                        <m:t>+10</m:t>
                      </m:r>
                      <m:r>
                        <a:rPr lang="en-US" sz="2600" i="1" dirty="0" smtClean="0">
                          <a:latin typeface="Cambria Math" panose="02040503050406030204" pitchFamily="18" charset="0"/>
                          <a:cs typeface="Times New Roman" pitchFamily="18" charset="0"/>
                        </a:rPr>
                        <m:t>𝑧</m:t>
                      </m:r>
                      <m:r>
                        <a:rPr lang="en-US" sz="2600" i="1" dirty="0" smtClean="0">
                          <a:latin typeface="Cambria Math" panose="02040503050406030204" pitchFamily="18" charset="0"/>
                          <a:cs typeface="Times New Roman" pitchFamily="18" charset="0"/>
                        </a:rPr>
                        <m:t>=61</m:t>
                      </m:r>
                    </m:oMath>
                  </m:oMathPara>
                </a14:m>
                <a:endParaRPr lang="en-US" sz="2600" dirty="0">
                  <a:latin typeface="+mj-lt"/>
                  <a:cs typeface="Times New Roman" pitchFamily="18" charset="0"/>
                </a:endParaRPr>
              </a:p>
              <a:p>
                <a:pPr marL="0" lvl="0" indent="0">
                  <a:buNone/>
                </a:pPr>
                <a14:m>
                  <m:oMath xmlns:m="http://schemas.openxmlformats.org/officeDocument/2006/math">
                    <m:r>
                      <a:rPr lang="en-US" sz="2600" i="1" dirty="0" smtClean="0">
                        <a:solidFill>
                          <a:prstClr val="black"/>
                        </a:solidFill>
                        <a:latin typeface="Cambria Math" panose="02040503050406030204" pitchFamily="18" charset="0"/>
                        <a:cs typeface="Times New Roman" pitchFamily="18" charset="0"/>
                      </a:rPr>
                      <m:t>𝑆𝑦𝑠𝑡𝑒𝑚</m:t>
                    </m:r>
                    <m:r>
                      <a:rPr lang="en-US" sz="2600" i="1" dirty="0" smtClean="0">
                        <a:solidFill>
                          <a:prstClr val="black"/>
                        </a:solidFill>
                        <a:latin typeface="Cambria Math" panose="02040503050406030204" pitchFamily="18" charset="0"/>
                        <a:cs typeface="Times New Roman" pitchFamily="18" charset="0"/>
                      </a:rPr>
                      <m:t> (1) </m:t>
                    </m:r>
                    <m:r>
                      <a:rPr lang="en-US" sz="2600" i="1" dirty="0" smtClean="0">
                        <a:solidFill>
                          <a:prstClr val="black"/>
                        </a:solidFill>
                        <a:latin typeface="Cambria Math" panose="02040503050406030204" pitchFamily="18" charset="0"/>
                        <a:cs typeface="Times New Roman" pitchFamily="18" charset="0"/>
                      </a:rPr>
                      <m:t>𝑜𝑓</m:t>
                    </m:r>
                    <m:r>
                      <a:rPr lang="en-US" sz="2600" i="1" dirty="0" smtClean="0">
                        <a:solidFill>
                          <a:prstClr val="black"/>
                        </a:solidFill>
                        <a:latin typeface="Cambria Math" panose="02040503050406030204" pitchFamily="18" charset="0"/>
                        <a:cs typeface="Times New Roman" pitchFamily="18" charset="0"/>
                      </a:rPr>
                      <m:t> </m:t>
                    </m:r>
                  </m:oMath>
                </a14:m>
                <a:r>
                  <a:rPr lang="en-US" sz="2600" dirty="0">
                    <a:solidFill>
                      <a:prstClr val="black"/>
                    </a:solidFill>
                    <a:latin typeface="+mj-lt"/>
                    <a:cs typeface="Times New Roman" pitchFamily="18" charset="0"/>
                  </a:rPr>
                  <a:t>equations can be written as</a:t>
                </a:r>
              </a:p>
              <a:p>
                <a:pPr marL="0" indent="0">
                  <a:buNone/>
                </a:pPr>
                <a14:m>
                  <m:oMath xmlns:m="http://schemas.openxmlformats.org/officeDocument/2006/math">
                    <m:r>
                      <a:rPr lang="en-US" sz="2600" i="1" dirty="0" smtClean="0">
                        <a:latin typeface="Cambria Math" panose="02040503050406030204" pitchFamily="18" charset="0"/>
                        <a:cs typeface="Times New Roman" pitchFamily="18" charset="0"/>
                      </a:rPr>
                      <m:t>𝑥</m:t>
                    </m:r>
                    <m:r>
                      <a:rPr lang="en-US" sz="2600" i="1" dirty="0" smtClean="0">
                        <a:latin typeface="Cambria Math" panose="02040503050406030204" pitchFamily="18" charset="0"/>
                        <a:cs typeface="Times New Roman" pitchFamily="18" charset="0"/>
                      </a:rPr>
                      <m:t>=</m:t>
                    </m:r>
                    <m:f>
                      <m:fPr>
                        <m:ctrlPr>
                          <a:rPr lang="en-US" sz="260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10</m:t>
                        </m:r>
                      </m:den>
                    </m:f>
                    <m:d>
                      <m:dPr>
                        <m:ctrlPr>
                          <a:rPr lang="en-US" sz="2600" b="0" i="1" smtClean="0">
                            <a:latin typeface="Cambria Math" panose="02040503050406030204" pitchFamily="18" charset="0"/>
                          </a:rPr>
                        </m:ctrlPr>
                      </m:dPr>
                      <m:e>
                        <m:r>
                          <a:rPr lang="en-US" sz="2600" b="0" i="1" smtClean="0">
                            <a:latin typeface="Cambria Math" panose="02040503050406030204" pitchFamily="18" charset="0"/>
                          </a:rPr>
                          <m:t>44−</m:t>
                        </m:r>
                        <m:r>
                          <a:rPr lang="en-US" sz="2600" b="0" i="1" smtClean="0">
                            <a:latin typeface="Cambria Math" panose="02040503050406030204" pitchFamily="18" charset="0"/>
                          </a:rPr>
                          <m:t>𝑦</m:t>
                        </m:r>
                        <m:r>
                          <a:rPr lang="en-US" sz="2600" b="0" i="1" smtClean="0">
                            <a:latin typeface="Cambria Math" panose="02040503050406030204" pitchFamily="18" charset="0"/>
                          </a:rPr>
                          <m:t>−2</m:t>
                        </m:r>
                        <m:r>
                          <a:rPr lang="en-US" sz="2600" b="0" i="1" smtClean="0">
                            <a:latin typeface="Cambria Math" panose="02040503050406030204" pitchFamily="18" charset="0"/>
                          </a:rPr>
                          <m:t>𝑧</m:t>
                        </m:r>
                      </m:e>
                    </m:d>
                  </m:oMath>
                </a14:m>
                <a:r>
                  <a:rPr lang="en-US" sz="2600" b="0" dirty="0">
                    <a:latin typeface="+mj-lt"/>
                    <a:cs typeface="Times New Roman" pitchFamily="18" charset="0"/>
                  </a:rPr>
                  <a:t>   ..............(2)</a:t>
                </a:r>
              </a:p>
              <a:p>
                <a:pPr marL="0" indent="0">
                  <a:buNone/>
                </a:pPr>
                <a14:m>
                  <m:oMath xmlns:m="http://schemas.openxmlformats.org/officeDocument/2006/math">
                    <m:r>
                      <a:rPr lang="en-US" sz="2600" i="1" dirty="0" smtClean="0">
                        <a:latin typeface="Cambria Math" panose="02040503050406030204" pitchFamily="18" charset="0"/>
                        <a:cs typeface="Times New Roman" pitchFamily="18" charset="0"/>
                      </a:rPr>
                      <m:t>𝑦</m:t>
                    </m:r>
                    <m:r>
                      <a:rPr lang="en-US" sz="2600" b="0" i="1" dirty="0">
                        <a:latin typeface="Cambria Math" panose="02040503050406030204" pitchFamily="18" charset="0"/>
                        <a:cs typeface="Times New Roman" pitchFamily="18" charset="0"/>
                      </a:rPr>
                      <m:t>=</m:t>
                    </m:r>
                    <m:f>
                      <m:fPr>
                        <m:ctrlPr>
                          <a:rPr lang="en-US" sz="2600" i="1">
                            <a:solidFill>
                              <a:prstClr val="black"/>
                            </a:solidFill>
                            <a:latin typeface="Cambria Math" panose="02040503050406030204" pitchFamily="18" charset="0"/>
                          </a:rPr>
                        </m:ctrlPr>
                      </m:fPr>
                      <m:num>
                        <m:r>
                          <a:rPr lang="en-US" sz="2600" i="1">
                            <a:solidFill>
                              <a:prstClr val="black"/>
                            </a:solidFill>
                            <a:latin typeface="Cambria Math" panose="02040503050406030204" pitchFamily="18" charset="0"/>
                          </a:rPr>
                          <m:t>1</m:t>
                        </m:r>
                      </m:num>
                      <m:den>
                        <m:r>
                          <a:rPr lang="en-US" sz="2600" i="1">
                            <a:solidFill>
                              <a:prstClr val="black"/>
                            </a:solidFill>
                            <a:latin typeface="Cambria Math" panose="02040503050406030204" pitchFamily="18" charset="0"/>
                          </a:rPr>
                          <m:t>10</m:t>
                        </m:r>
                      </m:den>
                    </m:f>
                    <m:d>
                      <m:dPr>
                        <m:ctrlPr>
                          <a:rPr lang="en-US" sz="2600" i="1">
                            <a:solidFill>
                              <a:prstClr val="black"/>
                            </a:solidFill>
                            <a:latin typeface="Cambria Math" panose="02040503050406030204" pitchFamily="18" charset="0"/>
                          </a:rPr>
                        </m:ctrlPr>
                      </m:dPr>
                      <m:e>
                        <m:r>
                          <a:rPr lang="en-US" sz="2600" b="0" i="1" smtClean="0">
                            <a:solidFill>
                              <a:prstClr val="black"/>
                            </a:solidFill>
                            <a:latin typeface="Cambria Math" panose="02040503050406030204" pitchFamily="18" charset="0"/>
                          </a:rPr>
                          <m:t>51</m:t>
                        </m:r>
                        <m:r>
                          <a:rPr lang="en-US" sz="2600" i="1">
                            <a:solidFill>
                              <a:prstClr val="black"/>
                            </a:solidFill>
                            <a:latin typeface="Cambria Math" panose="02040503050406030204" pitchFamily="18" charset="0"/>
                          </a:rPr>
                          <m:t>−</m:t>
                        </m:r>
                        <m:r>
                          <a:rPr lang="en-US" sz="2600" b="0" i="1" smtClean="0">
                            <a:solidFill>
                              <a:prstClr val="black"/>
                            </a:solidFill>
                            <a:latin typeface="Cambria Math" panose="02040503050406030204" pitchFamily="18" charset="0"/>
                          </a:rPr>
                          <m:t>2</m:t>
                        </m:r>
                        <m:r>
                          <a:rPr lang="en-US" sz="2600" b="0" i="1" smtClean="0">
                            <a:solidFill>
                              <a:prstClr val="black"/>
                            </a:solidFill>
                            <a:latin typeface="Cambria Math" panose="02040503050406030204" pitchFamily="18" charset="0"/>
                          </a:rPr>
                          <m:t>𝑥</m:t>
                        </m:r>
                        <m:r>
                          <a:rPr lang="en-US" sz="2600" i="1">
                            <a:solidFill>
                              <a:prstClr val="black"/>
                            </a:solidFill>
                            <a:latin typeface="Cambria Math" panose="02040503050406030204" pitchFamily="18" charset="0"/>
                          </a:rPr>
                          <m:t>−</m:t>
                        </m:r>
                        <m:r>
                          <a:rPr lang="en-US" sz="2600" i="1">
                            <a:solidFill>
                              <a:prstClr val="black"/>
                            </a:solidFill>
                            <a:latin typeface="Cambria Math" panose="02040503050406030204" pitchFamily="18" charset="0"/>
                          </a:rPr>
                          <m:t>𝑧</m:t>
                        </m:r>
                      </m:e>
                    </m:d>
                  </m:oMath>
                </a14:m>
                <a:r>
                  <a:rPr lang="en-US" sz="2600" b="0" dirty="0">
                    <a:latin typeface="+mj-lt"/>
                    <a:cs typeface="Times New Roman" pitchFamily="18" charset="0"/>
                  </a:rPr>
                  <a:t>  ...............(3)</a:t>
                </a:r>
              </a:p>
              <a:p>
                <a:pPr marL="0" indent="0">
                  <a:buNone/>
                </a:pPr>
                <a14:m>
                  <m:oMath xmlns:m="http://schemas.openxmlformats.org/officeDocument/2006/math">
                    <m:r>
                      <a:rPr lang="en-US" sz="2600" i="1" dirty="0" smtClean="0">
                        <a:latin typeface="Cambria Math" panose="02040503050406030204" pitchFamily="18" charset="0"/>
                        <a:cs typeface="Times New Roman" pitchFamily="18" charset="0"/>
                      </a:rPr>
                      <m:t>𝑧</m:t>
                    </m:r>
                    <m:r>
                      <a:rPr lang="en-US" sz="2600" i="1" dirty="0" smtClean="0">
                        <a:latin typeface="Cambria Math" panose="02040503050406030204" pitchFamily="18" charset="0"/>
                        <a:cs typeface="Times New Roman" pitchFamily="18" charset="0"/>
                      </a:rPr>
                      <m:t>=</m:t>
                    </m:r>
                    <m:f>
                      <m:fPr>
                        <m:ctrlPr>
                          <a:rPr lang="en-US" sz="2600" i="1">
                            <a:solidFill>
                              <a:prstClr val="black"/>
                            </a:solidFill>
                            <a:latin typeface="Cambria Math" panose="02040503050406030204" pitchFamily="18" charset="0"/>
                          </a:rPr>
                        </m:ctrlPr>
                      </m:fPr>
                      <m:num>
                        <m:r>
                          <a:rPr lang="en-US" sz="2600" i="1">
                            <a:solidFill>
                              <a:prstClr val="black"/>
                            </a:solidFill>
                            <a:latin typeface="Cambria Math" panose="02040503050406030204" pitchFamily="18" charset="0"/>
                          </a:rPr>
                          <m:t>1</m:t>
                        </m:r>
                      </m:num>
                      <m:den>
                        <m:r>
                          <a:rPr lang="en-US" sz="2600" i="1">
                            <a:solidFill>
                              <a:prstClr val="black"/>
                            </a:solidFill>
                            <a:latin typeface="Cambria Math" panose="02040503050406030204" pitchFamily="18" charset="0"/>
                          </a:rPr>
                          <m:t>10</m:t>
                        </m:r>
                      </m:den>
                    </m:f>
                    <m:d>
                      <m:dPr>
                        <m:ctrlPr>
                          <a:rPr lang="en-US" sz="2600" i="1">
                            <a:solidFill>
                              <a:prstClr val="black"/>
                            </a:solidFill>
                            <a:latin typeface="Cambria Math" panose="02040503050406030204" pitchFamily="18" charset="0"/>
                          </a:rPr>
                        </m:ctrlPr>
                      </m:dPr>
                      <m:e>
                        <m:r>
                          <a:rPr lang="en-US" sz="2600" b="0" i="1" smtClean="0">
                            <a:solidFill>
                              <a:prstClr val="black"/>
                            </a:solidFill>
                            <a:latin typeface="Cambria Math" panose="02040503050406030204" pitchFamily="18" charset="0"/>
                          </a:rPr>
                          <m:t>6</m:t>
                        </m:r>
                        <m:r>
                          <a:rPr lang="en-US" sz="2600" i="1">
                            <a:solidFill>
                              <a:prstClr val="black"/>
                            </a:solidFill>
                            <a:latin typeface="Cambria Math" panose="02040503050406030204" pitchFamily="18" charset="0"/>
                          </a:rPr>
                          <m:t>1−</m:t>
                        </m:r>
                        <m:r>
                          <a:rPr lang="en-US" sz="2600" i="1">
                            <a:solidFill>
                              <a:prstClr val="black"/>
                            </a:solidFill>
                            <a:latin typeface="Cambria Math" panose="02040503050406030204" pitchFamily="18" charset="0"/>
                          </a:rPr>
                          <m:t>𝑥</m:t>
                        </m:r>
                        <m:r>
                          <a:rPr lang="en-US" sz="2600" i="1">
                            <a:solidFill>
                              <a:prstClr val="black"/>
                            </a:solidFill>
                            <a:latin typeface="Cambria Math" panose="02040503050406030204" pitchFamily="18" charset="0"/>
                          </a:rPr>
                          <m:t>−2</m:t>
                        </m:r>
                        <m:r>
                          <a:rPr lang="en-US" sz="2600" b="0" i="1" smtClean="0">
                            <a:solidFill>
                              <a:prstClr val="black"/>
                            </a:solidFill>
                            <a:latin typeface="Cambria Math" panose="02040503050406030204" pitchFamily="18" charset="0"/>
                          </a:rPr>
                          <m:t>𝑦</m:t>
                        </m:r>
                      </m:e>
                    </m:d>
                  </m:oMath>
                </a14:m>
                <a:r>
                  <a:rPr lang="en-US" sz="2600" dirty="0">
                    <a:solidFill>
                      <a:prstClr val="black"/>
                    </a:solidFill>
                    <a:latin typeface="+mj-lt"/>
                    <a:cs typeface="Times New Roman" pitchFamily="18" charset="0"/>
                  </a:rPr>
                  <a:t>  .........(4)</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2061" b="-1091"/>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ED31BCB0-EF17-4DA1-ADE0-2AB8A91264F3}"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200" b="1" dirty="0">
                <a:cs typeface="+mj-cs"/>
              </a:rPr>
              <a:t>Gauss-Seidel Method</a:t>
            </a:r>
            <a:r>
              <a:rPr lang="en-US" sz="3200" b="1" dirty="0">
                <a:latin typeface="Times New Roman" pitchFamily="18" charset="0"/>
                <a:cs typeface="Times New Roman" pitchFamily="18" charset="0"/>
              </a:rPr>
              <a:t>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756743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solidFill>
                      <a:prstClr val="black"/>
                    </a:solidFill>
                    <a:latin typeface="+mj-lt"/>
                    <a:cs typeface="Times New Roman" pitchFamily="18" charset="0"/>
                  </a:rPr>
                  <a:t>The first approximation is obtained by putting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𝑦</m:t>
                    </m:r>
                    <m:r>
                      <a:rPr lang="en-US" sz="2200" i="1" dirty="0" smtClean="0">
                        <a:solidFill>
                          <a:prstClr val="black"/>
                        </a:solidFill>
                        <a:latin typeface="Cambria Math" panose="02040503050406030204" pitchFamily="18" charset="0"/>
                        <a:cs typeface="Times New Roman" pitchFamily="18" charset="0"/>
                      </a:rPr>
                      <m:t>=</m:t>
                    </m:r>
                    <m:r>
                      <a:rPr lang="en-US" sz="2200" i="1" dirty="0" smtClean="0">
                        <a:solidFill>
                          <a:prstClr val="black"/>
                        </a:solidFill>
                        <a:latin typeface="Cambria Math" panose="02040503050406030204" pitchFamily="18" charset="0"/>
                        <a:cs typeface="Times New Roman" pitchFamily="18" charset="0"/>
                      </a:rPr>
                      <m:t>𝑧</m:t>
                    </m:r>
                    <m:r>
                      <a:rPr lang="en-US" sz="2200" i="1" dirty="0" smtClean="0">
                        <a:solidFill>
                          <a:prstClr val="black"/>
                        </a:solidFill>
                        <a:latin typeface="Cambria Math" panose="02040503050406030204" pitchFamily="18" charset="0"/>
                        <a:cs typeface="Times New Roman" pitchFamily="18" charset="0"/>
                      </a:rPr>
                      <m:t>=0</m:t>
                    </m:r>
                  </m:oMath>
                </a14:m>
                <a:r>
                  <a:rPr lang="en-US" sz="2200" dirty="0">
                    <a:solidFill>
                      <a:prstClr val="black"/>
                    </a:solidFill>
                    <a:latin typeface="+mj-lt"/>
                    <a:cs typeface="Times New Roman" pitchFamily="18" charset="0"/>
                  </a:rPr>
                  <a:t> in (2) </a:t>
                </a:r>
              </a:p>
              <a:p>
                <a:pPr marL="0" indent="0">
                  <a:buNone/>
                </a:pP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=4.4</m:t>
                    </m:r>
                  </m:oMath>
                </a14:m>
                <a:r>
                  <a:rPr lang="en-US" sz="2200" dirty="0">
                    <a:latin typeface="+mj-lt"/>
                    <a:cs typeface="Times New Roman" pitchFamily="18" charset="0"/>
                  </a:rPr>
                  <a:t> Now, putting </a:t>
                </a:r>
                <a14:m>
                  <m:oMath xmlns:m="http://schemas.openxmlformats.org/officeDocument/2006/math">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=4.4 </m:t>
                    </m:r>
                  </m:oMath>
                </a14:m>
                <a:r>
                  <a:rPr lang="en-US" sz="2200" dirty="0">
                    <a:latin typeface="+mj-lt"/>
                    <a:cs typeface="Times New Roman" pitchFamily="18" charset="0"/>
                  </a:rPr>
                  <a:t>and </a:t>
                </a:r>
                <a14:m>
                  <m:oMath xmlns:m="http://schemas.openxmlformats.org/officeDocument/2006/math">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=0</m:t>
                    </m:r>
                  </m:oMath>
                </a14:m>
                <a:r>
                  <a:rPr lang="en-US" sz="2200" dirty="0">
                    <a:latin typeface="+mj-lt"/>
                    <a:cs typeface="Times New Roman" pitchFamily="18" charset="0"/>
                  </a:rPr>
                  <a:t> in (3), we get </a:t>
                </a:r>
                <a14:m>
                  <m:oMath xmlns:m="http://schemas.openxmlformats.org/officeDocument/2006/math">
                    <m:sSup>
                      <m:sSupPr>
                        <m:ctrlPr>
                          <a:rPr lang="en-US" sz="2200" i="1">
                            <a:solidFill>
                              <a:prstClr val="black"/>
                            </a:solidFill>
                            <a:latin typeface="Cambria Math" panose="02040503050406030204" pitchFamily="18" charset="0"/>
                          </a:rPr>
                        </m:ctrlPr>
                      </m:sSupPr>
                      <m:e>
                        <m:r>
                          <a:rPr lang="en-US" sz="2200" b="0" i="1" smtClean="0">
                            <a:solidFill>
                              <a:prstClr val="black"/>
                            </a:solidFill>
                            <a:latin typeface="Cambria Math" panose="02040503050406030204" pitchFamily="18" charset="0"/>
                          </a:rPr>
                          <m:t>𝑦</m:t>
                        </m:r>
                      </m:e>
                      <m:sup>
                        <m:r>
                          <a:rPr lang="en-US" sz="2200" i="1">
                            <a:solidFill>
                              <a:prstClr val="black"/>
                            </a:solidFill>
                            <a:latin typeface="Cambria Math" panose="02040503050406030204" pitchFamily="18" charset="0"/>
                          </a:rPr>
                          <m:t>(1)</m:t>
                        </m:r>
                      </m:sup>
                    </m:sSup>
                    <m:r>
                      <a:rPr lang="en-US" sz="2200" i="1">
                        <a:solidFill>
                          <a:prstClr val="black"/>
                        </a:solidFill>
                        <a:latin typeface="Cambria Math" panose="02040503050406030204" pitchFamily="18" charset="0"/>
                      </a:rPr>
                      <m:t>=4.</m:t>
                    </m:r>
                    <m:r>
                      <a:rPr lang="en-US" sz="2200" b="0" i="1" smtClean="0">
                        <a:solidFill>
                          <a:prstClr val="black"/>
                        </a:solidFill>
                        <a:latin typeface="Cambria Math" panose="02040503050406030204" pitchFamily="18" charset="0"/>
                      </a:rPr>
                      <m:t>2</m:t>
                    </m:r>
                  </m:oMath>
                </a14:m>
                <a:endParaRPr lang="en-US" sz="2200" dirty="0">
                  <a:solidFill>
                    <a:prstClr val="black"/>
                  </a:solidFill>
                  <a:latin typeface="+mj-lt"/>
                  <a:cs typeface="Times New Roman" pitchFamily="18" charset="0"/>
                </a:endParaRPr>
              </a:p>
              <a:p>
                <a:pPr marL="0" lvl="0" indent="0">
                  <a:buNone/>
                </a:pPr>
                <a:r>
                  <a:rPr lang="en-US" sz="2200" dirty="0">
                    <a:latin typeface="+mj-lt"/>
                    <a:cs typeface="Times New Roman" pitchFamily="18" charset="0"/>
                  </a:rPr>
                  <a:t>Again putting </a:t>
                </a:r>
                <a14:m>
                  <m:oMath xmlns:m="http://schemas.openxmlformats.org/officeDocument/2006/math">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=4.4, </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=4.2 </m:t>
                    </m:r>
                  </m:oMath>
                </a14:m>
                <a:r>
                  <a:rPr lang="en-US" sz="2200" dirty="0">
                    <a:latin typeface="+mj-lt"/>
                    <a:cs typeface="Times New Roman" pitchFamily="18" charset="0"/>
                  </a:rPr>
                  <a:t>in (4), we get </a:t>
                </a:r>
                <a14:m>
                  <m:oMath xmlns:m="http://schemas.openxmlformats.org/officeDocument/2006/math">
                    <m:sSup>
                      <m:sSupPr>
                        <m:ctrlPr>
                          <a:rPr lang="en-US" sz="2200" i="1">
                            <a:solidFill>
                              <a:prstClr val="black"/>
                            </a:solidFill>
                            <a:latin typeface="Cambria Math" panose="02040503050406030204" pitchFamily="18" charset="0"/>
                          </a:rPr>
                        </m:ctrlPr>
                      </m:sSupPr>
                      <m:e>
                        <m:r>
                          <a:rPr lang="en-US" sz="2200" b="0" i="1" smtClean="0">
                            <a:solidFill>
                              <a:prstClr val="black"/>
                            </a:solidFill>
                            <a:latin typeface="Cambria Math" panose="02040503050406030204" pitchFamily="18" charset="0"/>
                          </a:rPr>
                          <m:t>𝑧</m:t>
                        </m:r>
                      </m:e>
                      <m:sup>
                        <m:r>
                          <a:rPr lang="en-US" sz="2200" i="1">
                            <a:solidFill>
                              <a:prstClr val="black"/>
                            </a:solidFill>
                            <a:latin typeface="Cambria Math" panose="02040503050406030204" pitchFamily="18" charset="0"/>
                          </a:rPr>
                          <m:t>(1)</m:t>
                        </m:r>
                      </m:sup>
                    </m:sSup>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−2.9753</m:t>
                    </m:r>
                  </m:oMath>
                </a14:m>
                <a:endParaRPr lang="en-US" sz="2200" b="0" dirty="0">
                  <a:solidFill>
                    <a:prstClr val="black"/>
                  </a:solidFill>
                  <a:latin typeface="+mj-lt"/>
                </a:endParaRPr>
              </a:p>
              <a:p>
                <a:pPr marL="0" indent="0">
                  <a:buNone/>
                </a:pPr>
                <a:r>
                  <a:rPr lang="en-US" sz="2200" dirty="0">
                    <a:solidFill>
                      <a:prstClr val="black"/>
                    </a:solidFill>
                    <a:latin typeface="+mj-lt"/>
                    <a:cs typeface="Times New Roman" pitchFamily="18" charset="0"/>
                  </a:rPr>
                  <a:t>Proceeding in the same way , we get</a:t>
                </a:r>
              </a:p>
              <a:p>
                <a:pPr marL="0" lvl="0" indent="0">
                  <a:buNone/>
                </a:pPr>
                <a:endParaRPr lang="en-US" sz="2000" b="0" dirty="0">
                  <a:solidFill>
                    <a:prstClr val="black"/>
                  </a:solidFill>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8CE8E35A-DE12-4643-937E-E2C94FACA672}"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3"/>
            <a:ext cx="1295400" cy="549276"/>
          </a:xfrm>
          <a:prstGeom prst="rect">
            <a:avLst/>
          </a:prstGeom>
        </p:spPr>
      </p:pic>
      <p:pic>
        <p:nvPicPr>
          <p:cNvPr id="8" name="Picture 7">
            <a:extLst>
              <a:ext uri="{FF2B5EF4-FFF2-40B4-BE49-F238E27FC236}">
                <a16:creationId xmlns:a16="http://schemas.microsoft.com/office/drawing/2014/main" xmlns="" id="{64A76560-D355-4E51-8863-4C242EF34B08}"/>
              </a:ext>
            </a:extLst>
          </p:cNvPr>
          <p:cNvPicPr>
            <a:picLocks noChangeAspect="1"/>
          </p:cNvPicPr>
          <p:nvPr/>
        </p:nvPicPr>
        <p:blipFill>
          <a:blip r:embed="rId4"/>
          <a:stretch>
            <a:fillRect/>
          </a:stretch>
        </p:blipFill>
        <p:spPr>
          <a:xfrm>
            <a:off x="647700" y="2752675"/>
            <a:ext cx="3249450" cy="3511600"/>
          </a:xfrm>
          <a:prstGeom prst="rect">
            <a:avLst/>
          </a:prstGeom>
        </p:spPr>
      </p:pic>
      <p:sp>
        <p:nvSpPr>
          <p:cNvPr id="10" name="Title 1">
            <a:extLst>
              <a:ext uri="{FF2B5EF4-FFF2-40B4-BE49-F238E27FC236}">
                <a16:creationId xmlns:a16="http://schemas.microsoft.com/office/drawing/2014/main" xmlns="" id="{2AD1E47E-F9E6-4D4E-A6C6-79290334764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mj-cs"/>
              </a:rPr>
              <a:t>Gauss-Seidel Method</a:t>
            </a:r>
            <a:r>
              <a:rPr lang="en-US" sz="3000" b="1" dirty="0">
                <a:latin typeface="Times New Roman" pitchFamily="18" charset="0"/>
                <a:cs typeface="Times New Roman" pitchFamily="18" charset="0"/>
              </a:rPr>
              <a:t> </a:t>
            </a:r>
            <a:r>
              <a:rPr lang="en-US" sz="3000" b="1" dirty="0"/>
              <a:t>[CO4] </a:t>
            </a:r>
          </a:p>
          <a:p>
            <a:pPr algn="ctr"/>
            <a:endParaRPr lang="en-US" sz="3000" dirty="0"/>
          </a:p>
        </p:txBody>
      </p:sp>
    </p:spTree>
    <p:extLst>
      <p:ext uri="{BB962C8B-B14F-4D97-AF65-F5344CB8AC3E}">
        <p14:creationId xmlns:p14="http://schemas.microsoft.com/office/powerpoint/2010/main" xmlns="" val="258320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lvl="0" indent="0">
                  <a:buNone/>
                </a:pPr>
                <a:r>
                  <a:rPr lang="en-US" sz="2200" dirty="0">
                    <a:solidFill>
                      <a:prstClr val="black"/>
                    </a:solidFill>
                    <a:latin typeface="+mj-lt"/>
                    <a:cs typeface="Times New Roman" pitchFamily="18" charset="0"/>
                  </a:rPr>
                  <a:t>Proceeding in the same way, we get</a:t>
                </a:r>
              </a:p>
              <a:p>
                <a:pPr marL="0" indent="0">
                  <a:buNone/>
                </a:pPr>
                <a:r>
                  <a:rPr lang="en-US" sz="2200" dirty="0">
                    <a:solidFill>
                      <a:prstClr val="black"/>
                    </a:solidFill>
                    <a:latin typeface="+mj-lt"/>
                    <a:cs typeface="Times New Roman" pitchFamily="18" charset="0"/>
                  </a:rPr>
                  <a:t>Hence, after four iterations, we get </a:t>
                </a:r>
              </a:p>
              <a:p>
                <a:pPr marL="0" indent="0">
                  <a:buNone/>
                </a:pPr>
                <a14:m>
                  <m:oMathPara xmlns:m="http://schemas.openxmlformats.org/officeDocument/2006/math">
                    <m:oMathParaPr>
                      <m:jc m:val="left"/>
                    </m:oMathParaPr>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𝑥</m:t>
                      </m:r>
                      <m:r>
                        <a:rPr lang="en-US" sz="2200" i="1" dirty="0" smtClean="0">
                          <a:solidFill>
                            <a:prstClr val="black"/>
                          </a:solidFill>
                          <a:latin typeface="Cambria Math" panose="02040503050406030204" pitchFamily="18" charset="0"/>
                          <a:cs typeface="Times New Roman" pitchFamily="18" charset="0"/>
                        </a:rPr>
                        <m:t>=3, </m:t>
                      </m:r>
                      <m:r>
                        <a:rPr lang="en-US" sz="2200" i="1" dirty="0" smtClean="0">
                          <a:solidFill>
                            <a:prstClr val="black"/>
                          </a:solidFill>
                          <a:latin typeface="Cambria Math" panose="02040503050406030204" pitchFamily="18" charset="0"/>
                          <a:cs typeface="Times New Roman" pitchFamily="18" charset="0"/>
                        </a:rPr>
                        <m:t>𝑦</m:t>
                      </m:r>
                      <m:r>
                        <a:rPr lang="en-US" sz="2200" i="1" dirty="0" smtClean="0">
                          <a:solidFill>
                            <a:prstClr val="black"/>
                          </a:solidFill>
                          <a:latin typeface="Cambria Math" panose="02040503050406030204" pitchFamily="18" charset="0"/>
                          <a:cs typeface="Times New Roman" pitchFamily="18" charset="0"/>
                        </a:rPr>
                        <m:t>=4 ,</m:t>
                      </m:r>
                      <m:r>
                        <a:rPr lang="en-US" sz="2200" i="1" dirty="0" smtClean="0">
                          <a:solidFill>
                            <a:prstClr val="black"/>
                          </a:solidFill>
                          <a:latin typeface="Cambria Math" panose="02040503050406030204" pitchFamily="18" charset="0"/>
                          <a:cs typeface="Times New Roman" pitchFamily="18" charset="0"/>
                        </a:rPr>
                        <m:t>𝑧</m:t>
                      </m:r>
                      <m:r>
                        <a:rPr lang="en-US" sz="2200" i="1" dirty="0" smtClean="0">
                          <a:solidFill>
                            <a:prstClr val="black"/>
                          </a:solidFill>
                          <a:latin typeface="Cambria Math" panose="02040503050406030204" pitchFamily="18" charset="0"/>
                          <a:cs typeface="Times New Roman" pitchFamily="18" charset="0"/>
                        </a:rPr>
                        <m:t>=5</m:t>
                      </m:r>
                    </m:oMath>
                  </m:oMathPara>
                </a14:m>
                <a:endParaRPr lang="en-US" sz="2200" dirty="0">
                  <a:solidFill>
                    <a:prstClr val="black"/>
                  </a:solidFill>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9DEB6033-A303-41EA-BFAD-6158589D18C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mj-cs"/>
              </a:rPr>
              <a:t>Gauss-Seidel Method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131282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609600" y="1828800"/>
                <a:ext cx="8153400" cy="4343400"/>
              </a:xfrm>
            </p:spPr>
            <p:txBody>
              <a:bodyPr>
                <a:normAutofit/>
              </a:bodyPr>
              <a:lstStyle/>
              <a:p>
                <a:pPr marL="0" indent="0">
                  <a:buNone/>
                </a:pPr>
                <a:r>
                  <a:rPr lang="en-US" sz="2200" dirty="0">
                    <a:latin typeface="+mj-lt"/>
                    <a:cs typeface="Times New Roman" pitchFamily="18" charset="0"/>
                  </a:rPr>
                  <a:t>Q.1 Solve the following system of equations by Gauss-Seidel method(Perform four iteration)</a:t>
                </a:r>
              </a:p>
              <a:p>
                <a:pPr marL="0" indent="0">
                  <a:buNone/>
                </a:pPr>
                <a14:m>
                  <m:oMathPara xmlns:m="http://schemas.openxmlformats.org/officeDocument/2006/math">
                    <m:oMathParaPr>
                      <m:jc m:val="left"/>
                    </m:oMathParaPr>
                    <m:oMath xmlns:m="http://schemas.openxmlformats.org/officeDocument/2006/math">
                      <m:r>
                        <a:rPr lang="en-US" sz="2200" i="1" dirty="0" smtClean="0">
                          <a:latin typeface="Cambria Math" panose="02040503050406030204" pitchFamily="18" charset="0"/>
                          <a:cs typeface="Times New Roman" pitchFamily="18" charset="0"/>
                        </a:rPr>
                        <m:t>9</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+4</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=−17</m:t>
                      </m:r>
                    </m:oMath>
                  </m:oMathPara>
                </a14:m>
                <a:endParaRPr lang="en-US" sz="2200"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−2</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−6</m:t>
                      </m:r>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=14</m:t>
                      </m:r>
                    </m:oMath>
                  </m:oMathPara>
                </a14:m>
                <a:endParaRPr lang="en-US" sz="2200"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+6</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=4</m:t>
                      </m:r>
                    </m:oMath>
                  </m:oMathPara>
                </a14:m>
                <a:endParaRPr lang="en-US" sz="2200" b="0" i="1" dirty="0">
                  <a:latin typeface="+mj-lt"/>
                  <a:cs typeface="Times New Roman" pitchFamily="18" charset="0"/>
                </a:endParaRPr>
              </a:p>
              <a:p>
                <a:pPr marL="0" indent="0">
                  <a:buNone/>
                </a:pPr>
                <a14:m>
                  <m:oMath xmlns:m="http://schemas.openxmlformats.org/officeDocument/2006/math">
                    <m:r>
                      <a:rPr lang="en-US" sz="2200" i="1" dirty="0" smtClean="0">
                        <a:latin typeface="Cambria Math" panose="02040503050406030204" pitchFamily="18" charset="0"/>
                        <a:cs typeface="Times New Roman" pitchFamily="18" charset="0"/>
                      </a:rPr>
                      <m:t/>
                    </m:r>
                  </m:oMath>
                </a14:m>
                <a:r>
                  <a:rPr lang="en-US" sz="2200" dirty="0">
                    <a:latin typeface="+mj-lt"/>
                    <a:cs typeface="Times New Roman" pitchFamily="18" charset="0"/>
                  </a:rPr>
                  <a:t/>
                </a:r>
              </a:p>
              <a:p>
                <a:pPr marL="0" indent="0">
                  <a:buNone/>
                </a:pPr>
                <a:r>
                  <a:rPr lang="en-US" sz="2200" dirty="0">
                    <a:latin typeface="+mj-lt"/>
                    <a:cs typeface="Times New Roman" pitchFamily="18" charset="0"/>
                  </a:rPr>
                  <a:t>Q.2 Solve by </a:t>
                </a:r>
                <a:r>
                  <a:rPr lang="en-US" sz="2200" dirty="0" err="1">
                    <a:latin typeface="+mj-lt"/>
                    <a:cs typeface="Times New Roman" pitchFamily="18" charset="0"/>
                  </a:rPr>
                  <a:t>Crout’s</a:t>
                </a:r>
                <a:r>
                  <a:rPr lang="en-US" sz="2200" dirty="0">
                    <a:latin typeface="+mj-lt"/>
                    <a:cs typeface="Times New Roman" pitchFamily="18" charset="0"/>
                  </a:rPr>
                  <a:t> Method </a:t>
                </a:r>
              </a:p>
              <a:p>
                <a:pPr marL="0" indent="0">
                  <a:buNone/>
                </a:pPr>
                <a14:m>
                  <m:oMathPara xmlns:m="http://schemas.openxmlformats.org/officeDocument/2006/math">
                    <m:oMathParaPr>
                      <m:jc m:val="left"/>
                    </m:oMathParaPr>
                    <m:oMath xmlns:m="http://schemas.openxmlformats.org/officeDocument/2006/math">
                      <m:r>
                        <a:rPr lang="en-US" sz="2200" i="1" dirty="0" smtClean="0">
                          <a:latin typeface="Cambria Math" panose="02040503050406030204" pitchFamily="18" charset="0"/>
                          <a:cs typeface="Times New Roman" pitchFamily="18" charset="0"/>
                        </a:rPr>
                        <m:t>10</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=12</m:t>
                      </m:r>
                    </m:oMath>
                    <m:oMath xmlns:m="http://schemas.openxmlformats.org/officeDocument/2006/math">
                      <m:r>
                        <a:rPr lang="en-US" sz="2200" i="1" dirty="0" smtClean="0">
                          <a:latin typeface="Cambria Math" panose="02040503050406030204" pitchFamily="18" charset="0"/>
                          <a:cs typeface="Times New Roman" pitchFamily="18" charset="0"/>
                        </a:rPr>
                        <m:t>2</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+10</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=13</m:t>
                      </m:r>
                    </m:oMath>
                  </m:oMathPara>
                </a14:m>
                <a:endParaRPr lang="en-US" sz="2200" i="1" dirty="0">
                  <a:latin typeface="+mj-lt"/>
                  <a:cs typeface="Times New Roman" pitchFamily="18" charset="0"/>
                </a:endParaRPr>
              </a:p>
              <a:p>
                <a:pPr marL="0" indent="0">
                  <a:buNone/>
                </a:pPr>
                <a14:m>
                  <m:oMath xmlns:m="http://schemas.openxmlformats.org/officeDocument/2006/math">
                    <m:r>
                      <a:rPr lang="en-US" sz="2200" i="1" dirty="0" smtClean="0">
                        <a:latin typeface="Cambria Math" panose="02040503050406030204" pitchFamily="18" charset="0"/>
                        <a:cs typeface="Times New Roman" pitchFamily="18" charset="0"/>
                      </a:rPr>
                      <m:t>2</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+2</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+10</m:t>
                    </m:r>
                    <m:r>
                      <a:rPr lang="en-US" sz="2200" i="1" dirty="0" smtClean="0">
                        <a:latin typeface="Cambria Math" panose="02040503050406030204" pitchFamily="18" charset="0"/>
                        <a:cs typeface="Times New Roman" pitchFamily="18" charset="0"/>
                      </a:rPr>
                      <m:t>𝑧</m:t>
                    </m:r>
                    <m:r>
                      <a:rPr lang="en-US" sz="2200" i="1" dirty="0" smtClean="0">
                        <a:latin typeface="Cambria Math" panose="02040503050406030204" pitchFamily="18" charset="0"/>
                        <a:cs typeface="Times New Roman" pitchFamily="18" charset="0"/>
                      </a:rPr>
                      <m:t>=14	</m:t>
                    </m:r>
                  </m:oMath>
                </a14:m>
                <a:r>
                  <a:rPr lang="en-US" sz="2200" dirty="0">
                    <a:latin typeface="+mj-lt"/>
                    <a:cs typeface="Times New Roman" pitchFamily="18" charset="0"/>
                  </a:rPr>
                  <a:t/>
                </a:r>
                <a:endParaRPr lang="en-US" sz="2200" b="1" dirty="0">
                  <a:latin typeface="+mj-lt"/>
                  <a:cs typeface="Times New Roman" pitchFamily="18" charset="0"/>
                </a:endParaRPr>
              </a:p>
              <a:p>
                <a:pPr marL="0" indent="0">
                  <a:buNone/>
                </a:pPr>
                <a:endParaRPr lang="en-US" sz="2200" dirty="0">
                  <a:latin typeface="+mj-lt"/>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828800"/>
                <a:ext cx="8153400" cy="4343400"/>
              </a:xfrm>
              <a:blipFill>
                <a:blip r:embed="rId2"/>
                <a:stretch>
                  <a:fillRect l="-972" t="-98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21045ACF-2ADF-4076-BF45-68F8B91393C6}"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2800" b="1" dirty="0">
                <a:cs typeface="+mj-cs"/>
              </a:rPr>
              <a:t>Daily quiz</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pic>
        <p:nvPicPr>
          <p:cNvPr id="8" name="Picture 3">
            <a:extLst>
              <a:ext uri="{FF2B5EF4-FFF2-40B4-BE49-F238E27FC236}">
                <a16:creationId xmlns:a16="http://schemas.microsoft.com/office/drawing/2014/main" xmlns="" id="{6EB8A284-8569-4730-8718-36B4D021061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71775" y="869950"/>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71313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t>We learnt to solve large system of linear equations using the following numerical methods:</a:t>
            </a:r>
          </a:p>
          <a:p>
            <a:pPr marL="457200" indent="-457200">
              <a:buAutoNum type="arabicPeriod"/>
            </a:pPr>
            <a:r>
              <a:rPr lang="en-US" sz="2200" dirty="0" err="1"/>
              <a:t>Crout’s</a:t>
            </a:r>
            <a:r>
              <a:rPr lang="en-US" sz="2200" dirty="0"/>
              <a:t> method</a:t>
            </a:r>
          </a:p>
          <a:p>
            <a:pPr marL="457200" indent="-457200">
              <a:buAutoNum type="arabicPeriod"/>
            </a:pPr>
            <a:r>
              <a:rPr lang="en-US" sz="2200" dirty="0"/>
              <a:t>Gauss Seidel Iterative Method</a:t>
            </a:r>
          </a:p>
          <a:p>
            <a:pPr marL="0" indent="0">
              <a:buNone/>
            </a:pPr>
            <a:r>
              <a:rPr lang="en-US" sz="1800" dirty="0"/>
              <a:t> </a:t>
            </a:r>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97543F-4D8A-4FA1-AF4B-5A93FFFE4C1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5/15/2022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2514600" y="6356350"/>
            <a:ext cx="5029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a:ln>
                  <a:noFill/>
                </a:ln>
                <a:solidFill>
                  <a:prstClr val="black">
                    <a:tint val="75000"/>
                  </a:prstClr>
                </a:solidFill>
                <a:effectLst/>
                <a:uLnTx/>
                <a:uFillTx/>
                <a:latin typeface="Calibri"/>
                <a:ea typeface="+mn-ea"/>
                <a:cs typeface="+mn-cs"/>
              </a:rPr>
              <a:t>Dr. Kunti Mishra            Maths III                Unit IV</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a:ea typeface="+mn-ea"/>
                <a:cs typeface="Times New Roman" pitchFamily="18" charset="0"/>
              </a:rPr>
              <a:t> Recap</a:t>
            </a:r>
            <a:r>
              <a:rPr kumimoji="0" lang="en-US" sz="3000" b="1" i="0" u="none" strike="noStrike" kern="1200" cap="none" spc="0" normalizeH="0" baseline="0" noProof="0" dirty="0">
                <a:ln>
                  <a:noFill/>
                </a:ln>
                <a:solidFill>
                  <a:prstClr val="black"/>
                </a:solidFill>
                <a:effectLst/>
                <a:uLnTx/>
                <a:uFillTx/>
                <a:latin typeface="Calibri"/>
                <a:ea typeface="+mn-ea"/>
                <a:cs typeface="+mn-cs"/>
              </a:rPr>
              <a:t>[CO4]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425241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D4D10B-DD19-430E-9188-524EFF6E3CC5}"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Faculty Name: Mr. Ravikant       (AAS0404)      Unit II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dirty="0"/>
              <a:t>Program O</a:t>
            </a:r>
            <a:r>
              <a:rPr kumimoji="0" lang="en-US" sz="2400" b="1" i="0" u="none" strike="noStrike" kern="1200" cap="none" spc="0" normalizeH="0" noProof="0" dirty="0" err="1">
                <a:ln>
                  <a:noFill/>
                </a:ln>
                <a:solidFill>
                  <a:schemeClr val="dk1"/>
                </a:solidFill>
                <a:effectLst/>
                <a:uLnTx/>
                <a:uFillTx/>
              </a:rPr>
              <a:t>utcomes</a:t>
            </a:r>
            <a:endParaRPr kumimoji="0" lang="en-US" sz="2400" b="1" i="0" u="none" strike="noStrike" kern="1200" cap="none" spc="0" normalizeH="0" baseline="0" noProof="0" dirty="0">
              <a:ln>
                <a:noFill/>
              </a:ln>
              <a:solidFill>
                <a:schemeClr val="dk1"/>
              </a:solidFill>
              <a:effectLst/>
              <a:uLnTx/>
              <a:uFillTx/>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188829" y="1143000"/>
            <a:ext cx="6918741"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Content Placeholder 3">
            <a:extLst>
              <a:ext uri="{FF2B5EF4-FFF2-40B4-BE49-F238E27FC236}">
                <a16:creationId xmlns:a16="http://schemas.microsoft.com/office/drawing/2014/main" xmlns="" id="{10B38E9B-3F3D-4E89-B75D-B056817A74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944" y="-19685"/>
            <a:ext cx="1420544" cy="705486"/>
          </a:xfrm>
          <a:prstGeom prst="rect">
            <a:avLst/>
          </a:prstGeom>
        </p:spPr>
      </p:pic>
    </p:spTree>
    <p:extLst>
      <p:ext uri="{BB962C8B-B14F-4D97-AF65-F5344CB8AC3E}">
        <p14:creationId xmlns:p14="http://schemas.microsoft.com/office/powerpoint/2010/main" xmlns="" val="3375349587"/>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000" dirty="0"/>
              <a:t>Aim of this topic is to learn an approximate method to solve definite integral, which seems very difficult or not possible to solve using exact methods.</a:t>
            </a:r>
          </a:p>
        </p:txBody>
      </p:sp>
      <p:sp>
        <p:nvSpPr>
          <p:cNvPr id="4" name="Date Placeholder 3"/>
          <p:cNvSpPr>
            <a:spLocks noGrp="1"/>
          </p:cNvSpPr>
          <p:nvPr>
            <p:ph type="dt" sz="half" idx="10"/>
          </p:nvPr>
        </p:nvSpPr>
        <p:spPr/>
        <p:txBody>
          <a:bodyPr/>
          <a:lstStyle/>
          <a:p>
            <a:fld id="{56D7397A-8958-4F43-A779-97944102EBEB}"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Objective of Numerical Integration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622462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rPr>
                  <a:t>The process of evaluating a definite integral from a set of tabulated values of the integrand </a:t>
                </a:r>
                <a14:m>
                  <m:oMath xmlns:m="http://schemas.openxmlformats.org/officeDocument/2006/math">
                    <m:r>
                      <a:rPr lang="en-US" sz="2200" i="1" dirty="0" smtClean="0">
                        <a:latin typeface="Cambria Math" panose="02040503050406030204" pitchFamily="18" charset="0"/>
                      </a:rPr>
                      <m:t>𝑓</m:t>
                    </m:r>
                    <m:r>
                      <a:rPr lang="en-US" sz="2200" i="1" dirty="0" smtClean="0">
                        <a:latin typeface="Cambria Math" panose="02040503050406030204" pitchFamily="18" charset="0"/>
                      </a:rPr>
                      <m:t>(</m:t>
                    </m:r>
                    <m:r>
                      <a:rPr lang="en-US" sz="2200" i="1" dirty="0" smtClean="0">
                        <a:latin typeface="Cambria Math" panose="02040503050406030204" pitchFamily="18" charset="0"/>
                      </a:rPr>
                      <m:t>𝑥</m:t>
                    </m:r>
                    <m:r>
                      <a:rPr lang="en-US" sz="2200" i="1" dirty="0" smtClean="0">
                        <a:latin typeface="Cambria Math" panose="02040503050406030204" pitchFamily="18" charset="0"/>
                      </a:rPr>
                      <m:t>)</m:t>
                    </m:r>
                  </m:oMath>
                </a14:m>
                <a:r>
                  <a:rPr lang="en-US" sz="2200" dirty="0">
                    <a:latin typeface="+mj-lt"/>
                  </a:rPr>
                  <a:t> is called numerical integration. </a:t>
                </a:r>
              </a:p>
              <a:p>
                <a:pPr marL="0" indent="0">
                  <a:buNone/>
                </a:pPr>
                <a:r>
                  <a:rPr lang="en-US" sz="2200" dirty="0">
                    <a:latin typeface="+mj-lt"/>
                  </a:rPr>
                  <a:t>Numerical integration means the numeric evaluation of integral </a:t>
                </a:r>
              </a:p>
              <a:p>
                <a:pPr marL="0" indent="0">
                  <a:buNone/>
                </a:pPr>
                <a14:m>
                  <m:oMath xmlns:m="http://schemas.openxmlformats.org/officeDocument/2006/math">
                    <m:r>
                      <m:rPr>
                        <m:sty m:val="p"/>
                      </m:rPr>
                      <a:rPr lang="en-US" sz="2200">
                        <a:latin typeface="Cambria Math" panose="02040503050406030204" pitchFamily="18" charset="0"/>
                      </a:rPr>
                      <m:t>I</m:t>
                    </m:r>
                    <m:r>
                      <a:rPr lang="en-US" sz="2200" b="0" i="0" smtClean="0">
                        <a:latin typeface="Cambria Math" panose="02040503050406030204" pitchFamily="18" charset="0"/>
                      </a:rPr>
                      <m:t>=</m:t>
                    </m:r>
                    <m:nary>
                      <m:naryPr>
                        <m:ctrlPr>
                          <a:rPr lang="en-US" sz="2200" i="1" smtClean="0">
                            <a:latin typeface="Cambria Math" panose="02040503050406030204" pitchFamily="18" charset="0"/>
                          </a:rPr>
                        </m:ctrlPr>
                      </m:naryPr>
                      <m:sub>
                        <m:r>
                          <m:rPr>
                            <m:brk m:alnAt="23"/>
                          </m:rPr>
                          <a:rPr lang="en-US" sz="2200" b="0" i="1" smtClean="0">
                            <a:latin typeface="Cambria Math" panose="02040503050406030204" pitchFamily="18" charset="0"/>
                          </a:rPr>
                          <m:t>𝑎</m:t>
                        </m:r>
                      </m:sub>
                      <m:sup>
                        <m:r>
                          <a:rPr lang="en-US" sz="2200" b="0" i="1" smtClean="0">
                            <a:latin typeface="Cambria Math" panose="02040503050406030204" pitchFamily="18" charset="0"/>
                          </a:rPr>
                          <m:t>𝑏</m:t>
                        </m:r>
                      </m:sup>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𝑑𝑥</m:t>
                        </m:r>
                      </m:e>
                    </m:nary>
                  </m:oMath>
                </a14:m>
                <a:r>
                  <a:rPr lang="en-US" sz="2200" dirty="0">
                    <a:latin typeface="+mj-lt"/>
                  </a:rPr>
                  <a:t>     .......(1)</a:t>
                </a:r>
              </a:p>
              <a:p>
                <a:pPr marL="0" indent="0">
                  <a:buNone/>
                </a:pPr>
                <a:r>
                  <a:rPr lang="en-US" sz="2200" dirty="0">
                    <a:latin typeface="+mj-lt"/>
                  </a:rPr>
                  <a:t>where </a:t>
                </a:r>
                <a14:m>
                  <m:oMath xmlns:m="http://schemas.openxmlformats.org/officeDocument/2006/math">
                    <m:r>
                      <a:rPr lang="en-US" sz="2200" i="1" dirty="0" smtClean="0">
                        <a:latin typeface="Cambria Math" panose="02040503050406030204" pitchFamily="18" charset="0"/>
                      </a:rPr>
                      <m:t>𝑎</m:t>
                    </m:r>
                    <m:r>
                      <a:rPr lang="en-US" sz="2200" i="1" dirty="0" smtClean="0">
                        <a:latin typeface="Cambria Math" panose="02040503050406030204" pitchFamily="18" charset="0"/>
                      </a:rPr>
                      <m:t> </m:t>
                    </m:r>
                  </m:oMath>
                </a14:m>
                <a:r>
                  <a:rPr lang="en-US" sz="2200" dirty="0">
                    <a:latin typeface="+mj-lt"/>
                  </a:rPr>
                  <a:t>and </a:t>
                </a:r>
                <a14:m>
                  <m:oMath xmlns:m="http://schemas.openxmlformats.org/officeDocument/2006/math">
                    <m:r>
                      <a:rPr lang="en-US" sz="2200" b="0" i="1" smtClean="0">
                        <a:latin typeface="Cambria Math" panose="02040503050406030204" pitchFamily="18" charset="0"/>
                      </a:rPr>
                      <m:t>𝑏</m:t>
                    </m:r>
                  </m:oMath>
                </a14:m>
                <a:r>
                  <a:rPr lang="en-US" sz="2200" dirty="0">
                    <a:latin typeface="+mj-lt"/>
                  </a:rPr>
                  <a:t> are given and </a:t>
                </a:r>
                <a14:m>
                  <m:oMath xmlns:m="http://schemas.openxmlformats.org/officeDocument/2006/math">
                    <m:r>
                      <a:rPr lang="en-US" sz="2200" i="1" dirty="0" smtClean="0">
                        <a:latin typeface="Cambria Math" panose="02040503050406030204" pitchFamily="18" charset="0"/>
                      </a:rPr>
                      <m:t>𝑓</m:t>
                    </m:r>
                  </m:oMath>
                </a14:m>
                <a:r>
                  <a:rPr lang="en-US" sz="2200" dirty="0">
                    <a:latin typeface="+mj-lt"/>
                  </a:rPr>
                  <a:t> is a function given analytically by a formula or empirically by a table of values.</a:t>
                </a:r>
              </a:p>
              <a:p>
                <a:pPr marL="0" indent="0">
                  <a:buNone/>
                </a:pPr>
                <a:r>
                  <a:rPr lang="en-US" sz="2200" dirty="0">
                    <a:latin typeface="+mj-lt"/>
                  </a:rPr>
                  <a:t>Geometrically, (1) gives the area under the curve of f between </a:t>
                </a:r>
                <a14:m>
                  <m:oMath xmlns:m="http://schemas.openxmlformats.org/officeDocument/2006/math">
                    <m:r>
                      <a:rPr lang="en-US" sz="2200" i="1" dirty="0" smtClean="0">
                        <a:latin typeface="Cambria Math" panose="02040503050406030204" pitchFamily="18" charset="0"/>
                      </a:rPr>
                      <m:t>𝑎</m:t>
                    </m:r>
                  </m:oMath>
                </a14:m>
                <a:r>
                  <a:rPr lang="en-US" sz="2200" dirty="0">
                    <a:latin typeface="+mj-lt"/>
                  </a:rPr>
                  <a:t> and </a:t>
                </a:r>
                <a14:m>
                  <m:oMath xmlns:m="http://schemas.openxmlformats.org/officeDocument/2006/math">
                    <m:r>
                      <a:rPr lang="en-US" sz="2200" b="0" i="1" dirty="0" smtClean="0">
                        <a:latin typeface="Cambria Math" panose="02040503050406030204" pitchFamily="18" charset="0"/>
                      </a:rPr>
                      <m:t>𝑏</m:t>
                    </m:r>
                  </m:oMath>
                </a14:m>
                <a:r>
                  <a:rPr lang="en-US" sz="2200" dirty="0">
                    <a:latin typeface="+mj-lt"/>
                  </a:rPr>
                  <a:t>.</a:t>
                </a:r>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r="-741"/>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4B33A2C8-D794-45AF-966C-97EFB0F2AB0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cs typeface="Times New Roman" pitchFamily="18" charset="0"/>
              </a:rPr>
              <a:t>Numerical Integration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pic>
        <p:nvPicPr>
          <p:cNvPr id="8" name="Picture 2">
            <a:extLst>
              <a:ext uri="{FF2B5EF4-FFF2-40B4-BE49-F238E27FC236}">
                <a16:creationId xmlns:a16="http://schemas.microsoft.com/office/drawing/2014/main" xmlns="" id="{15B533E6-1412-4C77-9B3B-FB2F4495D0D9}"/>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3400" y="3976675"/>
            <a:ext cx="2819400" cy="2195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09362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cs typeface="Times New Roman" pitchFamily="18" charset="0"/>
                  </a:rPr>
                  <a:t>Let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𝑛</m:t>
                        </m:r>
                      </m:sub>
                    </m:sSub>
                  </m:oMath>
                </a14:m>
                <a:r>
                  <a:rPr lang="en-US" sz="2200" dirty="0">
                    <a:latin typeface="+mj-lt"/>
                    <a:cs typeface="Times New Roman" pitchFamily="18" charset="0"/>
                  </a:rPr>
                  <a:t> be the values of </a:t>
                </a:r>
                <a14:m>
                  <m:oMath xmlns:m="http://schemas.openxmlformats.org/officeDocument/2006/math">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𝑓</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m:t>
                    </m:r>
                  </m:oMath>
                </a14:m>
                <a:r>
                  <a:rPr lang="en-US" sz="2200" dirty="0">
                    <a:latin typeface="+mj-lt"/>
                    <a:cs typeface="Times New Roman" pitchFamily="18" charset="0"/>
                  </a:rPr>
                  <a:t> corresponding to </a:t>
                </a:r>
              </a:p>
              <a:p>
                <a:pPr marL="0" indent="0">
                  <a:buNone/>
                </a:pP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b="0" i="1" smtClean="0">
                        <a:latin typeface="Cambria Math" panose="02040503050406030204" pitchFamily="18" charset="0"/>
                      </a:rPr>
                      <m:t>𝑎</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𝑏</m:t>
                    </m:r>
                  </m:oMath>
                </a14:m>
                <a:r>
                  <a:rPr lang="en-US" sz="2200" dirty="0">
                    <a:latin typeface="+mj-lt"/>
                    <a:cs typeface="Times New Roman" pitchFamily="18" charset="0"/>
                  </a:rPr>
                  <a:t>, which are equally spaced with interval as </a:t>
                </a:r>
                <a14:m>
                  <m:oMath xmlns:m="http://schemas.openxmlformats.org/officeDocument/2006/math">
                    <m:r>
                      <a:rPr lang="en-US" sz="2200" i="1" dirty="0" smtClean="0">
                        <a:latin typeface="Cambria Math" panose="02040503050406030204" pitchFamily="18" charset="0"/>
                        <a:cs typeface="Times New Roman" pitchFamily="18" charset="0"/>
                      </a:rPr>
                      <m:t>h</m:t>
                    </m:r>
                  </m:oMath>
                </a14:m>
                <a:r>
                  <a:rPr lang="en-US" sz="2200" dirty="0">
                    <a:latin typeface="+mj-lt"/>
                    <a:cs typeface="Times New Roman" pitchFamily="18" charset="0"/>
                  </a:rPr>
                  <a:t>. Then the Trapezoidal rule is given by </a:t>
                </a:r>
              </a:p>
              <a:p>
                <a:pPr marL="0" indent="0">
                  <a:buNone/>
                </a:pPr>
                <a:r>
                  <a:rPr lang="en-US" sz="2200" dirty="0">
                    <a:solidFill>
                      <a:prstClr val="black"/>
                    </a:solidFill>
                    <a:latin typeface="+mj-lt"/>
                    <a:cs typeface="Times New Roman" pitchFamily="18" charset="0"/>
                  </a:rPr>
                  <a:t/>
                </a:r>
                <a14:m>
                  <m:oMath xmlns:m="http://schemas.openxmlformats.org/officeDocument/2006/math">
                    <m:r>
                      <m:rPr>
                        <m:sty m:val="p"/>
                      </m:rPr>
                      <a:rPr lang="en-US" sz="2200">
                        <a:solidFill>
                          <a:prstClr val="black"/>
                        </a:solidFill>
                        <a:latin typeface="Cambria Math" panose="02040503050406030204" pitchFamily="18" charset="0"/>
                      </a:rPr>
                      <m:t>I</m:t>
                    </m:r>
                    <m:r>
                      <a:rPr lang="en-US" sz="2200">
                        <a:solidFill>
                          <a:prstClr val="black"/>
                        </a:solidFill>
                        <a:latin typeface="Cambria Math" panose="02040503050406030204" pitchFamily="18" charset="0"/>
                      </a:rPr>
                      <m:t>=</m:t>
                    </m:r>
                    <m:nary>
                      <m:naryPr>
                        <m:ctrlPr>
                          <a:rPr lang="en-US" sz="2200" i="1" smtClean="0">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𝑎</m:t>
                        </m:r>
                      </m:sub>
                      <m:sup>
                        <m:r>
                          <a:rPr lang="en-US" sz="2200" i="1">
                            <a:solidFill>
                              <a:prstClr val="black"/>
                            </a:solidFill>
                            <a:latin typeface="Cambria Math" panose="02040503050406030204" pitchFamily="18" charset="0"/>
                          </a:rPr>
                          <m:t>𝑏</m:t>
                        </m:r>
                      </m:sup>
                      <m:e>
                        <m:r>
                          <a:rPr lang="en-US" sz="2200" i="1">
                            <a:solidFill>
                              <a:prstClr val="black"/>
                            </a:solidFill>
                            <a:latin typeface="Cambria Math" panose="02040503050406030204" pitchFamily="18" charset="0"/>
                          </a:rPr>
                          <m:t>𝑓</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𝑥</m:t>
                            </m:r>
                          </m:e>
                        </m:d>
                        <m:r>
                          <a:rPr lang="en-US" sz="2200" i="1">
                            <a:solidFill>
                              <a:prstClr val="black"/>
                            </a:solidFill>
                            <a:latin typeface="Cambria Math" panose="02040503050406030204" pitchFamily="18" charset="0"/>
                          </a:rPr>
                          <m:t>𝑑𝑥</m:t>
                        </m:r>
                        <m:r>
                          <a:rPr lang="en-US" sz="2200" b="0" i="1" smtClean="0">
                            <a:solidFill>
                              <a:prstClr val="black"/>
                            </a:solidFill>
                            <a:latin typeface="Cambria Math" panose="02040503050406030204" pitchFamily="18" charset="0"/>
                          </a:rPr>
                          <m:t>=</m:t>
                        </m:r>
                      </m:e>
                    </m:nary>
                    <m:f>
                      <m:fPr>
                        <m:ctrlPr>
                          <a:rPr lang="en-US" sz="2200" i="1" smtClean="0">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h</m:t>
                        </m:r>
                      </m:num>
                      <m:den>
                        <m:r>
                          <a:rPr lang="en-US" sz="2200" b="0" i="1" smtClean="0">
                            <a:solidFill>
                              <a:prstClr val="black"/>
                            </a:solidFill>
                            <a:latin typeface="Cambria Math" panose="02040503050406030204" pitchFamily="18" charset="0"/>
                          </a:rPr>
                          <m:t>2</m:t>
                        </m:r>
                      </m:den>
                    </m:f>
                    <m:r>
                      <a:rPr lang="en-US" sz="2200" b="0" i="1" smtClean="0">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0</m:t>
                        </m:r>
                      </m:sub>
                    </m:sSub>
                    <m:r>
                      <a:rPr lang="en-US" sz="2200" b="0" i="1" smtClean="0">
                        <a:solidFill>
                          <a:prstClr val="black"/>
                        </a:solidFill>
                        <a:latin typeface="Cambria Math" panose="02040503050406030204" pitchFamily="18" charset="0"/>
                      </a:rPr>
                      <m:t>+2</m:t>
                    </m:r>
                    <m:d>
                      <m:dPr>
                        <m:ctrlPr>
                          <a:rPr lang="en-US" sz="2200" b="0" i="1" smtClean="0">
                            <a:solidFill>
                              <a:prstClr val="black"/>
                            </a:solidFill>
                            <a:latin typeface="Cambria Math" panose="02040503050406030204" pitchFamily="18" charset="0"/>
                          </a:rPr>
                        </m:ctrlPr>
                      </m:dPr>
                      <m:e>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1</m:t>
                            </m:r>
                          </m:sub>
                        </m:sSub>
                        <m:r>
                          <a:rPr lang="en-US" sz="2200" b="0" i="1" smtClean="0">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2</m:t>
                            </m:r>
                          </m:sub>
                        </m:sSub>
                        <m:r>
                          <a:rPr lang="en-US" sz="2200" b="0" i="1" smtClean="0">
                            <a:solidFill>
                              <a:prstClr val="black"/>
                            </a:solidFill>
                            <a:latin typeface="Cambria Math" panose="02040503050406030204" pitchFamily="18" charset="0"/>
                          </a:rPr>
                          <m:t>+……</m:t>
                        </m:r>
                        <m:sSub>
                          <m:sSubPr>
                            <m:ctrlPr>
                              <a:rPr lang="en-US" sz="2200" b="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𝑛</m:t>
                            </m:r>
                            <m:r>
                              <a:rPr lang="en-US" sz="2200" b="0" i="1" smtClean="0">
                                <a:solidFill>
                                  <a:prstClr val="black"/>
                                </a:solidFill>
                                <a:latin typeface="Cambria Math" panose="02040503050406030204" pitchFamily="18" charset="0"/>
                              </a:rPr>
                              <m:t>−1</m:t>
                            </m:r>
                          </m:sub>
                        </m:sSub>
                      </m:e>
                    </m:d>
                    <m:r>
                      <a:rPr lang="en-US" sz="2200" b="0" i="1" smtClean="0">
                        <a:solidFill>
                          <a:prstClr val="black"/>
                        </a:solidFill>
                        <a:latin typeface="Cambria Math" panose="02040503050406030204" pitchFamily="18" charset="0"/>
                      </a:rPr>
                      <m:t>+</m:t>
                    </m:r>
                    <m:sSub>
                      <m:sSubPr>
                        <m:ctrlPr>
                          <a:rPr lang="en-US" sz="2200" i="1" smtClean="0">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sub>
                    </m:sSub>
                    <m:r>
                      <a:rPr lang="en-US" sz="2200" b="0" i="1" smtClean="0">
                        <a:solidFill>
                          <a:prstClr val="black"/>
                        </a:solidFill>
                        <a:latin typeface="Cambria Math" panose="02040503050406030204" pitchFamily="18" charset="0"/>
                      </a:rPr>
                      <m:t>]</m:t>
                    </m:r>
                  </m:oMath>
                </a14:m>
                <a:r>
                  <a:rPr lang="en-US" sz="2200" dirty="0">
                    <a:solidFill>
                      <a:prstClr val="black"/>
                    </a:solidFill>
                    <a:latin typeface="+mj-lt"/>
                    <a:cs typeface="Times New Roman" pitchFamily="18" charset="0"/>
                  </a:rPr>
                  <a:t> …...(1)</a:t>
                </a:r>
              </a:p>
              <a:p>
                <a:pPr marL="0" indent="0">
                  <a:buNone/>
                </a:pPr>
                <a:r>
                  <a:rPr lang="en-US" sz="2200" dirty="0">
                    <a:solidFill>
                      <a:prstClr val="black"/>
                    </a:solidFill>
                    <a:latin typeface="+mj-lt"/>
                    <a:cs typeface="Times New Roman" pitchFamily="18" charset="0"/>
                  </a:rPr>
                  <a:t>Where </a:t>
                </a:r>
                <a14:m>
                  <m:oMath xmlns:m="http://schemas.openxmlformats.org/officeDocument/2006/math">
                    <m:r>
                      <a:rPr lang="en-US" sz="2200" b="0" i="1" smtClean="0">
                        <a:solidFill>
                          <a:prstClr val="black"/>
                        </a:solidFill>
                        <a:latin typeface="Cambria Math" panose="02040503050406030204" pitchFamily="18" charset="0"/>
                      </a:rPr>
                      <m:t>h</m:t>
                    </m:r>
                    <m:r>
                      <a:rPr lang="en-US" sz="2200" b="0" i="1" smtClean="0">
                        <a:solidFill>
                          <a:prstClr val="black"/>
                        </a:solidFill>
                        <a:latin typeface="Cambria Math" panose="02040503050406030204" pitchFamily="18" charset="0"/>
                      </a:rPr>
                      <m:t>=</m:t>
                    </m:r>
                    <m:f>
                      <m:fPr>
                        <m:ctrlPr>
                          <a:rPr lang="en-US" sz="2200" b="0" i="1" smtClean="0">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𝑏</m:t>
                        </m:r>
                        <m:r>
                          <a:rPr lang="en-US" sz="2200" b="0" i="1" smtClean="0">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𝑎</m:t>
                        </m:r>
                        <m:r>
                          <a:rPr lang="en-US" sz="2200" b="0" i="1" smtClean="0">
                            <a:solidFill>
                              <a:prstClr val="black"/>
                            </a:solidFill>
                            <a:latin typeface="Cambria Math" panose="02040503050406030204" pitchFamily="18" charset="0"/>
                          </a:rPr>
                          <m:t>)</m:t>
                        </m:r>
                      </m:num>
                      <m:den>
                        <m:r>
                          <a:rPr lang="en-US" sz="2200" b="0" i="1" smtClean="0">
                            <a:solidFill>
                              <a:prstClr val="black"/>
                            </a:solidFill>
                            <a:latin typeface="Cambria Math" panose="02040503050406030204" pitchFamily="18" charset="0"/>
                          </a:rPr>
                          <m:t>𝑛</m:t>
                        </m:r>
                      </m:den>
                    </m:f>
                  </m:oMath>
                </a14:m>
                <a:r>
                  <a:rPr lang="en-US" sz="2200" dirty="0">
                    <a:latin typeface="+mj-lt"/>
                    <a:cs typeface="Times New Roman" pitchFamily="18" charset="0"/>
                  </a:rPr>
                  <a:t>,  </a:t>
                </a:r>
                <a14:m>
                  <m:oMath xmlns:m="http://schemas.openxmlformats.org/officeDocument/2006/math">
                    <m:r>
                      <a:rPr lang="en-US" sz="2200" i="1" dirty="0" smtClean="0">
                        <a:latin typeface="Cambria Math" panose="02040503050406030204" pitchFamily="18" charset="0"/>
                        <a:cs typeface="Times New Roman" pitchFamily="18" charset="0"/>
                      </a:rPr>
                      <m:t>𝑛</m:t>
                    </m:r>
                    <m:r>
                      <a:rPr lang="en-US" sz="2200" i="1" dirty="0" smtClean="0">
                        <a:latin typeface="Cambria Math" panose="02040503050406030204" pitchFamily="18" charset="0"/>
                        <a:cs typeface="Times New Roman" pitchFamily="18" charset="0"/>
                      </a:rPr>
                      <m:t>= </m:t>
                    </m:r>
                  </m:oMath>
                </a14:m>
                <a:r>
                  <a:rPr lang="en-US" sz="2200" dirty="0">
                    <a:latin typeface="+mj-lt"/>
                    <a:cs typeface="Times New Roman" pitchFamily="18" charset="0"/>
                  </a:rPr>
                  <a:t>number of subintervals</a:t>
                </a:r>
              </a:p>
              <a:p>
                <a:pPr marL="0" indent="0">
                  <a:buNone/>
                </a:pPr>
                <a:endParaRPr lang="en-US" sz="2000" dirty="0">
                  <a:latin typeface="+mj-lt"/>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r="-1556"/>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66B34309-7DE7-4E42-810B-BE2FE1C3EB1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latin typeface="+mj-lt"/>
            </a:endParaRPr>
          </a:p>
          <a:p>
            <a:pPr algn="ctr"/>
            <a:r>
              <a:rPr lang="en-US" sz="3000" b="1" dirty="0">
                <a:latin typeface="+mj-lt"/>
                <a:cs typeface="Times New Roman" pitchFamily="18" charset="0"/>
              </a:rPr>
              <a:t>Trapezoidal Rule </a:t>
            </a:r>
            <a:r>
              <a:rPr lang="en-US" sz="3000" b="1" dirty="0">
                <a:latin typeface="+mj-lt"/>
              </a:rPr>
              <a:t>[CO4]</a:t>
            </a:r>
          </a:p>
          <a:p>
            <a:pPr algn="ctr"/>
            <a:endParaRPr lang="en-US" sz="3000" dirty="0">
              <a:latin typeface="+mj-lt"/>
            </a:endParaRPr>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67569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28600" y="1006474"/>
                <a:ext cx="8229600" cy="5029200"/>
              </a:xfrm>
            </p:spPr>
            <p:txBody>
              <a:bodyPr>
                <a:normAutofit lnSpcReduction="10000"/>
              </a:bodyPr>
              <a:lstStyle/>
              <a:p>
                <a:pPr marL="0" indent="0">
                  <a:buNone/>
                </a:pPr>
                <a:r>
                  <a:rPr lang="en-US" sz="2200" b="1" dirty="0">
                    <a:latin typeface="+mj-lt"/>
                    <a:cs typeface="Times New Roman" pitchFamily="18" charset="0"/>
                  </a:rPr>
                  <a:t>Example: Evaluate </a:t>
                </a:r>
                <a:r>
                  <a:rPr lang="en-US" sz="2200" b="1" dirty="0">
                    <a:solidFill>
                      <a:prstClr val="black"/>
                    </a:solidFill>
                    <a:latin typeface="+mj-lt"/>
                    <a:cs typeface="Times New Roman" pitchFamily="18" charset="0"/>
                  </a:rPr>
                  <a:t/>
                </a:r>
                <a14:m>
                  <m:oMath xmlns:m="http://schemas.openxmlformats.org/officeDocument/2006/math">
                    <m:r>
                      <a:rPr lang="en-US" sz="2200" b="1" i="1">
                        <a:solidFill>
                          <a:prstClr val="black"/>
                        </a:solidFill>
                        <a:latin typeface="Cambria Math" panose="02040503050406030204" pitchFamily="18" charset="0"/>
                      </a:rPr>
                      <m:t>𝐈</m:t>
                    </m:r>
                    <m:r>
                      <a:rPr lang="en-US" sz="2200" b="1">
                        <a:solidFill>
                          <a:prstClr val="black"/>
                        </a:solidFill>
                        <a:latin typeface="Cambria Math" panose="02040503050406030204" pitchFamily="18" charset="0"/>
                      </a:rPr>
                      <m:t>=</m:t>
                    </m:r>
                    <m:nary>
                      <m:naryPr>
                        <m:ctrlPr>
                          <a:rPr lang="en-US" sz="2200" b="1" i="1" smtClean="0">
                            <a:solidFill>
                              <a:prstClr val="black"/>
                            </a:solidFill>
                            <a:latin typeface="Cambria Math" panose="02040503050406030204" pitchFamily="18" charset="0"/>
                          </a:rPr>
                        </m:ctrlPr>
                      </m:naryPr>
                      <m:sub>
                        <m:r>
                          <m:rPr>
                            <m:brk m:alnAt="23"/>
                          </m:rPr>
                          <a:rPr lang="en-US" sz="2200" b="1" i="1" smtClean="0">
                            <a:solidFill>
                              <a:prstClr val="black"/>
                            </a:solidFill>
                            <a:latin typeface="Cambria Math" panose="02040503050406030204" pitchFamily="18" charset="0"/>
                          </a:rPr>
                          <m:t>𝟎</m:t>
                        </m:r>
                      </m:sub>
                      <m:sup>
                        <m:r>
                          <a:rPr lang="en-US" sz="2200" b="1" i="1" smtClean="0">
                            <a:solidFill>
                              <a:prstClr val="black"/>
                            </a:solidFill>
                            <a:latin typeface="Cambria Math" panose="02040503050406030204" pitchFamily="18" charset="0"/>
                          </a:rPr>
                          <m:t>𝟏</m:t>
                        </m:r>
                      </m:sup>
                      <m:e>
                        <m:f>
                          <m:fPr>
                            <m:ctrlPr>
                              <a:rPr lang="en-US" sz="2200" b="1" i="1" smtClean="0">
                                <a:solidFill>
                                  <a:prstClr val="black"/>
                                </a:solidFill>
                                <a:latin typeface="Cambria Math" panose="02040503050406030204" pitchFamily="18" charset="0"/>
                              </a:rPr>
                            </m:ctrlPr>
                          </m:fPr>
                          <m:num>
                            <m:r>
                              <a:rPr lang="en-US" sz="2200" b="1" i="1" smtClean="0">
                                <a:solidFill>
                                  <a:prstClr val="black"/>
                                </a:solidFill>
                                <a:latin typeface="Cambria Math" panose="02040503050406030204" pitchFamily="18" charset="0"/>
                              </a:rPr>
                              <m:t>𝟏</m:t>
                            </m:r>
                          </m:num>
                          <m:den>
                            <m:r>
                              <a:rPr lang="en-US" sz="2200" b="1" i="1" smtClean="0">
                                <a:solidFill>
                                  <a:prstClr val="black"/>
                                </a:solidFill>
                                <a:latin typeface="Cambria Math" panose="02040503050406030204" pitchFamily="18" charset="0"/>
                              </a:rPr>
                              <m:t>𝟏</m:t>
                            </m:r>
                            <m:r>
                              <a:rPr lang="en-US" sz="2200" b="1" i="1" smtClean="0">
                                <a:solidFill>
                                  <a:prstClr val="black"/>
                                </a:solidFill>
                                <a:latin typeface="Cambria Math" panose="02040503050406030204" pitchFamily="18" charset="0"/>
                              </a:rPr>
                              <m:t>+</m:t>
                            </m:r>
                            <m:r>
                              <a:rPr lang="en-US" sz="2200" b="1" i="1" smtClean="0">
                                <a:solidFill>
                                  <a:prstClr val="black"/>
                                </a:solidFill>
                                <a:latin typeface="Cambria Math" panose="02040503050406030204" pitchFamily="18" charset="0"/>
                              </a:rPr>
                              <m:t>𝒙</m:t>
                            </m:r>
                          </m:den>
                        </m:f>
                        <m:r>
                          <a:rPr lang="en-US" sz="2200" b="1" i="1" smtClean="0">
                            <a:solidFill>
                              <a:prstClr val="black"/>
                            </a:solidFill>
                            <a:latin typeface="Cambria Math" panose="02040503050406030204" pitchFamily="18" charset="0"/>
                          </a:rPr>
                          <m:t>𝒅𝒙</m:t>
                        </m:r>
                      </m:e>
                    </m:nary>
                  </m:oMath>
                </a14:m>
                <a:r>
                  <a:rPr lang="en-US" sz="2200" b="1" dirty="0">
                    <a:latin typeface="+mj-lt"/>
                    <a:cs typeface="Times New Roman" pitchFamily="18" charset="0"/>
                  </a:rPr>
                  <a:t> by Trapezoidal rule (Take </a:t>
                </a:r>
                <a14:m>
                  <m:oMath xmlns:m="http://schemas.openxmlformats.org/officeDocument/2006/math">
                    <m:r>
                      <a:rPr lang="en-US" sz="2200" b="1" i="1" dirty="0" smtClean="0">
                        <a:latin typeface="Cambria Math" panose="02040503050406030204" pitchFamily="18" charset="0"/>
                        <a:cs typeface="Times New Roman" pitchFamily="18" charset="0"/>
                      </a:rPr>
                      <m:t>𝒏</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𝟔</m:t>
                    </m:r>
                  </m:oMath>
                </a14:m>
                <a:r>
                  <a:rPr lang="en-US" sz="2200" b="1" dirty="0">
                    <a:latin typeface="+mj-lt"/>
                    <a:cs typeface="Times New Roman" pitchFamily="18" charset="0"/>
                  </a:rPr>
                  <a:t>).</a:t>
                </a:r>
              </a:p>
              <a:p>
                <a:pPr marL="0" indent="0">
                  <a:buNone/>
                </a:pPr>
                <a:r>
                  <a:rPr lang="en-US" sz="2200" b="1" dirty="0">
                    <a:latin typeface="+mj-lt"/>
                    <a:cs typeface="Times New Roman" pitchFamily="18" charset="0"/>
                  </a:rPr>
                  <a:t>Solution:</a:t>
                </a:r>
              </a:p>
              <a:p>
                <a:pPr marL="0" indent="0">
                  <a:buNone/>
                </a:pPr>
                <a:endParaRPr lang="en-US" sz="2200" dirty="0">
                  <a:latin typeface="+mj-lt"/>
                  <a:cs typeface="Times New Roman" pitchFamily="18" charset="0"/>
                </a:endParaRPr>
              </a:p>
              <a:p>
                <a:pPr marL="0" indent="0">
                  <a:buNone/>
                </a:pPr>
                <a:endParaRPr lang="en-US" sz="2200" dirty="0">
                  <a:latin typeface="+mj-lt"/>
                  <a:cs typeface="Times New Roman" pitchFamily="18" charset="0"/>
                </a:endParaRPr>
              </a:p>
              <a:p>
                <a:pPr marL="0" indent="0">
                  <a:buNone/>
                </a:pPr>
                <a:endParaRPr lang="en-US" sz="2200" dirty="0">
                  <a:latin typeface="+mj-lt"/>
                  <a:cs typeface="Times New Roman" pitchFamily="18" charset="0"/>
                </a:endParaRPr>
              </a:p>
              <a:p>
                <a:pPr marL="0" indent="0">
                  <a:buNone/>
                </a:pPr>
                <a:endParaRPr lang="en-US" sz="2200" dirty="0">
                  <a:latin typeface="+mj-lt"/>
                  <a:cs typeface="Times New Roman" pitchFamily="18" charset="0"/>
                </a:endParaRPr>
              </a:p>
              <a:p>
                <a:pPr marL="0" indent="0">
                  <a:buNone/>
                </a:pPr>
                <a:r>
                  <a:rPr lang="en-US" sz="2200" dirty="0">
                    <a:latin typeface="+mj-lt"/>
                    <a:cs typeface="Times New Roman" pitchFamily="18" charset="0"/>
                  </a:rPr>
                  <a:t>Here </a:t>
                </a:r>
                <a14:m>
                  <m:oMath xmlns:m="http://schemas.openxmlformats.org/officeDocument/2006/math">
                    <m:r>
                      <a:rPr lang="en-US" sz="2200" b="0" i="1" smtClean="0">
                        <a:latin typeface="Cambria Math" panose="02040503050406030204" pitchFamily="18" charset="0"/>
                      </a:rPr>
                      <m:t>h</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𝑏</m:t>
                        </m:r>
                        <m:r>
                          <a:rPr lang="en-US" sz="2200" b="0" i="1" smtClean="0">
                            <a:latin typeface="Cambria Math" panose="02040503050406030204" pitchFamily="18" charset="0"/>
                          </a:rPr>
                          <m:t>−</m:t>
                        </m:r>
                        <m:r>
                          <a:rPr lang="en-US" sz="2200" b="0" i="1" smtClean="0">
                            <a:latin typeface="Cambria Math" panose="02040503050406030204" pitchFamily="18" charset="0"/>
                          </a:rPr>
                          <m:t>𝑎</m:t>
                        </m:r>
                      </m:num>
                      <m:den>
                        <m:r>
                          <a:rPr lang="en-US" sz="2200" b="0" i="1" smtClean="0">
                            <a:latin typeface="Cambria Math" panose="02040503050406030204" pitchFamily="18" charset="0"/>
                          </a:rPr>
                          <m:t>𝑛</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m:t>
                        </m:r>
                      </m:num>
                      <m:den>
                        <m:r>
                          <a:rPr lang="en-US" sz="2200" b="0" i="1" smtClean="0">
                            <a:latin typeface="Cambria Math" panose="02040503050406030204" pitchFamily="18" charset="0"/>
                          </a:rPr>
                          <m:t>6</m:t>
                        </m:r>
                      </m:den>
                    </m:f>
                    <m:r>
                      <a:rPr lang="en-US" sz="2200" b="0" i="0"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6</m:t>
                        </m:r>
                      </m:den>
                    </m:f>
                  </m:oMath>
                </a14:m>
                <a:endParaRPr lang="en-US" sz="2200" dirty="0">
                  <a:latin typeface="+mj-lt"/>
                  <a:cs typeface="Times New Roman" pitchFamily="18" charset="0"/>
                </a:endParaRPr>
              </a:p>
              <a:p>
                <a:pPr marL="0" indent="0">
                  <a:buNone/>
                </a:pPr>
                <a:r>
                  <a:rPr lang="en-US" sz="2200" dirty="0">
                    <a:latin typeface="+mj-lt"/>
                    <a:cs typeface="Times New Roman" pitchFamily="18" charset="0"/>
                  </a:rPr>
                  <a:t>Now, by (1) </a:t>
                </a:r>
              </a:p>
              <a:p>
                <a:pPr marL="0" indent="0">
                  <a:buNone/>
                </a:pPr>
                <a14:m>
                  <m:oMathPara xmlns:m="http://schemas.openxmlformats.org/officeDocument/2006/math">
                    <m:oMathParaPr>
                      <m:jc m:val="left"/>
                    </m:oMathParaPr>
                    <m:oMath xmlns:m="http://schemas.openxmlformats.org/officeDocument/2006/math">
                      <m:nary>
                        <m:naryPr>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0</m:t>
                          </m:r>
                        </m:sub>
                        <m:sup>
                          <m:r>
                            <a:rPr lang="en-US" sz="2200" b="0" i="1" smtClean="0">
                              <a:latin typeface="Cambria Math" panose="02040503050406030204" pitchFamily="18" charset="0"/>
                            </a:rPr>
                            <m:t>1</m:t>
                          </m:r>
                        </m:sup>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1+</m:t>
                              </m:r>
                              <m:r>
                                <a:rPr lang="en-US" sz="2200" b="0" i="1" smtClean="0">
                                  <a:latin typeface="Cambria Math" panose="02040503050406030204" pitchFamily="18" charset="0"/>
                                </a:rPr>
                                <m:t>𝑥</m:t>
                              </m:r>
                            </m:den>
                          </m:f>
                          <m:r>
                            <a:rPr lang="en-US" sz="2200" b="0" i="1" smtClean="0">
                              <a:latin typeface="Cambria Math" panose="02040503050406030204" pitchFamily="18" charset="0"/>
                            </a:rPr>
                            <m:t>𝑑𝑥</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6</m:t>
                              </m:r>
                              <m:r>
                                <a:rPr lang="en-US" sz="2200" b="0" i="1" smtClean="0">
                                  <a:latin typeface="Cambria Math" panose="02040503050406030204" pitchFamily="18" charset="0"/>
                                  <a:ea typeface="Cambria Math"/>
                                </a:rPr>
                                <m:t>×2</m:t>
                              </m:r>
                            </m:den>
                          </m:f>
                        </m:e>
                      </m:nary>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1+2</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0.8571+0.75+0.6666+0.6+0.5454</m:t>
                              </m:r>
                            </m:e>
                          </m:d>
                          <m:r>
                            <a:rPr lang="en-US" sz="2200" b="0" i="1" smtClean="0">
                              <a:latin typeface="Cambria Math" panose="02040503050406030204" pitchFamily="18" charset="0"/>
                            </a:rPr>
                            <m:t>+0.5</m:t>
                          </m:r>
                        </m:e>
                      </m:d>
                    </m:oMath>
                  </m:oMathPara>
                </a14:m>
                <a:endParaRPr lang="en-US" sz="2200" b="0" i="1" dirty="0">
                  <a:latin typeface="+mj-lt"/>
                  <a:cs typeface="Times New Roman" pitchFamily="18" charset="0"/>
                </a:endParaRPr>
              </a:p>
              <a:p>
                <a:pPr marL="0" indent="0">
                  <a:buNone/>
                </a:pPr>
                <a:r>
                  <a:rPr lang="en-US" sz="2200" b="0" dirty="0">
                    <a:latin typeface="+mj-lt"/>
                    <a:cs typeface="Times New Roman" pitchFamily="18" charset="0"/>
                  </a:rPr>
                  <a:t/>
                </a:r>
                <a14:m>
                  <m:oMath xmlns:m="http://schemas.openxmlformats.org/officeDocument/2006/math">
                    <m:r>
                      <a:rPr lang="en-US" sz="2200" b="0" i="0" smtClean="0">
                        <a:latin typeface="Cambria Math" panose="02040503050406030204" pitchFamily="18" charset="0"/>
                      </a:rPr>
                      <m:t>=</m:t>
                    </m:r>
                    <m:r>
                      <a:rPr lang="en-US" sz="2200" b="0" i="1" smtClean="0">
                        <a:latin typeface="Cambria Math" panose="02040503050406030204" pitchFamily="18" charset="0"/>
                      </a:rPr>
                      <m:t>0.69485</m:t>
                    </m:r>
                  </m:oMath>
                </a14:m>
                <a:endParaRPr lang="en-US" sz="2200" dirty="0">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006474"/>
                <a:ext cx="8229600" cy="5029200"/>
              </a:xfrm>
              <a:blipFill>
                <a:blip r:embed="rId2"/>
                <a:stretch>
                  <a:fillRect l="-963" b="-4121"/>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4D14FF0D-4EFA-42B9-8E20-036D69D390D8}" type="datetime1">
              <a:rPr lang="en-US" smtClean="0"/>
              <a:pPr/>
              <a:t>5/15/2022</a:t>
            </a:fld>
            <a:endParaRPr lang="en-US"/>
          </a:p>
        </p:txBody>
      </p:sp>
      <p:sp>
        <p:nvSpPr>
          <p:cNvPr id="5" name="Footer Placeholder 4"/>
          <p:cNvSpPr>
            <a:spLocks noGrp="1"/>
          </p:cNvSpPr>
          <p:nvPr>
            <p:ph type="ftr" sz="quarter" idx="11"/>
          </p:nvPr>
        </p:nvSpPr>
        <p:spPr>
          <a:xfrm>
            <a:off x="2562225"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latin typeface="+mj-lt"/>
                <a:cs typeface="Times New Roman" pitchFamily="18" charset="0"/>
              </a:rPr>
              <a:t>Trapezoidal Rule </a:t>
            </a:r>
            <a:r>
              <a:rPr lang="en-US" sz="3000" b="1" dirty="0">
                <a:latin typeface="+mj-lt"/>
              </a:rPr>
              <a:t>[CO4]</a:t>
            </a: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mc:AlternateContent xmlns:mc="http://schemas.openxmlformats.org/markup-compatibility/2006">
        <mc:Choice xmlns:a14="http://schemas.microsoft.com/office/drawing/2010/main" xmlns="" Requires="a14">
          <p:graphicFrame>
            <p:nvGraphicFramePr>
              <p:cNvPr id="10" name="Table 9">
                <a:extLst>
                  <a:ext uri="{FF2B5EF4-FFF2-40B4-BE49-F238E27FC236}">
                    <a16:creationId xmlns:a16="http://schemas.microsoft.com/office/drawing/2014/main" id="{9A4CA452-C898-4E36-BBCF-FABA79512C96}"/>
                  </a:ext>
                </a:extLst>
              </p:cNvPr>
              <p:cNvGraphicFramePr>
                <a:graphicFrameLocks noGrp="1"/>
              </p:cNvGraphicFramePr>
              <p:nvPr>
                <p:extLst>
                  <p:ext uri="{D42A27DB-BD31-4B8C-83A1-F6EECF244321}">
                    <p14:modId xmlns:p14="http://schemas.microsoft.com/office/powerpoint/2010/main" val="2466688579"/>
                  </p:ext>
                </p:extLst>
              </p:nvPr>
            </p:nvGraphicFramePr>
            <p:xfrm>
              <a:off x="381000" y="2155253"/>
              <a:ext cx="7743825" cy="977138"/>
            </p:xfrm>
            <a:graphic>
              <a:graphicData uri="http://schemas.openxmlformats.org/drawingml/2006/table">
                <a:tbl>
                  <a:tblPr firstRow="1" bandRow="1"/>
                  <a:tblGrid>
                    <a:gridCol w="1952625">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1/6</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2/6</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3/6</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4/6</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5/6</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tc>
                      <a:txBody>
                        <a:bodyPr/>
                        <a:lstStyle>
                          <a:lvl1pPr marL="0" algn="l" defTabSz="914400" rtl="0" eaLnBrk="1" latinLnBrk="0" hangingPunct="1">
                            <a:defRPr sz="1800" b="1" kern="1200">
                              <a:solidFill>
                                <a:schemeClr val="lt1"/>
                              </a:solidFill>
                              <a:latin typeface="Constantia"/>
                            </a:defRPr>
                          </a:lvl1pPr>
                          <a:lvl2pPr marL="457200" algn="l" defTabSz="914400" rtl="0" eaLnBrk="1" latinLnBrk="0" hangingPunct="1">
                            <a:defRPr sz="1800" b="1" kern="1200">
                              <a:solidFill>
                                <a:schemeClr val="lt1"/>
                              </a:solidFill>
                              <a:latin typeface="Constantia"/>
                            </a:defRPr>
                          </a:lvl2pPr>
                          <a:lvl3pPr marL="914400" algn="l" defTabSz="914400" rtl="0" eaLnBrk="1" latinLnBrk="0" hangingPunct="1">
                            <a:defRPr sz="1800" b="1" kern="1200">
                              <a:solidFill>
                                <a:schemeClr val="lt1"/>
                              </a:solidFill>
                              <a:latin typeface="Constantia"/>
                            </a:defRPr>
                          </a:lvl3pPr>
                          <a:lvl4pPr marL="1371600" algn="l" defTabSz="914400" rtl="0" eaLnBrk="1" latinLnBrk="0" hangingPunct="1">
                            <a:defRPr sz="1800" b="1" kern="1200">
                              <a:solidFill>
                                <a:schemeClr val="lt1"/>
                              </a:solidFill>
                              <a:latin typeface="Constantia"/>
                            </a:defRPr>
                          </a:lvl4pPr>
                          <a:lvl5pPr marL="1828800" algn="l" defTabSz="914400" rtl="0" eaLnBrk="1" latinLnBrk="0" hangingPunct="1">
                            <a:defRPr sz="1800" b="1" kern="1200">
                              <a:solidFill>
                                <a:schemeClr val="lt1"/>
                              </a:solidFill>
                              <a:latin typeface="Constantia"/>
                            </a:defRPr>
                          </a:lvl5pPr>
                          <a:lvl6pPr marL="2286000" algn="l" defTabSz="914400" rtl="0" eaLnBrk="1" latinLnBrk="0" hangingPunct="1">
                            <a:defRPr sz="1800" b="1" kern="1200">
                              <a:solidFill>
                                <a:schemeClr val="lt1"/>
                              </a:solidFill>
                              <a:latin typeface="Constantia"/>
                            </a:defRPr>
                          </a:lvl6pPr>
                          <a:lvl7pPr marL="2743200" algn="l" defTabSz="914400" rtl="0" eaLnBrk="1" latinLnBrk="0" hangingPunct="1">
                            <a:defRPr sz="1800" b="1" kern="1200">
                              <a:solidFill>
                                <a:schemeClr val="lt1"/>
                              </a:solidFill>
                              <a:latin typeface="Constantia"/>
                            </a:defRPr>
                          </a:lvl7pPr>
                          <a:lvl8pPr marL="3200400" algn="l" defTabSz="914400" rtl="0" eaLnBrk="1" latinLnBrk="0" hangingPunct="1">
                            <a:defRPr sz="1800" b="1" kern="1200">
                              <a:solidFill>
                                <a:schemeClr val="lt1"/>
                              </a:solidFill>
                              <a:latin typeface="Constantia"/>
                            </a:defRPr>
                          </a:lvl8pPr>
                          <a:lvl9pPr marL="3657600" algn="l" defTabSz="914400" rtl="0" eaLnBrk="1" latinLnBrk="0" hangingPunct="1">
                            <a:defRPr sz="1800" b="1" kern="1200">
                              <a:solidFill>
                                <a:schemeClr val="lt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F6FC6"/>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𝑥</m:t>
                                    </m:r>
                                  </m:den>
                                </m:f>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0.8571</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0.75</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0.6666</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0.6</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0.5454</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tc>
                      <a:txBody>
                        <a:bodyPr/>
                        <a:lstStyle>
                          <a:lvl1pPr marL="0" algn="l" defTabSz="914400" rtl="0" eaLnBrk="1" latinLnBrk="0" hangingPunct="1">
                            <a:defRPr sz="1800" kern="1200">
                              <a:solidFill>
                                <a:schemeClr val="dk1"/>
                              </a:solidFill>
                              <a:latin typeface="Constantia"/>
                            </a:defRPr>
                          </a:lvl1pPr>
                          <a:lvl2pPr marL="457200" algn="l" defTabSz="914400" rtl="0" eaLnBrk="1" latinLnBrk="0" hangingPunct="1">
                            <a:defRPr sz="1800" kern="1200">
                              <a:solidFill>
                                <a:schemeClr val="dk1"/>
                              </a:solidFill>
                              <a:latin typeface="Constantia"/>
                            </a:defRPr>
                          </a:lvl2pPr>
                          <a:lvl3pPr marL="914400" algn="l" defTabSz="914400" rtl="0" eaLnBrk="1" latinLnBrk="0" hangingPunct="1">
                            <a:defRPr sz="1800" kern="1200">
                              <a:solidFill>
                                <a:schemeClr val="dk1"/>
                              </a:solidFill>
                              <a:latin typeface="Constantia"/>
                            </a:defRPr>
                          </a:lvl3pPr>
                          <a:lvl4pPr marL="1371600" algn="l" defTabSz="914400" rtl="0" eaLnBrk="1" latinLnBrk="0" hangingPunct="1">
                            <a:defRPr sz="1800" kern="1200">
                              <a:solidFill>
                                <a:schemeClr val="dk1"/>
                              </a:solidFill>
                              <a:latin typeface="Constantia"/>
                            </a:defRPr>
                          </a:lvl4pPr>
                          <a:lvl5pPr marL="1828800" algn="l" defTabSz="914400" rtl="0" eaLnBrk="1" latinLnBrk="0" hangingPunct="1">
                            <a:defRPr sz="1800" kern="1200">
                              <a:solidFill>
                                <a:schemeClr val="dk1"/>
                              </a:solidFill>
                              <a:latin typeface="Constantia"/>
                            </a:defRPr>
                          </a:lvl5pPr>
                          <a:lvl6pPr marL="2286000" algn="l" defTabSz="914400" rtl="0" eaLnBrk="1" latinLnBrk="0" hangingPunct="1">
                            <a:defRPr sz="1800" kern="1200">
                              <a:solidFill>
                                <a:schemeClr val="dk1"/>
                              </a:solidFill>
                              <a:latin typeface="Constantia"/>
                            </a:defRPr>
                          </a:lvl6pPr>
                          <a:lvl7pPr marL="2743200" algn="l" defTabSz="914400" rtl="0" eaLnBrk="1" latinLnBrk="0" hangingPunct="1">
                            <a:defRPr sz="1800" kern="1200">
                              <a:solidFill>
                                <a:schemeClr val="dk1"/>
                              </a:solidFill>
                              <a:latin typeface="Constantia"/>
                            </a:defRPr>
                          </a:lvl7pPr>
                          <a:lvl8pPr marL="3200400" algn="l" defTabSz="914400" rtl="0" eaLnBrk="1" latinLnBrk="0" hangingPunct="1">
                            <a:defRPr sz="1800" kern="1200">
                              <a:solidFill>
                                <a:schemeClr val="dk1"/>
                              </a:solidFill>
                              <a:latin typeface="Constantia"/>
                            </a:defRPr>
                          </a:lvl8pPr>
                          <a:lvl9pPr marL="3657600" algn="l" defTabSz="914400" rtl="0" eaLnBrk="1" latinLnBrk="0" hangingPunct="1">
                            <a:defRPr sz="1800" kern="1200">
                              <a:solidFill>
                                <a:schemeClr val="dk1"/>
                              </a:solidFill>
                              <a:latin typeface="Constantia"/>
                            </a:defRPr>
                          </a:lvl9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0.5</m:t>
                                </m:r>
                              </m:oMath>
                            </m:oMathPara>
                          </a14:m>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F6FC6">
                            <a:tint val="40000"/>
                          </a:srgbClr>
                        </a:solidFill>
                      </a:tcPr>
                    </a:tc>
                    <a:extLst>
                      <a:ext uri="{0D108BD9-81ED-4DB2-BD59-A6C34878D82A}">
                        <a16:rowId xmlns:a16="http://schemas.microsoft.com/office/drawing/2014/main" val="10001"/>
                      </a:ext>
                    </a:extLst>
                  </a:tr>
                </a:tbl>
              </a:graphicData>
            </a:graphic>
          </p:graphicFrame>
        </mc:Choice>
        <mc:Fallback>
          <p:graphicFrame>
            <p:nvGraphicFramePr>
              <p:cNvPr id="10" name="Table 9">
                <a:extLst>
                  <a:ext uri="{FF2B5EF4-FFF2-40B4-BE49-F238E27FC236}">
                    <a16:creationId xmlns:a16="http://schemas.microsoft.com/office/drawing/2014/main" xmlns="" xmlns:a14="http://schemas.microsoft.com/office/drawing/2010/main" id="{9A4CA452-C898-4E36-BBCF-FABA79512C96}"/>
                  </a:ext>
                </a:extLst>
              </p:cNvPr>
              <p:cNvGraphicFramePr>
                <a:graphicFrameLocks noGrp="1"/>
              </p:cNvGraphicFramePr>
              <p:nvPr>
                <p:extLst>
                  <p:ext uri="{D42A27DB-BD31-4B8C-83A1-F6EECF244321}">
                    <p14:modId xmlns:p14="http://schemas.microsoft.com/office/powerpoint/2010/main" xmlns="" xmlns:a14="http://schemas.microsoft.com/office/drawing/2010/main" val="2466688579"/>
                  </p:ext>
                </p:extLst>
              </p:nvPr>
            </p:nvGraphicFramePr>
            <p:xfrm>
              <a:off x="381000" y="2155253"/>
              <a:ext cx="7743825" cy="977138"/>
            </p:xfrm>
            <a:graphic>
              <a:graphicData uri="http://schemas.openxmlformats.org/drawingml/2006/table">
                <a:tbl>
                  <a:tblPr firstRow="1" bandRow="1"/>
                  <a:tblGrid>
                    <a:gridCol w="1952625">
                      <a:extLst>
                        <a:ext uri="{9D8B030D-6E8A-4147-A177-3AD203B41FA5}">
                          <a16:colId xmlns:a16="http://schemas.microsoft.com/office/drawing/2014/main" xmlns="" xmlns:a14="http://schemas.microsoft.com/office/drawing/2010/main" val="20000"/>
                        </a:ext>
                      </a:extLst>
                    </a:gridCol>
                    <a:gridCol w="571500">
                      <a:extLst>
                        <a:ext uri="{9D8B030D-6E8A-4147-A177-3AD203B41FA5}">
                          <a16:colId xmlns:a16="http://schemas.microsoft.com/office/drawing/2014/main" xmlns="" xmlns:a14="http://schemas.microsoft.com/office/drawing/2010/main" val="20001"/>
                        </a:ext>
                      </a:extLst>
                    </a:gridCol>
                    <a:gridCol w="876300">
                      <a:extLst>
                        <a:ext uri="{9D8B030D-6E8A-4147-A177-3AD203B41FA5}">
                          <a16:colId xmlns:a16="http://schemas.microsoft.com/office/drawing/2014/main" xmlns="" xmlns:a14="http://schemas.microsoft.com/office/drawing/2010/main" val="20002"/>
                        </a:ext>
                      </a:extLst>
                    </a:gridCol>
                    <a:gridCol w="914400">
                      <a:extLst>
                        <a:ext uri="{9D8B030D-6E8A-4147-A177-3AD203B41FA5}">
                          <a16:colId xmlns:a16="http://schemas.microsoft.com/office/drawing/2014/main" xmlns="" xmlns:a14="http://schemas.microsoft.com/office/drawing/2010/main" val="20003"/>
                        </a:ext>
                      </a:extLst>
                    </a:gridCol>
                    <a:gridCol w="838200">
                      <a:extLst>
                        <a:ext uri="{9D8B030D-6E8A-4147-A177-3AD203B41FA5}">
                          <a16:colId xmlns:a16="http://schemas.microsoft.com/office/drawing/2014/main" xmlns="" xmlns:a14="http://schemas.microsoft.com/office/drawing/2010/main" val="20004"/>
                        </a:ext>
                      </a:extLst>
                    </a:gridCol>
                    <a:gridCol w="685800">
                      <a:extLst>
                        <a:ext uri="{9D8B030D-6E8A-4147-A177-3AD203B41FA5}">
                          <a16:colId xmlns:a16="http://schemas.microsoft.com/office/drawing/2014/main" xmlns="" xmlns:a14="http://schemas.microsoft.com/office/drawing/2010/main" val="20005"/>
                        </a:ext>
                      </a:extLst>
                    </a:gridCol>
                    <a:gridCol w="1066800">
                      <a:extLst>
                        <a:ext uri="{9D8B030D-6E8A-4147-A177-3AD203B41FA5}">
                          <a16:colId xmlns:a16="http://schemas.microsoft.com/office/drawing/2014/main" xmlns="" xmlns:a14="http://schemas.microsoft.com/office/drawing/2010/main" val="20006"/>
                        </a:ext>
                      </a:extLst>
                    </a:gridCol>
                    <a:gridCol w="838200">
                      <a:extLst>
                        <a:ext uri="{9D8B030D-6E8A-4147-A177-3AD203B41FA5}">
                          <a16:colId xmlns:a16="http://schemas.microsoft.com/office/drawing/2014/main" xmlns="" xmlns:a14="http://schemas.microsoft.com/office/drawing/2010/main" val="20007"/>
                        </a:ext>
                      </a:extLst>
                    </a:gridCol>
                  </a:tblGrid>
                  <a:tr h="365760">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313" t="-1667" r="-298438"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341489" t="-1667" r="-915957"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288194" t="-1667" r="-497917"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372667" t="-1667" r="-378000"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513768" t="-1667" r="-310870"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756250" t="-1667" r="-283036"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548000" t="-1667" r="-81143" b="-171667"/>
                          </a:stretch>
                        </a:blipFill>
                      </a:tcPr>
                    </a:tc>
                    <a:tc>
                      <a:txBody>
                        <a:bodyPr/>
                        <a:lstStyle/>
                        <a:p>
                          <a:endParaRPr lang="hi-IN"/>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blipFill>
                          <a:blip r:embed="rId4"/>
                          <a:stretch>
                            <a:fillRect l="-821739" t="-1667" r="-2899" b="-171667"/>
                          </a:stretch>
                        </a:blipFill>
                      </a:tcPr>
                    </a:tc>
                    <a:extLst>
                      <a:ext uri="{0D108BD9-81ED-4DB2-BD59-A6C34878D82A}">
                        <a16:rowId xmlns:a16="http://schemas.microsoft.com/office/drawing/2014/main" xmlns="" xmlns:a14="http://schemas.microsoft.com/office/drawing/2010/main" val="10000"/>
                      </a:ext>
                    </a:extLst>
                  </a:tr>
                  <a:tr h="611378">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13" t="-60396" r="-298438"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41489" t="-60396" r="-915957"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288194" t="-60396" r="-497917"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372667" t="-60396" r="-378000"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513768" t="-60396" r="-310870"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756250" t="-60396" r="-283036"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548000" t="-60396" r="-81143" b="-1980"/>
                          </a:stretch>
                        </a:blipFill>
                      </a:tcPr>
                    </a:tc>
                    <a:tc>
                      <a:txBody>
                        <a:bodyPr/>
                        <a:lstStyle/>
                        <a:p>
                          <a:endParaRPr lang="hi-I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821739" t="-60396" r="-2899" b="-1980"/>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p14="http://schemas.microsoft.com/office/powerpoint/2010/main" xmlns="" val="179750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2400" y="914400"/>
                <a:ext cx="8229600" cy="5029200"/>
              </a:xfrm>
            </p:spPr>
            <p:txBody>
              <a:bodyPr>
                <a:normAutofit fontScale="92500" lnSpcReduction="10000"/>
              </a:bodyPr>
              <a:lstStyle/>
              <a:p>
                <a:pPr marL="0" lvl="0" indent="0">
                  <a:buNone/>
                </a:pPr>
                <a:r>
                  <a:rPr lang="en-US" sz="2200" dirty="0">
                    <a:solidFill>
                      <a:prstClr val="black"/>
                    </a:solidFill>
                    <a:latin typeface="+mj-lt"/>
                    <a:cs typeface="Times New Roman" pitchFamily="18" charset="0"/>
                  </a:rPr>
                  <a:t>Let </a:t>
                </a:r>
                <a14:m>
                  <m:oMath xmlns:m="http://schemas.openxmlformats.org/officeDocument/2006/math">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sub>
                    </m:sSub>
                  </m:oMath>
                </a14:m>
                <a:r>
                  <a:rPr lang="en-US" sz="2200" dirty="0">
                    <a:solidFill>
                      <a:prstClr val="black"/>
                    </a:solidFill>
                    <a:latin typeface="+mj-lt"/>
                    <a:cs typeface="Times New Roman" pitchFamily="18" charset="0"/>
                  </a:rPr>
                  <a:t> be the values of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𝑦</m:t>
                    </m:r>
                    <m:r>
                      <a:rPr lang="en-US" sz="2200" i="1" dirty="0" smtClean="0">
                        <a:solidFill>
                          <a:prstClr val="black"/>
                        </a:solidFill>
                        <a:latin typeface="Cambria Math" panose="02040503050406030204" pitchFamily="18" charset="0"/>
                        <a:cs typeface="Times New Roman" pitchFamily="18" charset="0"/>
                      </a:rPr>
                      <m:t>=</m:t>
                    </m:r>
                    <m:r>
                      <a:rPr lang="en-US" sz="2200" i="1" dirty="0" smtClean="0">
                        <a:solidFill>
                          <a:prstClr val="black"/>
                        </a:solidFill>
                        <a:latin typeface="Cambria Math" panose="02040503050406030204" pitchFamily="18" charset="0"/>
                        <a:cs typeface="Times New Roman" pitchFamily="18" charset="0"/>
                      </a:rPr>
                      <m:t>𝑓</m:t>
                    </m:r>
                    <m:r>
                      <a:rPr lang="en-US" sz="2200" i="1" dirty="0" smtClean="0">
                        <a:solidFill>
                          <a:prstClr val="black"/>
                        </a:solidFill>
                        <a:latin typeface="Cambria Math" panose="02040503050406030204" pitchFamily="18" charset="0"/>
                        <a:cs typeface="Times New Roman" pitchFamily="18" charset="0"/>
                      </a:rPr>
                      <m:t>(</m:t>
                    </m:r>
                    <m:r>
                      <a:rPr lang="en-US" sz="2200" i="1" dirty="0" smtClean="0">
                        <a:solidFill>
                          <a:prstClr val="black"/>
                        </a:solidFill>
                        <a:latin typeface="Cambria Math" panose="02040503050406030204" pitchFamily="18" charset="0"/>
                        <a:cs typeface="Times New Roman" pitchFamily="18" charset="0"/>
                      </a:rPr>
                      <m:t>𝑥</m:t>
                    </m:r>
                    <m:r>
                      <a:rPr lang="en-US" sz="2200" i="1" dirty="0" smtClean="0">
                        <a:solidFill>
                          <a:prstClr val="black"/>
                        </a:solidFill>
                        <a:latin typeface="Cambria Math" panose="02040503050406030204" pitchFamily="18" charset="0"/>
                        <a:cs typeface="Times New Roman" pitchFamily="18" charset="0"/>
                      </a:rPr>
                      <m:t>)</m:t>
                    </m:r>
                  </m:oMath>
                </a14:m>
                <a:r>
                  <a:rPr lang="en-US" sz="2200" dirty="0">
                    <a:solidFill>
                      <a:prstClr val="black"/>
                    </a:solidFill>
                    <a:latin typeface="+mj-lt"/>
                    <a:cs typeface="Times New Roman" pitchFamily="18" charset="0"/>
                  </a:rPr>
                  <a:t> corresponding to </a:t>
                </a:r>
              </a:p>
              <a:p>
                <a:pPr marL="0" lvl="0" indent="0">
                  <a:buNone/>
                </a:pPr>
                <a14:m>
                  <m:oMath xmlns:m="http://schemas.openxmlformats.org/officeDocument/2006/math">
                    <m:r>
                      <a:rPr lang="en-US" sz="2200" i="1">
                        <a:solidFill>
                          <a:prstClr val="black"/>
                        </a:solidFill>
                        <a:latin typeface="Cambria Math" panose="02040503050406030204" pitchFamily="18" charset="0"/>
                      </a:rPr>
                      <m:t>𝑥</m:t>
                    </m:r>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𝑎</m:t>
                    </m:r>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𝑛</m:t>
                        </m:r>
                      </m:sub>
                    </m:sSub>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𝑏</m:t>
                    </m:r>
                  </m:oMath>
                </a14:m>
                <a:r>
                  <a:rPr lang="en-US" sz="2200" dirty="0">
                    <a:solidFill>
                      <a:prstClr val="black"/>
                    </a:solidFill>
                    <a:latin typeface="+mj-lt"/>
                    <a:cs typeface="Times New Roman" pitchFamily="18" charset="0"/>
                  </a:rPr>
                  <a:t>, which are equally spaced with interval as</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 </m:t>
                    </m:r>
                    <m:r>
                      <a:rPr lang="en-US" sz="2200" i="1" dirty="0" smtClean="0">
                        <a:solidFill>
                          <a:prstClr val="black"/>
                        </a:solidFill>
                        <a:latin typeface="Cambria Math" panose="02040503050406030204" pitchFamily="18" charset="0"/>
                        <a:cs typeface="Times New Roman" pitchFamily="18" charset="0"/>
                      </a:rPr>
                      <m:t>h</m:t>
                    </m:r>
                  </m:oMath>
                </a14:m>
                <a:r>
                  <a:rPr lang="en-US" sz="2200" dirty="0">
                    <a:solidFill>
                      <a:prstClr val="black"/>
                    </a:solidFill>
                    <a:latin typeface="+mj-lt"/>
                    <a:cs typeface="Times New Roman" pitchFamily="18" charset="0"/>
                  </a:rPr>
                  <a:t>. Then the Simpson’s </a:t>
                </a:r>
                <a14:m>
                  <m:oMath xmlns:m="http://schemas.openxmlformats.org/officeDocument/2006/math">
                    <m:f>
                      <m:fPr>
                        <m:ctrlPr>
                          <a:rPr lang="en-US" sz="2200" i="1" smtClean="0">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1</m:t>
                        </m:r>
                      </m:num>
                      <m:den>
                        <m:r>
                          <a:rPr lang="en-US" sz="2200" b="0" i="1" smtClean="0">
                            <a:solidFill>
                              <a:prstClr val="black"/>
                            </a:solidFill>
                            <a:latin typeface="Cambria Math" panose="02040503050406030204" pitchFamily="18" charset="0"/>
                          </a:rPr>
                          <m:t>3</m:t>
                        </m:r>
                      </m:den>
                    </m:f>
                  </m:oMath>
                </a14:m>
                <a:r>
                  <a:rPr lang="en-US" sz="2200" dirty="0">
                    <a:solidFill>
                      <a:prstClr val="black"/>
                    </a:solidFill>
                    <a:latin typeface="+mj-lt"/>
                    <a:cs typeface="Times New Roman" pitchFamily="18" charset="0"/>
                  </a:rPr>
                  <a:t> rule is given by</a:t>
                </a:r>
              </a:p>
              <a:p>
                <a:pPr marL="0" lvl="0" indent="0">
                  <a:buNone/>
                </a:pPr>
                <a:r>
                  <a:rPr lang="en-US" sz="2200" dirty="0">
                    <a:solidFill>
                      <a:prstClr val="black"/>
                    </a:solidFill>
                    <a:latin typeface="+mj-lt"/>
                    <a:cs typeface="Times New Roman" pitchFamily="18" charset="0"/>
                  </a:rPr>
                  <a:t/>
                </a:r>
                <a14:m>
                  <m:oMath xmlns:m="http://schemas.openxmlformats.org/officeDocument/2006/math">
                    <m:r>
                      <m:rPr>
                        <m:sty m:val="p"/>
                      </m:rPr>
                      <a:rPr lang="en-US" sz="2200">
                        <a:solidFill>
                          <a:prstClr val="black"/>
                        </a:solidFill>
                        <a:latin typeface="Cambria Math" panose="02040503050406030204" pitchFamily="18" charset="0"/>
                      </a:rPr>
                      <m:t>I</m:t>
                    </m:r>
                    <m:r>
                      <a:rPr lang="en-US" sz="2200">
                        <a:solidFill>
                          <a:prstClr val="black"/>
                        </a:solidFill>
                        <a:latin typeface="Cambria Math" panose="02040503050406030204" pitchFamily="18" charset="0"/>
                      </a:rPr>
                      <m:t>=</m:t>
                    </m:r>
                    <m:nary>
                      <m:naryPr>
                        <m:ctrlPr>
                          <a:rPr lang="en-US" sz="2200" i="1">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𝑎</m:t>
                        </m:r>
                      </m:sub>
                      <m:sup>
                        <m:r>
                          <a:rPr lang="en-US" sz="2200" i="1">
                            <a:solidFill>
                              <a:prstClr val="black"/>
                            </a:solidFill>
                            <a:latin typeface="Cambria Math" panose="02040503050406030204" pitchFamily="18" charset="0"/>
                          </a:rPr>
                          <m:t>𝑏</m:t>
                        </m:r>
                      </m:sup>
                      <m:e>
                        <m:r>
                          <a:rPr lang="en-US" sz="2200" i="1">
                            <a:solidFill>
                              <a:prstClr val="black"/>
                            </a:solidFill>
                            <a:latin typeface="Cambria Math" panose="02040503050406030204" pitchFamily="18" charset="0"/>
                          </a:rPr>
                          <m:t>𝑓</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𝑥</m:t>
                            </m:r>
                          </m:e>
                        </m:d>
                        <m:r>
                          <a:rPr lang="en-US" sz="2200" i="1">
                            <a:solidFill>
                              <a:prstClr val="black"/>
                            </a:solidFill>
                            <a:latin typeface="Cambria Math" panose="02040503050406030204" pitchFamily="18" charset="0"/>
                          </a:rPr>
                          <m:t>𝑑𝑥</m:t>
                        </m:r>
                        <m:r>
                          <a:rPr lang="en-US" sz="2200" i="1" smtClean="0">
                            <a:solidFill>
                              <a:prstClr val="black"/>
                            </a:solidFill>
                            <a:latin typeface="Cambria Math" panose="02040503050406030204" pitchFamily="18" charset="0"/>
                          </a:rPr>
                          <m:t>=</m:t>
                        </m:r>
                      </m:e>
                    </m:nary>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h</m:t>
                        </m:r>
                      </m:num>
                      <m:den>
                        <m:r>
                          <a:rPr lang="en-US" sz="2200" b="0" i="1" smtClean="0">
                            <a:solidFill>
                              <a:prstClr val="black"/>
                            </a:solidFill>
                            <a:latin typeface="Cambria Math" panose="02040503050406030204" pitchFamily="18" charset="0"/>
                          </a:rPr>
                          <m:t>3</m:t>
                        </m:r>
                      </m:den>
                    </m:f>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+2</m:t>
                    </m:r>
                    <m:d>
                      <m:dPr>
                        <m:ctrlPr>
                          <a:rPr lang="en-US" sz="2200" i="1">
                            <a:solidFill>
                              <a:prstClr val="black"/>
                            </a:solidFill>
                            <a:latin typeface="Cambria Math" panose="02040503050406030204" pitchFamily="18" charset="0"/>
                          </a:rPr>
                        </m:ctrlPr>
                      </m:dPr>
                      <m:e>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4</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r>
                              <a:rPr lang="en-US" sz="2200" i="1">
                                <a:solidFill>
                                  <a:prstClr val="black"/>
                                </a:solidFill>
                                <a:latin typeface="Cambria Math" panose="02040503050406030204" pitchFamily="18" charset="0"/>
                              </a:rPr>
                              <m:t>−2</m:t>
                            </m:r>
                          </m:sub>
                        </m:sSub>
                      </m:e>
                    </m:d>
                    <m:r>
                      <a:rPr lang="en-US" sz="2200" b="0" i="1" smtClean="0">
                        <a:solidFill>
                          <a:prstClr val="black"/>
                        </a:solidFill>
                        <a:latin typeface="Cambria Math" panose="02040503050406030204" pitchFamily="18" charset="0"/>
                      </a:rPr>
                      <m:t>+4(</m:t>
                    </m:r>
                    <m:sSub>
                      <m:sSubPr>
                        <m:ctrlPr>
                          <a:rPr lang="en-US" sz="2200" b="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1</m:t>
                        </m:r>
                      </m:sub>
                    </m:sSub>
                    <m:r>
                      <a:rPr lang="en-US" sz="2200" b="0" i="1" smtClean="0">
                        <a:solidFill>
                          <a:prstClr val="black"/>
                        </a:solidFill>
                        <a:latin typeface="Cambria Math" panose="02040503050406030204" pitchFamily="18" charset="0"/>
                      </a:rPr>
                      <m:t>+</m:t>
                    </m:r>
                    <m:sSub>
                      <m:sSubPr>
                        <m:ctrlPr>
                          <a:rPr lang="en-US" sz="2200" b="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3</m:t>
                        </m:r>
                      </m:sub>
                    </m:sSub>
                    <m:r>
                      <a:rPr lang="en-US" sz="2200" b="0" i="1" smtClean="0">
                        <a:solidFill>
                          <a:prstClr val="black"/>
                        </a:solidFill>
                        <a:latin typeface="Cambria Math" panose="02040503050406030204" pitchFamily="18" charset="0"/>
                      </a:rPr>
                      <m:t>+….+</m:t>
                    </m:r>
                    <m:sSub>
                      <m:sSubPr>
                        <m:ctrlPr>
                          <a:rPr lang="en-US" sz="2200" b="0" i="1" smtClean="0">
                            <a:solidFill>
                              <a:prstClr val="black"/>
                            </a:solidFill>
                            <a:latin typeface="Cambria Math" panose="02040503050406030204" pitchFamily="18" charset="0"/>
                          </a:rPr>
                        </m:ctrlPr>
                      </m:sSubPr>
                      <m:e>
                        <m:r>
                          <a:rPr lang="en-US" sz="2200" b="0" i="1" smtClean="0">
                            <a:solidFill>
                              <a:prstClr val="black"/>
                            </a:solidFill>
                            <a:latin typeface="Cambria Math" panose="02040503050406030204" pitchFamily="18" charset="0"/>
                          </a:rPr>
                          <m:t>𝑦</m:t>
                        </m:r>
                      </m:e>
                      <m:sub>
                        <m:r>
                          <a:rPr lang="en-US" sz="2200" b="0" i="1" smtClean="0">
                            <a:solidFill>
                              <a:prstClr val="black"/>
                            </a:solidFill>
                            <a:latin typeface="Cambria Math" panose="02040503050406030204" pitchFamily="18" charset="0"/>
                          </a:rPr>
                          <m:t>𝑛</m:t>
                        </m:r>
                        <m:r>
                          <a:rPr lang="en-US" sz="2200" b="0" i="1" smtClean="0">
                            <a:solidFill>
                              <a:prstClr val="black"/>
                            </a:solidFill>
                            <a:latin typeface="Cambria Math" panose="02040503050406030204" pitchFamily="18" charset="0"/>
                          </a:rPr>
                          <m:t>−1</m:t>
                        </m:r>
                      </m:sub>
                    </m:sSub>
                    <m:r>
                      <a:rPr lang="en-US" sz="2200" b="0" i="1" smtClean="0">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sub>
                    </m:sSub>
                    <m:r>
                      <a:rPr lang="en-US" sz="2200" i="1">
                        <a:solidFill>
                          <a:prstClr val="black"/>
                        </a:solidFill>
                        <a:latin typeface="Cambria Math" panose="02040503050406030204" pitchFamily="18" charset="0"/>
                      </a:rPr>
                      <m:t>]</m:t>
                    </m:r>
                  </m:oMath>
                </a14:m>
                <a:r>
                  <a:rPr lang="en-US" sz="2200" dirty="0">
                    <a:solidFill>
                      <a:prstClr val="black"/>
                    </a:solidFill>
                    <a:latin typeface="+mj-lt"/>
                    <a:cs typeface="Times New Roman" pitchFamily="18" charset="0"/>
                  </a:rPr>
                  <a:t/>
                </a:r>
              </a:p>
              <a:p>
                <a:pPr marL="0" lvl="0" indent="0">
                  <a:buNone/>
                </a:pPr>
                <a:r>
                  <a:rPr lang="en-US" sz="2200" dirty="0">
                    <a:solidFill>
                      <a:prstClr val="black"/>
                    </a:solidFill>
                    <a:latin typeface="+mj-lt"/>
                    <a:cs typeface="Times New Roman" pitchFamily="18" charset="0"/>
                  </a:rPr>
                  <a:t>Where </a:t>
                </a:r>
                <a14:m>
                  <m:oMath xmlns:m="http://schemas.openxmlformats.org/officeDocument/2006/math">
                    <m:r>
                      <a:rPr lang="en-US" sz="2200" i="1">
                        <a:solidFill>
                          <a:prstClr val="black"/>
                        </a:solidFill>
                        <a:latin typeface="Cambria Math" panose="02040503050406030204" pitchFamily="18" charset="0"/>
                      </a:rPr>
                      <m:t>h</m:t>
                    </m:r>
                    <m:r>
                      <a:rPr lang="en-US" sz="2200" i="1">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𝑏</m:t>
                        </m:r>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𝑎</m:t>
                        </m:r>
                        <m:r>
                          <a:rPr lang="en-US" sz="2200" i="1">
                            <a:solidFill>
                              <a:prstClr val="black"/>
                            </a:solidFill>
                            <a:latin typeface="Cambria Math" panose="02040503050406030204" pitchFamily="18" charset="0"/>
                          </a:rPr>
                          <m:t>)</m:t>
                        </m:r>
                      </m:num>
                      <m:den>
                        <m:r>
                          <a:rPr lang="en-US" sz="2200" i="1">
                            <a:solidFill>
                              <a:prstClr val="black"/>
                            </a:solidFill>
                            <a:latin typeface="Cambria Math" panose="02040503050406030204" pitchFamily="18" charset="0"/>
                          </a:rPr>
                          <m:t>𝑛</m:t>
                        </m:r>
                      </m:den>
                    </m:f>
                  </m:oMath>
                </a14:m>
                <a:r>
                  <a:rPr lang="en-US" sz="2200" dirty="0">
                    <a:solidFill>
                      <a:prstClr val="black"/>
                    </a:solidFill>
                    <a:latin typeface="+mj-lt"/>
                    <a:cs typeface="Times New Roman" pitchFamily="18" charset="0"/>
                  </a:rPr>
                  <a:t>,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𝑛</m:t>
                    </m:r>
                    <m:r>
                      <a:rPr lang="en-US" sz="2200" i="1" dirty="0" smtClean="0">
                        <a:solidFill>
                          <a:prstClr val="black"/>
                        </a:solidFill>
                        <a:latin typeface="Cambria Math" panose="02040503050406030204" pitchFamily="18" charset="0"/>
                        <a:cs typeface="Times New Roman" pitchFamily="18" charset="0"/>
                      </a:rPr>
                      <m:t>= </m:t>
                    </m:r>
                  </m:oMath>
                </a14:m>
                <a:r>
                  <a:rPr lang="en-US" sz="2200" dirty="0">
                    <a:solidFill>
                      <a:prstClr val="black"/>
                    </a:solidFill>
                    <a:latin typeface="+mj-lt"/>
                    <a:cs typeface="Times New Roman" pitchFamily="18" charset="0"/>
                  </a:rPr>
                  <a:t>number of subintervals</a:t>
                </a:r>
              </a:p>
              <a:p>
                <a:pPr marL="0" indent="0">
                  <a:buNone/>
                </a:pPr>
                <a:r>
                  <a:rPr lang="en-US" sz="2200" dirty="0">
                    <a:solidFill>
                      <a:prstClr val="black"/>
                    </a:solidFill>
                    <a:latin typeface="+mj-lt"/>
                    <a:cs typeface="Times New Roman" pitchFamily="18" charset="0"/>
                  </a:rPr>
                  <a:t>To apply this rule, the number of subintervals should be even i.e. multiple of 2.</a:t>
                </a:r>
              </a:p>
              <a:p>
                <a:pPr marL="0" indent="0">
                  <a:buNone/>
                </a:pPr>
                <a:r>
                  <a:rPr lang="en-US" sz="2200" dirty="0">
                    <a:solidFill>
                      <a:prstClr val="black"/>
                    </a:solidFill>
                    <a:latin typeface="+mj-lt"/>
                    <a:cs typeface="Times New Roman" pitchFamily="18" charset="0"/>
                  </a:rPr>
                  <a:t>Simpson’s </a:t>
                </a:r>
                <a14:m>
                  <m:oMath xmlns:m="http://schemas.openxmlformats.org/officeDocument/2006/math">
                    <m:f>
                      <m:fPr>
                        <m:ctrlPr>
                          <a:rPr lang="en-US" sz="2200" i="1" smtClean="0">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1</m:t>
                        </m:r>
                      </m:num>
                      <m:den>
                        <m:r>
                          <a:rPr lang="en-US" sz="2200" b="0" i="1" smtClean="0">
                            <a:solidFill>
                              <a:prstClr val="black"/>
                            </a:solidFill>
                            <a:latin typeface="Cambria Math" panose="02040503050406030204" pitchFamily="18" charset="0"/>
                          </a:rPr>
                          <m:t>3</m:t>
                        </m:r>
                      </m:den>
                    </m:f>
                  </m:oMath>
                </a14:m>
                <a:r>
                  <a:rPr lang="en-US" sz="2200" dirty="0">
                    <a:solidFill>
                      <a:prstClr val="black"/>
                    </a:solidFill>
                    <a:latin typeface="+mj-lt"/>
                    <a:cs typeface="Times New Roman" pitchFamily="18" charset="0"/>
                  </a:rPr>
                  <a:t> rule may be written as</a:t>
                </a:r>
              </a:p>
              <a:p>
                <a:pPr marL="0" lvl="0" indent="0">
                  <a:buNone/>
                </a:pPr>
                <a14:m>
                  <m:oMathPara xmlns:m="http://schemas.openxmlformats.org/officeDocument/2006/math">
                    <m:oMathParaPr>
                      <m:jc m:val="left"/>
                    </m:oMathParaPr>
                    <m:oMath xmlns:m="http://schemas.openxmlformats.org/officeDocument/2006/math">
                      <m:r>
                        <m:rPr>
                          <m:sty m:val="p"/>
                        </m:rPr>
                        <a:rPr lang="en-US" sz="2200" b="0" i="0" smtClean="0">
                          <a:solidFill>
                            <a:prstClr val="black"/>
                          </a:solidFill>
                          <a:latin typeface="Cambria Math" panose="02040503050406030204" pitchFamily="18" charset="0"/>
                        </a:rPr>
                        <m:t>I</m:t>
                      </m:r>
                      <m:r>
                        <a:rPr lang="en-US" sz="2200" b="0" i="1" smtClean="0">
                          <a:solidFill>
                            <a:prstClr val="black"/>
                          </a:solidFill>
                          <a:latin typeface="Cambria Math" panose="02040503050406030204" pitchFamily="18" charset="0"/>
                        </a:rPr>
                        <m:t>=</m:t>
                      </m:r>
                      <m:nary>
                        <m:naryPr>
                          <m:ctrlPr>
                            <a:rPr lang="en-US" sz="2200" i="1">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𝑎</m:t>
                          </m:r>
                        </m:sub>
                        <m:sup>
                          <m:r>
                            <a:rPr lang="en-US" sz="2200" i="1">
                              <a:solidFill>
                                <a:prstClr val="black"/>
                              </a:solidFill>
                              <a:latin typeface="Cambria Math" panose="02040503050406030204" pitchFamily="18" charset="0"/>
                            </a:rPr>
                            <m:t>𝑏</m:t>
                          </m:r>
                        </m:sup>
                        <m:e>
                          <m:r>
                            <a:rPr lang="en-US" sz="2200" i="1">
                              <a:solidFill>
                                <a:prstClr val="black"/>
                              </a:solidFill>
                              <a:latin typeface="Cambria Math" panose="02040503050406030204" pitchFamily="18" charset="0"/>
                            </a:rPr>
                            <m:t>𝑓</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𝑥</m:t>
                              </m:r>
                            </m:e>
                          </m:d>
                          <m:r>
                            <a:rPr lang="en-US" sz="2200" i="1">
                              <a:solidFill>
                                <a:prstClr val="black"/>
                              </a:solidFill>
                              <a:latin typeface="Cambria Math" panose="02040503050406030204" pitchFamily="18" charset="0"/>
                            </a:rPr>
                            <m:t>𝑑𝑥</m:t>
                          </m:r>
                          <m:r>
                            <a:rPr lang="en-US" sz="2200" i="1">
                              <a:solidFill>
                                <a:prstClr val="black"/>
                              </a:solidFill>
                              <a:latin typeface="Cambria Math" panose="02040503050406030204" pitchFamily="18" charset="0"/>
                            </a:rPr>
                            <m:t>=</m:t>
                          </m:r>
                        </m:e>
                      </m:nary>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h</m:t>
                          </m:r>
                        </m:num>
                        <m:den>
                          <m:r>
                            <a:rPr lang="en-US" sz="2200" i="1">
                              <a:solidFill>
                                <a:prstClr val="black"/>
                              </a:solidFill>
                              <a:latin typeface="Cambria Math" panose="02040503050406030204" pitchFamily="18" charset="0"/>
                            </a:rPr>
                            <m:t>3</m:t>
                          </m:r>
                        </m:den>
                      </m:f>
                      <m:r>
                        <a:rPr lang="en-US" sz="2200" i="1">
                          <a:solidFill>
                            <a:prstClr val="black"/>
                          </a:solidFill>
                          <a:latin typeface="Cambria Math" panose="02040503050406030204" pitchFamily="18" charset="0"/>
                        </a:rPr>
                        <m:t>[</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𝑠𝑢𝑚</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𝑜𝑓</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𝑓𝑖𝑟𝑠𝑡</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𝑎𝑛𝑑</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𝑙𝑎𝑠𝑡</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𝑜𝑟𝑑𝑖𝑛𝑎𝑡𝑒𝑠</m:t>
                          </m:r>
                        </m:e>
                      </m:d>
                      <m:r>
                        <a:rPr lang="en-US" sz="2200" b="0" i="1" smtClean="0">
                          <a:solidFill>
                            <a:prstClr val="black"/>
                          </a:solidFill>
                          <a:latin typeface="Cambria Math" panose="02040503050406030204" pitchFamily="18" charset="0"/>
                        </a:rPr>
                        <m:t>+2</m:t>
                      </m:r>
                      <m:d>
                        <m:dPr>
                          <m:ctrlPr>
                            <a:rPr lang="en-US" sz="2200" b="0" i="1" smtClean="0">
                              <a:solidFill>
                                <a:prstClr val="black"/>
                              </a:solidFill>
                              <a:latin typeface="Cambria Math" panose="02040503050406030204" pitchFamily="18" charset="0"/>
                            </a:rPr>
                          </m:ctrlPr>
                        </m:dPr>
                        <m:e>
                          <m:r>
                            <a:rPr lang="en-US" sz="2200" b="0" i="1" smtClean="0">
                              <a:solidFill>
                                <a:prstClr val="black"/>
                              </a:solidFill>
                              <a:latin typeface="Cambria Math" panose="02040503050406030204" pitchFamily="18" charset="0"/>
                            </a:rPr>
                            <m:t>𝑠𝑢𝑚</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𝑜𝑓</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𝑟𝑒𝑚𝑎𝑖𝑛𝑖𝑛𝑔</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𝑒𝑣𝑒𝑛</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𝑜𝑟𝑑𝑖𝑛𝑎𝑡𝑒𝑠</m:t>
                          </m:r>
                        </m:e>
                      </m:d>
                      <m:r>
                        <a:rPr lang="en-US" sz="2200" b="0" i="1" smtClean="0">
                          <a:solidFill>
                            <a:prstClr val="black"/>
                          </a:solidFill>
                          <a:latin typeface="Cambria Math" panose="02040503050406030204" pitchFamily="18" charset="0"/>
                        </a:rPr>
                        <m:t>+4</m:t>
                      </m:r>
                      <m:d>
                        <m:dPr>
                          <m:ctrlPr>
                            <a:rPr lang="en-US" sz="2200" b="0" i="1" smtClean="0">
                              <a:solidFill>
                                <a:prstClr val="black"/>
                              </a:solidFill>
                              <a:latin typeface="Cambria Math" panose="02040503050406030204" pitchFamily="18" charset="0"/>
                            </a:rPr>
                          </m:ctrlPr>
                        </m:dPr>
                        <m:e>
                          <m:r>
                            <a:rPr lang="en-US" sz="2200" b="0" i="1" smtClean="0">
                              <a:solidFill>
                                <a:prstClr val="black"/>
                              </a:solidFill>
                              <a:latin typeface="Cambria Math" panose="02040503050406030204" pitchFamily="18" charset="0"/>
                            </a:rPr>
                            <m:t>𝑠𝑢𝑚</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𝑜𝑓</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𝑟𝑒𝑚𝑎𝑖𝑛𝑖𝑛𝑔</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𝑜𝑑𝑑</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𝑜𝑟𝑑𝑖𝑛𝑎𝑡𝑒𝑠</m:t>
                          </m:r>
                        </m:e>
                      </m:d>
                      <m:r>
                        <a:rPr lang="en-US" sz="2200" b="0" i="1" smtClean="0">
                          <a:solidFill>
                            <a:prstClr val="black"/>
                          </a:solidFill>
                          <a:latin typeface="Cambria Math" panose="02040503050406030204" pitchFamily="18" charset="0"/>
                        </a:rPr>
                        <m:t>]</m:t>
                      </m:r>
                    </m:oMath>
                  </m:oMathPara>
                </a14:m>
                <a:endParaRPr lang="en-US" sz="2200" dirty="0">
                  <a:solidFill>
                    <a:prstClr val="black"/>
                  </a:solidFill>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0" y="914400"/>
                <a:ext cx="8229600" cy="5029200"/>
              </a:xfrm>
              <a:blipFill>
                <a:blip r:embed="rId2"/>
                <a:stretch>
                  <a:fillRect l="-741" t="-1212" b="-970"/>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26FC0EC5-2C02-46BA-9035-5423138C04C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mc:AlternateContent xmlns:mc="http://schemas.openxmlformats.org/markup-compatibility/2006">
        <mc:Choice xmlns:a14="http://schemas.microsoft.com/office/drawing/2010/main" xmlns="" Requires="a14">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latin typeface="+mj-lt"/>
                    <a:cs typeface="Times New Roman" pitchFamily="18" charset="0"/>
                  </a:rPr>
                  <a:t>Simpson’s </a:t>
                </a:r>
                <a14:m>
                  <m:oMath xmlns:m="http://schemas.openxmlformats.org/officeDocument/2006/math">
                    <m:f>
                      <m:fPr>
                        <m:ctrlPr>
                          <a:rPr lang="en-US" sz="3000" b="1" i="1" smtClean="0">
                            <a:latin typeface="Cambria Math" panose="02040503050406030204" pitchFamily="18" charset="0"/>
                          </a:rPr>
                        </m:ctrlPr>
                      </m:fPr>
                      <m:num>
                        <m:r>
                          <a:rPr lang="en-US" sz="3000" b="1" i="1" smtClean="0">
                            <a:latin typeface="Cambria Math" panose="02040503050406030204" pitchFamily="18" charset="0"/>
                          </a:rPr>
                          <m:t>𝟏</m:t>
                        </m:r>
                      </m:num>
                      <m:den>
                        <m:r>
                          <a:rPr lang="en-US" sz="3000" b="1" i="1" smtClean="0">
                            <a:latin typeface="Cambria Math" panose="02040503050406030204" pitchFamily="18" charset="0"/>
                          </a:rPr>
                          <m:t>𝟑</m:t>
                        </m:r>
                      </m:den>
                    </m:f>
                  </m:oMath>
                </a14:m>
                <a:r>
                  <a:rPr lang="en-US" sz="3000" b="1" dirty="0">
                    <a:latin typeface="+mj-lt"/>
                    <a:cs typeface="Times New Roman" pitchFamily="18" charset="0"/>
                  </a:rPr>
                  <a:t> Rule </a:t>
                </a:r>
                <a:r>
                  <a:rPr lang="en-US" sz="3000" b="1" dirty="0">
                    <a:latin typeface="+mj-lt"/>
                  </a:rPr>
                  <a:t>[CO4]</a:t>
                </a:r>
              </a:p>
              <a:p>
                <a:pPr algn="ctr"/>
                <a:endParaRPr lang="en-US" sz="3000" dirty="0"/>
              </a:p>
            </p:txBody>
          </p:sp>
        </mc:Choice>
        <mc:Fallback>
          <p:sp>
            <p:nvSpPr>
              <p:cNvPr id="7"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hi-IN">
                    <a:noFill/>
                  </a:rPr>
                  <a:t> </a:t>
                </a:r>
              </a:p>
            </p:txBody>
          </p:sp>
        </mc:Fallback>
      </mc:AlternateContent>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318714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000" b="1" dirty="0">
                    <a:solidFill>
                      <a:schemeClr val="tx1"/>
                    </a:solidFill>
                    <a:latin typeface="Times New Roman" pitchFamily="18" charset="0"/>
                    <a:ea typeface="+mn-ea"/>
                    <a:cs typeface="Times New Roman" pitchFamily="18" charset="0"/>
                  </a:rPr>
                  <a:t>Example: Evaluate  </a:t>
                </a:r>
                <a14:m>
                  <m:oMath xmlns:m="http://schemas.openxmlformats.org/officeDocument/2006/math">
                    <m:r>
                      <a:rPr lang="en-US" sz="2000" b="1" i="1">
                        <a:solidFill>
                          <a:schemeClr val="tx1"/>
                        </a:solidFill>
                        <a:latin typeface="Cambria Math"/>
                        <a:ea typeface="+mn-ea"/>
                        <a:cs typeface="+mn-cs"/>
                      </a:rPr>
                      <m:t>𝐈</m:t>
                    </m:r>
                    <m:r>
                      <a:rPr lang="en-US" sz="2000" b="1">
                        <a:solidFill>
                          <a:schemeClr val="tx1"/>
                        </a:solidFill>
                        <a:latin typeface="Cambria Math"/>
                        <a:ea typeface="+mn-ea"/>
                        <a:cs typeface="+mn-cs"/>
                      </a:rPr>
                      <m:t>=</m:t>
                    </m:r>
                    <m:nary>
                      <m:naryPr>
                        <m:ctrlPr>
                          <a:rPr lang="en-US" sz="2000" b="1" i="1">
                            <a:solidFill>
                              <a:schemeClr val="tx1"/>
                            </a:solidFill>
                            <a:latin typeface="Cambria Math" panose="02040503050406030204" pitchFamily="18" charset="0"/>
                            <a:ea typeface="+mn-ea"/>
                            <a:cs typeface="+mn-cs"/>
                          </a:rPr>
                        </m:ctrlPr>
                      </m:naryPr>
                      <m:sub>
                        <m:r>
                          <m:rPr>
                            <m:brk m:alnAt="23"/>
                          </m:rPr>
                          <a:rPr lang="en-US" sz="2000" b="1" i="1">
                            <a:solidFill>
                              <a:schemeClr val="tx1"/>
                            </a:solidFill>
                            <a:latin typeface="Cambria Math"/>
                            <a:ea typeface="+mn-ea"/>
                            <a:cs typeface="+mn-cs"/>
                          </a:rPr>
                          <m:t>𝟎</m:t>
                        </m:r>
                      </m:sub>
                      <m:sup>
                        <m:r>
                          <a:rPr lang="en-US" sz="2000" b="1" i="1">
                            <a:solidFill>
                              <a:schemeClr val="tx1"/>
                            </a:solidFill>
                            <a:latin typeface="Cambria Math"/>
                            <a:ea typeface="+mn-ea"/>
                            <a:cs typeface="+mn-cs"/>
                          </a:rPr>
                          <m:t>𝟏</m:t>
                        </m:r>
                      </m:sup>
                      <m:e>
                        <m:f>
                          <m:fPr>
                            <m:ctrlPr>
                              <a:rPr lang="en-US" sz="2000" b="1" i="1">
                                <a:solidFill>
                                  <a:schemeClr val="tx1"/>
                                </a:solidFill>
                                <a:latin typeface="Cambria Math" panose="02040503050406030204" pitchFamily="18" charset="0"/>
                                <a:ea typeface="+mn-ea"/>
                                <a:cs typeface="+mn-cs"/>
                              </a:rPr>
                            </m:ctrlPr>
                          </m:fPr>
                          <m:num>
                            <m:r>
                              <a:rPr lang="en-US" sz="2000" b="1" i="1">
                                <a:solidFill>
                                  <a:schemeClr val="tx1"/>
                                </a:solidFill>
                                <a:latin typeface="Cambria Math"/>
                                <a:ea typeface="+mn-ea"/>
                                <a:cs typeface="+mn-cs"/>
                              </a:rPr>
                              <m:t>𝟏</m:t>
                            </m:r>
                          </m:num>
                          <m:den>
                            <m:r>
                              <a:rPr lang="en-US" sz="2000" b="1" i="1">
                                <a:solidFill>
                                  <a:schemeClr val="tx1"/>
                                </a:solidFill>
                                <a:latin typeface="Cambria Math"/>
                                <a:ea typeface="+mn-ea"/>
                                <a:cs typeface="+mn-cs"/>
                              </a:rPr>
                              <m:t>𝟏</m:t>
                            </m:r>
                            <m:r>
                              <a:rPr lang="en-US" sz="2000" b="1" i="1">
                                <a:solidFill>
                                  <a:schemeClr val="tx1"/>
                                </a:solidFill>
                                <a:latin typeface="Cambria Math"/>
                                <a:ea typeface="+mn-ea"/>
                                <a:cs typeface="+mn-cs"/>
                              </a:rPr>
                              <m:t>+</m:t>
                            </m:r>
                            <m:r>
                              <a:rPr lang="en-US" sz="2000" b="1" i="1">
                                <a:solidFill>
                                  <a:schemeClr val="tx1"/>
                                </a:solidFill>
                                <a:latin typeface="Cambria Math"/>
                                <a:ea typeface="+mn-ea"/>
                                <a:cs typeface="+mn-cs"/>
                              </a:rPr>
                              <m:t>𝒙</m:t>
                            </m:r>
                          </m:den>
                        </m:f>
                        <m:r>
                          <a:rPr lang="en-US" sz="2000" b="1" i="1">
                            <a:solidFill>
                              <a:schemeClr val="tx1"/>
                            </a:solidFill>
                            <a:latin typeface="Cambria Math"/>
                            <a:ea typeface="+mn-ea"/>
                            <a:cs typeface="+mn-cs"/>
                          </a:rPr>
                          <m:t>𝒅𝒙</m:t>
                        </m:r>
                      </m:e>
                    </m:nary>
                  </m:oMath>
                </a14:m>
                <a:r>
                  <a:rPr lang="en-US" sz="2000" b="1" dirty="0">
                    <a:solidFill>
                      <a:schemeClr val="tx1"/>
                    </a:solidFill>
                    <a:latin typeface="Times New Roman" pitchFamily="18" charset="0"/>
                    <a:ea typeface="+mn-ea"/>
                    <a:cs typeface="Times New Roman" pitchFamily="18" charset="0"/>
                  </a:rPr>
                  <a:t> by Simpson’s </a:t>
                </a:r>
                <a14:m>
                  <m:oMath xmlns:m="http://schemas.openxmlformats.org/officeDocument/2006/math">
                    <m:f>
                      <m:fPr>
                        <m:ctrlPr>
                          <a:rPr lang="en-US" sz="2000" b="1" i="1" smtClean="0">
                            <a:solidFill>
                              <a:schemeClr val="tx1"/>
                            </a:solidFill>
                            <a:latin typeface="Cambria Math" panose="02040503050406030204" pitchFamily="18" charset="0"/>
                            <a:ea typeface="+mn-ea"/>
                            <a:cs typeface="+mn-cs"/>
                          </a:rPr>
                        </m:ctrlPr>
                      </m:fPr>
                      <m:num>
                        <m:r>
                          <a:rPr lang="en-US" sz="2000" b="1" i="1" smtClean="0">
                            <a:solidFill>
                              <a:schemeClr val="tx1"/>
                            </a:solidFill>
                            <a:latin typeface="Cambria Math"/>
                            <a:ea typeface="+mn-ea"/>
                            <a:cs typeface="+mn-cs"/>
                          </a:rPr>
                          <m:t>𝟏</m:t>
                        </m:r>
                      </m:num>
                      <m:den>
                        <m:r>
                          <a:rPr lang="en-US" sz="2000" b="1" i="1" smtClean="0">
                            <a:solidFill>
                              <a:schemeClr val="tx1"/>
                            </a:solidFill>
                            <a:latin typeface="Cambria Math"/>
                            <a:ea typeface="+mn-ea"/>
                            <a:cs typeface="+mn-cs"/>
                          </a:rPr>
                          <m:t>𝟑</m:t>
                        </m:r>
                      </m:den>
                    </m:f>
                    <m:r>
                      <a:rPr lang="en-US" sz="2000" b="1" i="1" smtClean="0">
                        <a:solidFill>
                          <a:schemeClr val="tx1"/>
                        </a:solidFill>
                        <a:latin typeface="Cambria Math"/>
                        <a:ea typeface="+mn-ea"/>
                        <a:cs typeface="+mn-cs"/>
                      </a:rPr>
                      <m:t> </m:t>
                    </m:r>
                  </m:oMath>
                </a14:m>
                <a:r>
                  <a:rPr lang="en-US" sz="2000" b="1" dirty="0">
                    <a:solidFill>
                      <a:schemeClr val="tx1"/>
                    </a:solidFill>
                    <a:latin typeface="Times New Roman" pitchFamily="18" charset="0"/>
                    <a:ea typeface="+mn-ea"/>
                    <a:cs typeface="Times New Roman" pitchFamily="18" charset="0"/>
                  </a:rPr>
                  <a:t>rule (take </a:t>
                </a:r>
                <a14:m>
                  <m:oMath xmlns:m="http://schemas.openxmlformats.org/officeDocument/2006/math">
                    <m:r>
                      <a:rPr lang="en-US" sz="2000" b="1" i="1" dirty="0" smtClean="0">
                        <a:solidFill>
                          <a:schemeClr val="tx1"/>
                        </a:solidFill>
                        <a:latin typeface="Cambria Math" panose="02040503050406030204" pitchFamily="18" charset="0"/>
                        <a:ea typeface="+mn-ea"/>
                        <a:cs typeface="Times New Roman" pitchFamily="18" charset="0"/>
                      </a:rPr>
                      <m:t>𝒏</m:t>
                    </m:r>
                    <m:r>
                      <a:rPr lang="en-US" sz="2000" b="1" i="1" dirty="0" smtClean="0">
                        <a:solidFill>
                          <a:schemeClr val="tx1"/>
                        </a:solidFill>
                        <a:latin typeface="Cambria Math" panose="02040503050406030204" pitchFamily="18" charset="0"/>
                        <a:ea typeface="+mn-ea"/>
                        <a:cs typeface="Times New Roman" pitchFamily="18" charset="0"/>
                      </a:rPr>
                      <m:t>=</m:t>
                    </m:r>
                    <m:r>
                      <a:rPr lang="en-US" sz="2000" b="1" i="1" dirty="0" smtClean="0">
                        <a:solidFill>
                          <a:schemeClr val="tx1"/>
                        </a:solidFill>
                        <a:latin typeface="Cambria Math" panose="02040503050406030204" pitchFamily="18" charset="0"/>
                        <a:ea typeface="+mn-ea"/>
                        <a:cs typeface="Times New Roman" pitchFamily="18" charset="0"/>
                      </a:rPr>
                      <m:t>𝟔</m:t>
                    </m:r>
                    <m:r>
                      <a:rPr lang="en-US" sz="2000" b="1" i="1" dirty="0" smtClean="0">
                        <a:solidFill>
                          <a:schemeClr val="tx1"/>
                        </a:solidFill>
                        <a:latin typeface="Cambria Math" panose="02040503050406030204" pitchFamily="18" charset="0"/>
                        <a:ea typeface="+mn-ea"/>
                        <a:cs typeface="Times New Roman" pitchFamily="18" charset="0"/>
                      </a:rPr>
                      <m:t>)</m:t>
                    </m:r>
                  </m:oMath>
                </a14:m>
                <a:r>
                  <a:rPr lang="en-US" sz="2000" b="1" dirty="0">
                    <a:solidFill>
                      <a:schemeClr val="tx1"/>
                    </a:solidFill>
                    <a:latin typeface="Times New Roman" pitchFamily="18" charset="0"/>
                    <a:ea typeface="+mn-ea"/>
                    <a:cs typeface="Times New Roman" pitchFamily="18" charset="0"/>
                  </a:rPr>
                  <a:t>.</a:t>
                </a:r>
                <a:br>
                  <a:rPr lang="en-US" sz="2000" b="1" dirty="0">
                    <a:solidFill>
                      <a:schemeClr val="tx1"/>
                    </a:solidFill>
                    <a:latin typeface="Times New Roman" pitchFamily="18" charset="0"/>
                    <a:ea typeface="+mn-ea"/>
                    <a:cs typeface="Times New Roman" pitchFamily="18" charset="0"/>
                  </a:rPr>
                </a:br>
                <a:r>
                  <a:rPr lang="en-US" sz="2000" b="1" dirty="0">
                    <a:solidFill>
                      <a:schemeClr val="tx1"/>
                    </a:solidFill>
                    <a:latin typeface="Times New Roman" pitchFamily="18" charset="0"/>
                    <a:ea typeface="+mn-ea"/>
                    <a:cs typeface="Times New Roman" pitchFamily="18" charset="0"/>
                  </a:rPr>
                  <a:t>Solution</a:t>
                </a:r>
                <a:r>
                  <a:rPr lang="en-US" sz="2000" dirty="0">
                    <a:solidFill>
                      <a:schemeClr val="tx1"/>
                    </a:solidFill>
                    <a:latin typeface="Times New Roman" pitchFamily="18" charset="0"/>
                    <a:ea typeface="+mn-ea"/>
                    <a:cs typeface="Times New Roman" pitchFamily="18" charset="0"/>
                  </a:rPr>
                  <a:t>:</a:t>
                </a:r>
              </a:p>
              <a:p>
                <a:pPr marL="0" lvl="0" indent="0">
                  <a:buNone/>
                </a:pPr>
                <a:r>
                  <a:rPr lang="en-US" sz="2000" dirty="0">
                    <a:solidFill>
                      <a:prstClr val="black"/>
                    </a:solidFill>
                    <a:latin typeface="Times New Roman" pitchFamily="18" charset="0"/>
                    <a:cs typeface="Times New Roman" pitchFamily="18" charset="0"/>
                  </a:rPr>
                  <a:t>Simpson’s </a:t>
                </a:r>
                <a14:m>
                  <m:oMath xmlns:m="http://schemas.openxmlformats.org/officeDocument/2006/math">
                    <m:f>
                      <m:fPr>
                        <m:ctrlPr>
                          <a:rPr lang="en-US" sz="2000" i="1">
                            <a:solidFill>
                              <a:prstClr val="black"/>
                            </a:solidFill>
                            <a:latin typeface="Cambria Math" panose="02040503050406030204" pitchFamily="18" charset="0"/>
                          </a:rPr>
                        </m:ctrlPr>
                      </m:fPr>
                      <m:num>
                        <m:r>
                          <a:rPr lang="en-US" sz="2000" i="1">
                            <a:solidFill>
                              <a:prstClr val="black"/>
                            </a:solidFill>
                            <a:latin typeface="Cambria Math"/>
                          </a:rPr>
                          <m:t>1</m:t>
                        </m:r>
                      </m:num>
                      <m:den>
                        <m:r>
                          <a:rPr lang="en-US" sz="2000" i="1">
                            <a:solidFill>
                              <a:prstClr val="black"/>
                            </a:solidFill>
                            <a:latin typeface="Cambria Math"/>
                          </a:rPr>
                          <m:t>3</m:t>
                        </m:r>
                      </m:den>
                    </m:f>
                  </m:oMath>
                </a14:m>
                <a:r>
                  <a:rPr lang="en-US" sz="2000" dirty="0">
                    <a:solidFill>
                      <a:prstClr val="black"/>
                    </a:solidFill>
                    <a:latin typeface="Times New Roman" pitchFamily="18" charset="0"/>
                    <a:cs typeface="Times New Roman" pitchFamily="18" charset="0"/>
                  </a:rPr>
                  <a:t> rule is given by </a:t>
                </a:r>
              </a:p>
              <a:p>
                <a:pPr marL="0" lvl="0" indent="0">
                  <a:buNone/>
                </a:pPr>
                <a14:m>
                  <m:oMath xmlns:m="http://schemas.openxmlformats.org/officeDocument/2006/math">
                    <m:r>
                      <m:rPr>
                        <m:sty m:val="p"/>
                      </m:rPr>
                      <a:rPr lang="en-US" sz="2000">
                        <a:solidFill>
                          <a:prstClr val="black"/>
                        </a:solidFill>
                        <a:latin typeface="Cambria Math"/>
                      </a:rPr>
                      <m:t>I</m:t>
                    </m:r>
                    <m:r>
                      <a:rPr lang="en-US" sz="2000">
                        <a:solidFill>
                          <a:prstClr val="black"/>
                        </a:solidFill>
                        <a:latin typeface="Cambria Math"/>
                      </a:rPr>
                      <m:t>=</m:t>
                    </m:r>
                    <m:nary>
                      <m:naryPr>
                        <m:ctrlPr>
                          <a:rPr lang="en-US" sz="2000" i="1">
                            <a:solidFill>
                              <a:prstClr val="black"/>
                            </a:solidFill>
                            <a:latin typeface="Cambria Math" panose="02040503050406030204" pitchFamily="18" charset="0"/>
                          </a:rPr>
                        </m:ctrlPr>
                      </m:naryPr>
                      <m:sub>
                        <m:r>
                          <m:rPr>
                            <m:brk m:alnAt="23"/>
                          </m:rPr>
                          <a:rPr lang="en-US" sz="2000" i="1">
                            <a:solidFill>
                              <a:prstClr val="black"/>
                            </a:solidFill>
                            <a:latin typeface="Cambria Math"/>
                          </a:rPr>
                          <m:t>𝑎</m:t>
                        </m:r>
                      </m:sub>
                      <m:sup>
                        <m:r>
                          <a:rPr lang="en-US" sz="2000" i="1">
                            <a:solidFill>
                              <a:prstClr val="black"/>
                            </a:solidFill>
                            <a:latin typeface="Cambria Math"/>
                          </a:rPr>
                          <m:t>𝑏</m:t>
                        </m:r>
                      </m:sup>
                      <m:e>
                        <m:r>
                          <a:rPr lang="en-US" sz="2000" i="1">
                            <a:solidFill>
                              <a:prstClr val="black"/>
                            </a:solidFill>
                            <a:latin typeface="Cambria Math"/>
                          </a:rPr>
                          <m:t>𝑓</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a:rPr>
                              <m:t>𝑥</m:t>
                            </m:r>
                          </m:e>
                        </m:d>
                        <m:r>
                          <a:rPr lang="en-US" sz="2000" i="1">
                            <a:solidFill>
                              <a:prstClr val="black"/>
                            </a:solidFill>
                            <a:latin typeface="Cambria Math"/>
                          </a:rPr>
                          <m:t>𝑑𝑥</m:t>
                        </m:r>
                        <m:r>
                          <a:rPr lang="en-US" sz="2000" i="1">
                            <a:solidFill>
                              <a:prstClr val="black"/>
                            </a:solidFill>
                            <a:latin typeface="Cambria Math"/>
                          </a:rPr>
                          <m:t>=</m:t>
                        </m:r>
                      </m:e>
                    </m:nary>
                    <m:f>
                      <m:fPr>
                        <m:ctrlPr>
                          <a:rPr lang="en-US" sz="2000" i="1">
                            <a:solidFill>
                              <a:prstClr val="black"/>
                            </a:solidFill>
                            <a:latin typeface="Cambria Math" panose="02040503050406030204" pitchFamily="18" charset="0"/>
                          </a:rPr>
                        </m:ctrlPr>
                      </m:fPr>
                      <m:num>
                        <m:r>
                          <a:rPr lang="en-US" sz="2000" i="1">
                            <a:solidFill>
                              <a:prstClr val="black"/>
                            </a:solidFill>
                            <a:latin typeface="Cambria Math"/>
                          </a:rPr>
                          <m:t>h</m:t>
                        </m:r>
                      </m:num>
                      <m:den>
                        <m:r>
                          <a:rPr lang="en-US" sz="2000" i="1">
                            <a:solidFill>
                              <a:prstClr val="black"/>
                            </a:solidFill>
                            <a:latin typeface="Cambria Math"/>
                          </a:rPr>
                          <m:t>3</m:t>
                        </m:r>
                      </m:den>
                    </m:f>
                    <m:r>
                      <a:rPr lang="en-US" sz="2000" i="1">
                        <a:solidFill>
                          <a:prstClr val="black"/>
                        </a:solidFill>
                        <a:latin typeface="Cambria Math"/>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0</m:t>
                        </m:r>
                      </m:sub>
                    </m:sSub>
                    <m:r>
                      <a:rPr lang="en-US" sz="2000" i="1">
                        <a:solidFill>
                          <a:prstClr val="black"/>
                        </a:solidFill>
                        <a:latin typeface="Cambria Math"/>
                      </a:rPr>
                      <m:t>+2</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2</m:t>
                            </m:r>
                          </m:sub>
                        </m:sSub>
                        <m:r>
                          <a:rPr lang="en-US" sz="2000" i="1">
                            <a:solidFill>
                              <a:prstClr val="black"/>
                            </a:solidFill>
                            <a:latin typeface="Cambria Math"/>
                          </a:rPr>
                          <m:t>+</m:t>
                        </m:r>
                        <m:r>
                          <a:rPr lang="en-US" sz="2000" b="0" i="1" smtClean="0">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m:t>
                            </m:r>
                            <m:r>
                              <a:rPr lang="en-US" sz="2000" i="1">
                                <a:solidFill>
                                  <a:prstClr val="black"/>
                                </a:solidFill>
                                <a:latin typeface="Cambria Math"/>
                              </a:rPr>
                              <m:t>𝑦</m:t>
                            </m:r>
                          </m:e>
                          <m:sub>
                            <m:r>
                              <a:rPr lang="en-US" sz="2000" i="1">
                                <a:solidFill>
                                  <a:prstClr val="black"/>
                                </a:solidFill>
                                <a:latin typeface="Cambria Math"/>
                              </a:rPr>
                              <m:t>𝑛</m:t>
                            </m:r>
                            <m:r>
                              <a:rPr lang="en-US" sz="2000" i="1">
                                <a:solidFill>
                                  <a:prstClr val="black"/>
                                </a:solidFill>
                                <a:latin typeface="Cambria Math"/>
                              </a:rPr>
                              <m:t>−2</m:t>
                            </m:r>
                          </m:sub>
                        </m:sSub>
                      </m:e>
                    </m:d>
                    <m:r>
                      <a:rPr lang="en-US" sz="2000" i="1">
                        <a:solidFill>
                          <a:prstClr val="black"/>
                        </a:solidFill>
                        <a:latin typeface="Cambria Math"/>
                      </a:rPr>
                      <m:t>+4(</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1</m:t>
                        </m:r>
                      </m:sub>
                    </m:sSub>
                    <m:r>
                      <a:rPr lang="en-US" sz="2000" i="1">
                        <a:solidFill>
                          <a:prstClr val="black"/>
                        </a:solidFill>
                        <a:latin typeface="Cambria Math"/>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3</m:t>
                        </m:r>
                      </m:sub>
                    </m:sSub>
                    <m:r>
                      <a:rPr lang="en-US" sz="2000" i="1">
                        <a:solidFill>
                          <a:prstClr val="black"/>
                        </a:solidFill>
                        <a:latin typeface="Cambria Math"/>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𝑛</m:t>
                        </m:r>
                        <m:r>
                          <a:rPr lang="en-US" sz="2000" i="1">
                            <a:solidFill>
                              <a:prstClr val="black"/>
                            </a:solidFill>
                            <a:latin typeface="Cambria Math"/>
                          </a:rPr>
                          <m:t>−1</m:t>
                        </m:r>
                      </m:sub>
                    </m:sSub>
                    <m:r>
                      <a:rPr lang="en-US" sz="2000" i="1">
                        <a:solidFill>
                          <a:prstClr val="black"/>
                        </a:solidFill>
                        <a:latin typeface="Cambria Math"/>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a:rPr>
                          <m:t>𝑦</m:t>
                        </m:r>
                      </m:e>
                      <m:sub>
                        <m:r>
                          <a:rPr lang="en-US" sz="2000" i="1">
                            <a:solidFill>
                              <a:prstClr val="black"/>
                            </a:solidFill>
                            <a:latin typeface="Cambria Math"/>
                          </a:rPr>
                          <m:t>𝑛</m:t>
                        </m:r>
                      </m:sub>
                    </m:sSub>
                    <m:r>
                      <a:rPr lang="en-US" sz="2000" i="1">
                        <a:solidFill>
                          <a:prstClr val="black"/>
                        </a:solidFill>
                        <a:latin typeface="Cambria Math"/>
                      </a:rPr>
                      <m:t>]</m:t>
                    </m:r>
                  </m:oMath>
                </a14:m>
                <a:r>
                  <a:rPr lang="en-US" sz="2000" dirty="0">
                    <a:solidFill>
                      <a:prstClr val="black"/>
                    </a:solidFill>
                    <a:latin typeface="Times New Roman" pitchFamily="18" charset="0"/>
                    <a:cs typeface="Times New Roman" pitchFamily="18" charset="0"/>
                  </a:rPr>
                  <a:t/>
                </a:r>
              </a:p>
              <a:p>
                <a:pPr marL="0" lvl="0" indent="0">
                  <a:buNone/>
                </a:pPr>
                <a:r>
                  <a:rPr lang="en-US" sz="2000" dirty="0">
                    <a:solidFill>
                      <a:prstClr val="black"/>
                    </a:solidFill>
                    <a:latin typeface="Times New Roman" pitchFamily="18" charset="0"/>
                    <a:cs typeface="Times New Roman" pitchFamily="18" charset="0"/>
                  </a:rPr>
                  <a:t>Where </a:t>
                </a:r>
                <a14:m>
                  <m:oMath xmlns:m="http://schemas.openxmlformats.org/officeDocument/2006/math">
                    <m:r>
                      <a:rPr lang="en-US" sz="2000" i="1">
                        <a:solidFill>
                          <a:prstClr val="black"/>
                        </a:solidFill>
                        <a:latin typeface="Cambria Math"/>
                      </a:rPr>
                      <m:t>h</m:t>
                    </m:r>
                    <m:r>
                      <a:rPr lang="en-US" sz="2000" i="1">
                        <a:solidFill>
                          <a:prstClr val="black"/>
                        </a:solidFill>
                        <a:latin typeface="Cambria Math"/>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a:rPr>
                          <m:t>(</m:t>
                        </m:r>
                        <m:r>
                          <a:rPr lang="en-US" sz="2000" i="1">
                            <a:solidFill>
                              <a:prstClr val="black"/>
                            </a:solidFill>
                            <a:latin typeface="Cambria Math"/>
                          </a:rPr>
                          <m:t>𝑏</m:t>
                        </m:r>
                        <m:r>
                          <a:rPr lang="en-US" sz="2000" i="1">
                            <a:solidFill>
                              <a:prstClr val="black"/>
                            </a:solidFill>
                            <a:latin typeface="Cambria Math"/>
                          </a:rPr>
                          <m:t>−</m:t>
                        </m:r>
                        <m:r>
                          <a:rPr lang="en-US" sz="2000" i="1">
                            <a:solidFill>
                              <a:prstClr val="black"/>
                            </a:solidFill>
                            <a:latin typeface="Cambria Math"/>
                          </a:rPr>
                          <m:t>𝑎</m:t>
                        </m:r>
                        <m:r>
                          <a:rPr lang="en-US" sz="2000" i="1">
                            <a:solidFill>
                              <a:prstClr val="black"/>
                            </a:solidFill>
                            <a:latin typeface="Cambria Math"/>
                          </a:rPr>
                          <m:t>)</m:t>
                        </m:r>
                      </m:num>
                      <m:den>
                        <m:r>
                          <a:rPr lang="en-US" sz="2000" i="1">
                            <a:solidFill>
                              <a:prstClr val="black"/>
                            </a:solidFill>
                            <a:latin typeface="Cambria Math"/>
                          </a:rPr>
                          <m:t>𝑛</m:t>
                        </m:r>
                      </m:den>
                    </m:f>
                  </m:oMath>
                </a14:m>
                <a:r>
                  <a:rPr lang="en-US" sz="2000" dirty="0">
                    <a:solidFill>
                      <a:prstClr val="black"/>
                    </a:solidFill>
                    <a:latin typeface="Times New Roman" pitchFamily="18" charset="0"/>
                    <a:cs typeface="Times New Roman" pitchFamily="18" charset="0"/>
                  </a:rPr>
                  <a:t>,  </a:t>
                </a:r>
                <a14:m>
                  <m:oMath xmlns:m="http://schemas.openxmlformats.org/officeDocument/2006/math">
                    <m:r>
                      <a:rPr lang="en-US" sz="2000" i="1" dirty="0" smtClean="0">
                        <a:solidFill>
                          <a:prstClr val="black"/>
                        </a:solidFill>
                        <a:latin typeface="Cambria Math" panose="02040503050406030204" pitchFamily="18" charset="0"/>
                        <a:cs typeface="Times New Roman" pitchFamily="18" charset="0"/>
                      </a:rPr>
                      <m:t>𝑛</m:t>
                    </m:r>
                    <m:r>
                      <a:rPr lang="en-US" sz="2000" i="1" dirty="0" smtClean="0">
                        <a:solidFill>
                          <a:prstClr val="black"/>
                        </a:solidFill>
                        <a:latin typeface="Cambria Math" panose="02040503050406030204" pitchFamily="18" charset="0"/>
                        <a:cs typeface="Times New Roman" pitchFamily="18" charset="0"/>
                      </a:rPr>
                      <m:t>= </m:t>
                    </m:r>
                  </m:oMath>
                </a14:m>
                <a:r>
                  <a:rPr lang="en-US" sz="2000" dirty="0">
                    <a:solidFill>
                      <a:prstClr val="black"/>
                    </a:solidFill>
                    <a:latin typeface="Times New Roman" pitchFamily="18" charset="0"/>
                    <a:cs typeface="Times New Roman" pitchFamily="18" charset="0"/>
                  </a:rPr>
                  <a:t>number of subintervals</a:t>
                </a:r>
              </a:p>
              <a:p>
                <a:pPr marL="0" indent="0">
                  <a:buNone/>
                </a:pPr>
                <a:endParaRPr lang="en-US" sz="2000" dirty="0">
                  <a:solidFill>
                    <a:prstClr val="black"/>
                  </a:solidFill>
                  <a:latin typeface="Times New Roman" pitchFamily="18" charset="0"/>
                  <a:cs typeface="Times New Roman" pitchFamily="18" charset="0"/>
                </a:endParaRPr>
              </a:p>
              <a:p>
                <a:pPr marL="0" indent="0">
                  <a:buNone/>
                </a:pPr>
                <a:endParaRPr lang="en-US" sz="2000" dirty="0">
                  <a:solidFill>
                    <a:prstClr val="black"/>
                  </a:solidFill>
                  <a:latin typeface="Times New Roman" pitchFamily="18" charset="0"/>
                  <a:cs typeface="Times New Roman" pitchFamily="18" charset="0"/>
                </a:endParaRPr>
              </a:p>
              <a:p>
                <a:pPr marL="0" indent="0">
                  <a:buNone/>
                </a:pPr>
                <a:endParaRPr lang="en-US" sz="2000" dirty="0">
                  <a:solidFill>
                    <a:prstClr val="black"/>
                  </a:solidFill>
                  <a:latin typeface="Times New Roman" pitchFamily="18" charset="0"/>
                  <a:cs typeface="Times New Roman" pitchFamily="18" charset="0"/>
                </a:endParaRPr>
              </a:p>
              <a:p>
                <a:pPr marL="0" indent="0">
                  <a:buNone/>
                </a:pPr>
                <a:endParaRPr lang="en-US" sz="2000" dirty="0">
                  <a:solidFill>
                    <a:prstClr val="black"/>
                  </a:solidFill>
                  <a:latin typeface="Times New Roman" pitchFamily="18" charset="0"/>
                  <a:cs typeface="Times New Roman" pitchFamily="18" charset="0"/>
                </a:endParaRPr>
              </a:p>
              <a:p>
                <a:pPr marL="0" indent="0">
                  <a:buNone/>
                </a:pPr>
                <a:r>
                  <a:rPr lang="en-US" sz="2000" dirty="0">
                    <a:solidFill>
                      <a:prstClr val="black"/>
                    </a:solidFill>
                    <a:latin typeface="Times New Roman" pitchFamily="18" charset="0"/>
                    <a:cs typeface="Times New Roman" pitchFamily="18" charset="0"/>
                  </a:rPr>
                  <a:t>Then </a:t>
                </a:r>
                <a14:m>
                  <m:oMath xmlns:m="http://schemas.openxmlformats.org/officeDocument/2006/math">
                    <m:r>
                      <a:rPr lang="en-US" sz="2000" b="0" i="1" smtClean="0">
                        <a:solidFill>
                          <a:prstClr val="black"/>
                        </a:solidFill>
                        <a:latin typeface="Cambria Math" panose="02040503050406030204" pitchFamily="18" charset="0"/>
                        <a:cs typeface="Times New Roman" pitchFamily="18" charset="0"/>
                      </a:rPr>
                      <m:t>𝐼</m:t>
                    </m:r>
                    <m:r>
                      <a:rPr lang="en-US" sz="2000" b="0" i="1" smtClean="0">
                        <a:solidFill>
                          <a:prstClr val="black"/>
                        </a:solidFill>
                        <a:latin typeface="Cambria Math" panose="02040503050406030204" pitchFamily="18" charset="0"/>
                        <a:cs typeface="Times New Roman" pitchFamily="18" charset="0"/>
                      </a:rPr>
                      <m:t>=0.69</m:t>
                    </m:r>
                  </m:oMath>
                </a14:m>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815"/>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F1184BC1-B667-41FC-875B-F48F422E4BE3}"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mc:AlternateContent xmlns:mc="http://schemas.openxmlformats.org/markup-compatibility/2006">
        <mc:Choice xmlns:a14="http://schemas.microsoft.com/office/drawing/2010/main" xmlns="" Requires="a14">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latin typeface="+mj-lt"/>
                  <a:cs typeface="Times New Roman" pitchFamily="18" charset="0"/>
                </a:endParaRPr>
              </a:p>
              <a:p>
                <a:pPr algn="ctr"/>
                <a:r>
                  <a:rPr lang="en-US" sz="3000" b="1" dirty="0">
                    <a:latin typeface="+mj-lt"/>
                    <a:cs typeface="Times New Roman" pitchFamily="18" charset="0"/>
                  </a:rPr>
                  <a:t>Simpson’s </a:t>
                </a:r>
                <a14:m>
                  <m:oMath xmlns:m="http://schemas.openxmlformats.org/officeDocument/2006/math">
                    <m:f>
                      <m:fPr>
                        <m:ctrlPr>
                          <a:rPr lang="en-US" sz="3000" b="1" i="1" smtClean="0">
                            <a:latin typeface="Cambria Math" panose="02040503050406030204" pitchFamily="18" charset="0"/>
                          </a:rPr>
                        </m:ctrlPr>
                      </m:fPr>
                      <m:num>
                        <m:r>
                          <a:rPr lang="en-US" sz="3000" b="1" i="1" smtClean="0">
                            <a:latin typeface="Cambria Math" panose="02040503050406030204" pitchFamily="18" charset="0"/>
                          </a:rPr>
                          <m:t>𝟏</m:t>
                        </m:r>
                      </m:num>
                      <m:den>
                        <m:r>
                          <a:rPr lang="en-US" sz="3000" b="1" i="1" smtClean="0">
                            <a:latin typeface="Cambria Math" panose="02040503050406030204" pitchFamily="18" charset="0"/>
                          </a:rPr>
                          <m:t>𝟑</m:t>
                        </m:r>
                      </m:den>
                    </m:f>
                  </m:oMath>
                </a14:m>
                <a:r>
                  <a:rPr lang="en-US" sz="3000" b="1" dirty="0">
                    <a:latin typeface="+mj-lt"/>
                    <a:cs typeface="Times New Roman" pitchFamily="18" charset="0"/>
                  </a:rPr>
                  <a:t> Rule </a:t>
                </a:r>
                <a:r>
                  <a:rPr lang="en-US" sz="3000" b="1" dirty="0">
                    <a:latin typeface="+mj-lt"/>
                  </a:rPr>
                  <a:t>[CO4]</a:t>
                </a:r>
              </a:p>
              <a:p>
                <a:pPr algn="ctr"/>
                <a:endParaRPr lang="en-US" sz="3000" b="1" dirty="0"/>
              </a:p>
              <a:p>
                <a:pPr algn="ctr"/>
                <a:endParaRPr lang="en-US" sz="3000" dirty="0"/>
              </a:p>
            </p:txBody>
          </p:sp>
        </mc:Choice>
        <mc:Fallback>
          <p:sp>
            <p:nvSpPr>
              <p:cNvPr id="7" name="Title 1"/>
              <p:cNvSpPr txBox="1">
                <a:spLocks noRot="1" noChangeAspect="1" noMove="1" noResize="1" noEditPoints="1" noAdjustHandles="1" noChangeArrowheads="1" noChangeShapeType="1" noTextEdit="1"/>
              </p:cNvSpPr>
              <p:nvPr/>
            </p:nvSpPr>
            <p:spPr>
              <a:xfrm>
                <a:off x="1371600" y="0"/>
                <a:ext cx="7772400" cy="685799"/>
              </a:xfrm>
              <a:prstGeom prst="rect">
                <a:avLst/>
              </a:prstGeom>
              <a:blipFill>
                <a:blip r:embed="rId3"/>
                <a:stretch>
                  <a:fillRect/>
                </a:stretch>
              </a:blipFill>
            </p:spPr>
            <p:txBody>
              <a:bodyPr/>
              <a:lstStyle/>
              <a:p>
                <a:r>
                  <a:rPr lang="hi-IN">
                    <a:noFill/>
                  </a:rPr>
                  <a:t> </a:t>
                </a:r>
              </a:p>
            </p:txBody>
          </p:sp>
        </mc:Fallback>
      </mc:AlternateContent>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pic>
        <p:nvPicPr>
          <p:cNvPr id="8" name="Picture 7">
            <a:extLst>
              <a:ext uri="{FF2B5EF4-FFF2-40B4-BE49-F238E27FC236}">
                <a16:creationId xmlns:a16="http://schemas.microsoft.com/office/drawing/2014/main" xmlns="" id="{4880D04D-BE0F-474A-84F5-98FFEEAF7B08}"/>
              </a:ext>
            </a:extLst>
          </p:cNvPr>
          <p:cNvPicPr>
            <a:picLocks noChangeAspect="1"/>
          </p:cNvPicPr>
          <p:nvPr/>
        </p:nvPicPr>
        <p:blipFill>
          <a:blip r:embed="rId5"/>
          <a:stretch>
            <a:fillRect/>
          </a:stretch>
        </p:blipFill>
        <p:spPr>
          <a:xfrm>
            <a:off x="286140" y="3623021"/>
            <a:ext cx="8571719" cy="1060796"/>
          </a:xfrm>
          <a:prstGeom prst="rect">
            <a:avLst/>
          </a:prstGeom>
        </p:spPr>
      </p:pic>
    </p:spTree>
    <p:extLst>
      <p:ext uri="{BB962C8B-B14F-4D97-AF65-F5344CB8AC3E}">
        <p14:creationId xmlns:p14="http://schemas.microsoft.com/office/powerpoint/2010/main" xmlns="" val="963389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fontScale="92500" lnSpcReduction="10000"/>
              </a:bodyPr>
              <a:lstStyle/>
              <a:p>
                <a:pPr marL="0" lvl="0" indent="0">
                  <a:buNone/>
                </a:pPr>
                <a:r>
                  <a:rPr lang="en-US" sz="2200" dirty="0">
                    <a:solidFill>
                      <a:prstClr val="black"/>
                    </a:solidFill>
                    <a:latin typeface="+mj-lt"/>
                    <a:cs typeface="Times New Roman" pitchFamily="18" charset="0"/>
                  </a:rPr>
                  <a:t>Let </a:t>
                </a:r>
                <a14:m>
                  <m:oMath xmlns:m="http://schemas.openxmlformats.org/officeDocument/2006/math">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sub>
                    </m:sSub>
                  </m:oMath>
                </a14:m>
                <a:r>
                  <a:rPr lang="en-US" sz="2200" dirty="0">
                    <a:solidFill>
                      <a:prstClr val="black"/>
                    </a:solidFill>
                    <a:latin typeface="+mj-lt"/>
                    <a:cs typeface="Times New Roman" pitchFamily="18" charset="0"/>
                  </a:rPr>
                  <a:t> be the values of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𝑦</m:t>
                    </m:r>
                    <m:r>
                      <a:rPr lang="en-US" sz="2200" i="1" dirty="0" smtClean="0">
                        <a:solidFill>
                          <a:prstClr val="black"/>
                        </a:solidFill>
                        <a:latin typeface="Cambria Math" panose="02040503050406030204" pitchFamily="18" charset="0"/>
                        <a:cs typeface="Times New Roman" pitchFamily="18" charset="0"/>
                      </a:rPr>
                      <m:t>=</m:t>
                    </m:r>
                    <m:r>
                      <a:rPr lang="en-US" sz="2200" i="1" dirty="0" smtClean="0">
                        <a:solidFill>
                          <a:prstClr val="black"/>
                        </a:solidFill>
                        <a:latin typeface="Cambria Math" panose="02040503050406030204" pitchFamily="18" charset="0"/>
                        <a:cs typeface="Times New Roman" pitchFamily="18" charset="0"/>
                      </a:rPr>
                      <m:t>𝑓</m:t>
                    </m:r>
                    <m:r>
                      <a:rPr lang="en-US" sz="2200" i="1" dirty="0" smtClean="0">
                        <a:solidFill>
                          <a:prstClr val="black"/>
                        </a:solidFill>
                        <a:latin typeface="Cambria Math" panose="02040503050406030204" pitchFamily="18" charset="0"/>
                        <a:cs typeface="Times New Roman" pitchFamily="18" charset="0"/>
                      </a:rPr>
                      <m:t>(</m:t>
                    </m:r>
                    <m:r>
                      <a:rPr lang="en-US" sz="2200" i="1" dirty="0" smtClean="0">
                        <a:solidFill>
                          <a:prstClr val="black"/>
                        </a:solidFill>
                        <a:latin typeface="Cambria Math" panose="02040503050406030204" pitchFamily="18" charset="0"/>
                        <a:cs typeface="Times New Roman" pitchFamily="18" charset="0"/>
                      </a:rPr>
                      <m:t>𝑥</m:t>
                    </m:r>
                    <m:r>
                      <a:rPr lang="en-US" sz="2200" i="1" dirty="0" smtClean="0">
                        <a:solidFill>
                          <a:prstClr val="black"/>
                        </a:solidFill>
                        <a:latin typeface="Cambria Math" panose="02040503050406030204" pitchFamily="18" charset="0"/>
                        <a:cs typeface="Times New Roman" pitchFamily="18" charset="0"/>
                      </a:rPr>
                      <m:t>)</m:t>
                    </m:r>
                  </m:oMath>
                </a14:m>
                <a:r>
                  <a:rPr lang="en-US" sz="2200" dirty="0">
                    <a:solidFill>
                      <a:prstClr val="black"/>
                    </a:solidFill>
                    <a:latin typeface="+mj-lt"/>
                    <a:cs typeface="Times New Roman" pitchFamily="18" charset="0"/>
                  </a:rPr>
                  <a:t> corresponding to </a:t>
                </a:r>
              </a:p>
              <a:p>
                <a:pPr marL="0" lvl="0" indent="0">
                  <a:buNone/>
                </a:pPr>
                <a14:m>
                  <m:oMath xmlns:m="http://schemas.openxmlformats.org/officeDocument/2006/math">
                    <m:r>
                      <a:rPr lang="en-US" sz="2200" i="1">
                        <a:solidFill>
                          <a:prstClr val="black"/>
                        </a:solidFill>
                        <a:latin typeface="Cambria Math" panose="02040503050406030204" pitchFamily="18" charset="0"/>
                      </a:rPr>
                      <m:t>𝑥</m:t>
                    </m:r>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𝑎</m:t>
                    </m:r>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𝑥</m:t>
                        </m:r>
                      </m:e>
                      <m:sub>
                        <m:r>
                          <a:rPr lang="en-US" sz="2200" i="1">
                            <a:solidFill>
                              <a:prstClr val="black"/>
                            </a:solidFill>
                            <a:latin typeface="Cambria Math" panose="02040503050406030204" pitchFamily="18" charset="0"/>
                          </a:rPr>
                          <m:t>𝑛</m:t>
                        </m:r>
                      </m:sub>
                    </m:sSub>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𝑏</m:t>
                    </m:r>
                  </m:oMath>
                </a14:m>
                <a:r>
                  <a:rPr lang="en-US" sz="2200" dirty="0">
                    <a:solidFill>
                      <a:prstClr val="black"/>
                    </a:solidFill>
                    <a:latin typeface="+mj-lt"/>
                    <a:cs typeface="Times New Roman" pitchFamily="18" charset="0"/>
                  </a:rPr>
                  <a:t>, which are equally spaced with interval as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h</m:t>
                    </m:r>
                  </m:oMath>
                </a14:m>
                <a:r>
                  <a:rPr lang="en-US" sz="2200" dirty="0">
                    <a:solidFill>
                      <a:prstClr val="black"/>
                    </a:solidFill>
                    <a:latin typeface="+mj-lt"/>
                    <a:cs typeface="Times New Roman" pitchFamily="18" charset="0"/>
                  </a:rPr>
                  <a:t>. Then the Simpson’s </a:t>
                </a:r>
                <a14:m>
                  <m:oMath xmlns:m="http://schemas.openxmlformats.org/officeDocument/2006/math">
                    <m:f>
                      <m:fPr>
                        <m:ctrlPr>
                          <a:rPr lang="en-US" sz="2200" i="1">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3</m:t>
                        </m:r>
                      </m:num>
                      <m:den>
                        <m:r>
                          <a:rPr lang="en-US" sz="2200" b="0" i="1" smtClean="0">
                            <a:solidFill>
                              <a:prstClr val="black"/>
                            </a:solidFill>
                            <a:latin typeface="Cambria Math" panose="02040503050406030204" pitchFamily="18" charset="0"/>
                          </a:rPr>
                          <m:t>8</m:t>
                        </m:r>
                      </m:den>
                    </m:f>
                  </m:oMath>
                </a14:m>
                <a:r>
                  <a:rPr lang="en-US" sz="2200" dirty="0">
                    <a:solidFill>
                      <a:prstClr val="black"/>
                    </a:solidFill>
                    <a:latin typeface="+mj-lt"/>
                    <a:cs typeface="Times New Roman" pitchFamily="18" charset="0"/>
                  </a:rPr>
                  <a:t> rule is given by </a:t>
                </a:r>
                <a:endParaRPr lang="en-US" sz="2200" dirty="0">
                  <a:solidFill>
                    <a:prstClr val="black"/>
                  </a:solidFill>
                  <a:latin typeface="+mj-lt"/>
                </a:endParaRPr>
              </a:p>
              <a:p>
                <a:pPr marL="0" lvl="0" indent="0">
                  <a:buNone/>
                </a:pPr>
                <a14:m>
                  <m:oMath xmlns:m="http://schemas.openxmlformats.org/officeDocument/2006/math">
                    <m:r>
                      <m:rPr>
                        <m:sty m:val="p"/>
                      </m:rPr>
                      <a:rPr lang="en-US" sz="2200">
                        <a:solidFill>
                          <a:prstClr val="black"/>
                        </a:solidFill>
                        <a:latin typeface="Cambria Math" panose="02040503050406030204" pitchFamily="18" charset="0"/>
                      </a:rPr>
                      <m:t>I</m:t>
                    </m:r>
                    <m:r>
                      <a:rPr lang="en-US" sz="2200">
                        <a:solidFill>
                          <a:prstClr val="black"/>
                        </a:solidFill>
                        <a:latin typeface="Cambria Math" panose="02040503050406030204" pitchFamily="18" charset="0"/>
                      </a:rPr>
                      <m:t>=</m:t>
                    </m:r>
                    <m:nary>
                      <m:naryPr>
                        <m:ctrlPr>
                          <a:rPr lang="en-US" sz="2200" i="1" smtClean="0">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𝑎</m:t>
                        </m:r>
                      </m:sub>
                      <m:sup>
                        <m:r>
                          <a:rPr lang="en-US" sz="2200" i="1">
                            <a:solidFill>
                              <a:prstClr val="black"/>
                            </a:solidFill>
                            <a:latin typeface="Cambria Math" panose="02040503050406030204" pitchFamily="18" charset="0"/>
                          </a:rPr>
                          <m:t>𝑏</m:t>
                        </m:r>
                      </m:sup>
                      <m:e>
                        <m:r>
                          <a:rPr lang="en-US" sz="2200" i="1">
                            <a:solidFill>
                              <a:prstClr val="black"/>
                            </a:solidFill>
                            <a:latin typeface="Cambria Math" panose="02040503050406030204" pitchFamily="18" charset="0"/>
                          </a:rPr>
                          <m:t>𝑓</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𝑥</m:t>
                            </m:r>
                          </m:e>
                        </m:d>
                        <m:r>
                          <a:rPr lang="en-US" sz="2200" i="1">
                            <a:solidFill>
                              <a:prstClr val="black"/>
                            </a:solidFill>
                            <a:latin typeface="Cambria Math" panose="02040503050406030204" pitchFamily="18" charset="0"/>
                          </a:rPr>
                          <m:t>𝑑𝑥</m:t>
                        </m:r>
                      </m:e>
                    </m:nary>
                  </m:oMath>
                </a14:m>
                <a:r>
                  <a:rPr lang="en-US" sz="2200" dirty="0">
                    <a:solidFill>
                      <a:prstClr val="black"/>
                    </a:solidFill>
                    <a:latin typeface="+mj-lt"/>
                    <a:cs typeface="Times New Roman" pitchFamily="18" charset="0"/>
                  </a:rPr>
                  <a:t/>
                </a:r>
                <a14:m>
                  <m:oMath xmlns:m="http://schemas.openxmlformats.org/officeDocument/2006/math">
                    <m:r>
                      <a:rPr lang="en-US" sz="2200" b="0" i="1" smtClean="0">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3</m:t>
                        </m:r>
                        <m:r>
                          <a:rPr lang="en-US" sz="2200" i="1">
                            <a:solidFill>
                              <a:prstClr val="black"/>
                            </a:solidFill>
                            <a:latin typeface="Cambria Math" panose="02040503050406030204" pitchFamily="18" charset="0"/>
                          </a:rPr>
                          <m:t>h</m:t>
                        </m:r>
                      </m:num>
                      <m:den>
                        <m:r>
                          <a:rPr lang="en-US" sz="2200" i="1">
                            <a:solidFill>
                              <a:prstClr val="black"/>
                            </a:solidFill>
                            <a:latin typeface="Cambria Math" panose="02040503050406030204" pitchFamily="18" charset="0"/>
                          </a:rPr>
                          <m:t>8</m:t>
                        </m:r>
                      </m:den>
                    </m:f>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0</m:t>
                        </m:r>
                      </m:sub>
                    </m:sSub>
                    <m:r>
                      <a:rPr lang="en-US" sz="2200" i="1">
                        <a:solidFill>
                          <a:prstClr val="black"/>
                        </a:solidFill>
                        <a:latin typeface="Cambria Math" panose="02040503050406030204" pitchFamily="18" charset="0"/>
                      </a:rPr>
                      <m:t>+2</m:t>
                    </m:r>
                    <m:d>
                      <m:dPr>
                        <m:ctrlPr>
                          <a:rPr lang="en-US" sz="2200" i="1">
                            <a:solidFill>
                              <a:prstClr val="black"/>
                            </a:solidFill>
                            <a:latin typeface="Cambria Math" panose="02040503050406030204" pitchFamily="18" charset="0"/>
                          </a:rPr>
                        </m:ctrlPr>
                      </m:dPr>
                      <m:e>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3</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6</m:t>
                            </m:r>
                          </m:sub>
                        </m:sSub>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r>
                              <a:rPr lang="en-US" sz="2200" i="1">
                                <a:solidFill>
                                  <a:prstClr val="black"/>
                                </a:solidFill>
                                <a:latin typeface="Cambria Math" panose="02040503050406030204" pitchFamily="18" charset="0"/>
                              </a:rPr>
                              <m:t>−3</m:t>
                            </m:r>
                          </m:sub>
                        </m:sSub>
                      </m:e>
                    </m:d>
                    <m:r>
                      <a:rPr lang="en-US" sz="2200" i="1">
                        <a:solidFill>
                          <a:prstClr val="black"/>
                        </a:solidFill>
                        <a:latin typeface="Cambria Math" panose="02040503050406030204" pitchFamily="18" charset="0"/>
                      </a:rPr>
                      <m:t>+3(</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2</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4</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r>
                          <a:rPr lang="en-US" sz="2200" i="1">
                            <a:solidFill>
                              <a:prstClr val="black"/>
                            </a:solidFill>
                            <a:latin typeface="Cambria Math" panose="02040503050406030204" pitchFamily="18" charset="0"/>
                          </a:rPr>
                          <m:t>−1</m:t>
                        </m:r>
                      </m:sub>
                    </m:sSub>
                    <m:r>
                      <a:rPr lang="en-US" sz="2200" i="1">
                        <a:solidFill>
                          <a:prstClr val="black"/>
                        </a:solidFill>
                        <a:latin typeface="Cambria Math" panose="02040503050406030204" pitchFamily="18" charset="0"/>
                      </a:rPr>
                      <m:t>)+</m:t>
                    </m:r>
                    <m:sSub>
                      <m:sSubPr>
                        <m:ctrlPr>
                          <a:rPr lang="en-US" sz="2200" i="1">
                            <a:solidFill>
                              <a:prstClr val="black"/>
                            </a:solidFill>
                            <a:latin typeface="Cambria Math" panose="02040503050406030204" pitchFamily="18" charset="0"/>
                          </a:rPr>
                        </m:ctrlPr>
                      </m:sSubPr>
                      <m:e>
                        <m:r>
                          <a:rPr lang="en-US" sz="2200" i="1">
                            <a:solidFill>
                              <a:prstClr val="black"/>
                            </a:solidFill>
                            <a:latin typeface="Cambria Math" panose="02040503050406030204" pitchFamily="18" charset="0"/>
                          </a:rPr>
                          <m:t>𝑦</m:t>
                        </m:r>
                      </m:e>
                      <m:sub>
                        <m:r>
                          <a:rPr lang="en-US" sz="2200" i="1">
                            <a:solidFill>
                              <a:prstClr val="black"/>
                            </a:solidFill>
                            <a:latin typeface="Cambria Math" panose="02040503050406030204" pitchFamily="18" charset="0"/>
                          </a:rPr>
                          <m:t>𝑛</m:t>
                        </m:r>
                      </m:sub>
                    </m:sSub>
                    <m:r>
                      <a:rPr lang="en-US" sz="2200" i="1">
                        <a:solidFill>
                          <a:prstClr val="black"/>
                        </a:solidFill>
                        <a:latin typeface="Cambria Math" panose="02040503050406030204" pitchFamily="18" charset="0"/>
                      </a:rPr>
                      <m:t>]</m:t>
                    </m:r>
                  </m:oMath>
                </a14:m>
                <a:r>
                  <a:rPr lang="en-US" sz="2200" dirty="0">
                    <a:solidFill>
                      <a:prstClr val="black"/>
                    </a:solidFill>
                    <a:latin typeface="+mj-lt"/>
                    <a:cs typeface="Times New Roman" pitchFamily="18" charset="0"/>
                  </a:rPr>
                  <a:t> ..(1)</a:t>
                </a:r>
              </a:p>
              <a:p>
                <a:pPr marL="0" lvl="0" indent="0">
                  <a:buNone/>
                </a:pPr>
                <a:r>
                  <a:rPr lang="en-US" sz="2200" dirty="0">
                    <a:solidFill>
                      <a:prstClr val="black"/>
                    </a:solidFill>
                    <a:latin typeface="+mj-lt"/>
                    <a:cs typeface="Times New Roman" pitchFamily="18" charset="0"/>
                  </a:rPr>
                  <a:t>where </a:t>
                </a:r>
                <a14:m>
                  <m:oMath xmlns:m="http://schemas.openxmlformats.org/officeDocument/2006/math">
                    <m:r>
                      <a:rPr lang="en-US" sz="2200" i="1">
                        <a:solidFill>
                          <a:prstClr val="black"/>
                        </a:solidFill>
                        <a:latin typeface="Cambria Math" panose="02040503050406030204" pitchFamily="18" charset="0"/>
                      </a:rPr>
                      <m:t>h</m:t>
                    </m:r>
                    <m:r>
                      <a:rPr lang="en-US" sz="2200" i="1">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𝑏</m:t>
                        </m:r>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𝑎</m:t>
                        </m:r>
                        <m:r>
                          <a:rPr lang="en-US" sz="2200" i="1">
                            <a:solidFill>
                              <a:prstClr val="black"/>
                            </a:solidFill>
                            <a:latin typeface="Cambria Math" panose="02040503050406030204" pitchFamily="18" charset="0"/>
                          </a:rPr>
                          <m:t>)</m:t>
                        </m:r>
                      </m:num>
                      <m:den>
                        <m:r>
                          <a:rPr lang="en-US" sz="2200" i="1">
                            <a:solidFill>
                              <a:prstClr val="black"/>
                            </a:solidFill>
                            <a:latin typeface="Cambria Math" panose="02040503050406030204" pitchFamily="18" charset="0"/>
                          </a:rPr>
                          <m:t>𝑛</m:t>
                        </m:r>
                      </m:den>
                    </m:f>
                  </m:oMath>
                </a14:m>
                <a:r>
                  <a:rPr lang="en-US" sz="2200" dirty="0">
                    <a:solidFill>
                      <a:prstClr val="black"/>
                    </a:solidFill>
                    <a:latin typeface="+mj-lt"/>
                    <a:cs typeface="Times New Roman" pitchFamily="18" charset="0"/>
                  </a:rPr>
                  <a:t>,  </a:t>
                </a:r>
                <a14:m>
                  <m:oMath xmlns:m="http://schemas.openxmlformats.org/officeDocument/2006/math">
                    <m:r>
                      <a:rPr lang="en-US" sz="2200" i="1" dirty="0" smtClean="0">
                        <a:solidFill>
                          <a:prstClr val="black"/>
                        </a:solidFill>
                        <a:latin typeface="Cambria Math" panose="02040503050406030204" pitchFamily="18" charset="0"/>
                        <a:cs typeface="Times New Roman" pitchFamily="18" charset="0"/>
                      </a:rPr>
                      <m:t>𝑛</m:t>
                    </m:r>
                    <m:r>
                      <a:rPr lang="en-US" sz="2200" i="1" dirty="0" smtClean="0">
                        <a:solidFill>
                          <a:prstClr val="black"/>
                        </a:solidFill>
                        <a:latin typeface="Cambria Math" panose="02040503050406030204" pitchFamily="18" charset="0"/>
                        <a:cs typeface="Times New Roman" pitchFamily="18" charset="0"/>
                      </a:rPr>
                      <m:t>= </m:t>
                    </m:r>
                  </m:oMath>
                </a14:m>
                <a:r>
                  <a:rPr lang="en-US" sz="2200" dirty="0">
                    <a:solidFill>
                      <a:prstClr val="black"/>
                    </a:solidFill>
                    <a:latin typeface="+mj-lt"/>
                    <a:cs typeface="Times New Roman" pitchFamily="18" charset="0"/>
                  </a:rPr>
                  <a:t>number of subintervals</a:t>
                </a:r>
              </a:p>
              <a:p>
                <a:pPr marL="0" lvl="0" indent="0">
                  <a:buNone/>
                </a:pPr>
                <a:r>
                  <a:rPr lang="en-US" sz="2200" dirty="0">
                    <a:solidFill>
                      <a:prstClr val="black"/>
                    </a:solidFill>
                    <a:latin typeface="+mj-lt"/>
                    <a:cs typeface="Times New Roman" pitchFamily="18" charset="0"/>
                  </a:rPr>
                  <a:t>To apply this rule, the number of subintervals should be multiple of 3.</a:t>
                </a:r>
              </a:p>
              <a:p>
                <a:pPr marL="0" lvl="0" indent="0">
                  <a:buNone/>
                </a:pPr>
                <a:r>
                  <a:rPr lang="en-US" sz="2200" dirty="0">
                    <a:solidFill>
                      <a:prstClr val="black"/>
                    </a:solidFill>
                    <a:latin typeface="+mj-lt"/>
                    <a:cs typeface="Times New Roman" pitchFamily="18" charset="0"/>
                  </a:rPr>
                  <a:t>Simpson’s </a:t>
                </a:r>
                <a14:m>
                  <m:oMath xmlns:m="http://schemas.openxmlformats.org/officeDocument/2006/math">
                    <m:f>
                      <m:fPr>
                        <m:ctrlPr>
                          <a:rPr lang="en-US" sz="2200" i="1">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3</m:t>
                        </m:r>
                      </m:num>
                      <m:den>
                        <m:r>
                          <a:rPr lang="en-US" sz="2200" b="0" i="1" smtClean="0">
                            <a:solidFill>
                              <a:prstClr val="black"/>
                            </a:solidFill>
                            <a:latin typeface="Cambria Math" panose="02040503050406030204" pitchFamily="18" charset="0"/>
                          </a:rPr>
                          <m:t>8</m:t>
                        </m:r>
                      </m:den>
                    </m:f>
                  </m:oMath>
                </a14:m>
                <a:r>
                  <a:rPr lang="en-US" sz="2200" dirty="0">
                    <a:solidFill>
                      <a:prstClr val="black"/>
                    </a:solidFill>
                    <a:latin typeface="+mj-lt"/>
                    <a:cs typeface="Times New Roman" pitchFamily="18" charset="0"/>
                  </a:rPr>
                  <a:t> rule may be writeen as</a:t>
                </a:r>
              </a:p>
              <a:p>
                <a:pPr marL="0" lvl="0" indent="0">
                  <a:buNone/>
                </a:pPr>
                <a14:m>
                  <m:oMathPara xmlns:m="http://schemas.openxmlformats.org/officeDocument/2006/math">
                    <m:oMathParaPr>
                      <m:jc m:val="left"/>
                    </m:oMathParaPr>
                    <m:oMath xmlns:m="http://schemas.openxmlformats.org/officeDocument/2006/math">
                      <m:r>
                        <m:rPr>
                          <m:sty m:val="p"/>
                        </m:rPr>
                        <a:rPr lang="en-US" sz="2200" b="0" i="0" smtClean="0">
                          <a:solidFill>
                            <a:prstClr val="black"/>
                          </a:solidFill>
                          <a:latin typeface="Cambria Math" panose="02040503050406030204" pitchFamily="18" charset="0"/>
                        </a:rPr>
                        <m:t>I</m:t>
                      </m:r>
                      <m:r>
                        <a:rPr lang="en-US" sz="2200">
                          <a:solidFill>
                            <a:prstClr val="black"/>
                          </a:solidFill>
                          <a:latin typeface="Cambria Math" panose="02040503050406030204" pitchFamily="18" charset="0"/>
                        </a:rPr>
                        <m:t>=</m:t>
                      </m:r>
                      <m:nary>
                        <m:naryPr>
                          <m:ctrlPr>
                            <a:rPr lang="en-US" sz="2200" i="1">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𝑎</m:t>
                          </m:r>
                        </m:sub>
                        <m:sup>
                          <m:r>
                            <a:rPr lang="en-US" sz="2200" i="1">
                              <a:solidFill>
                                <a:prstClr val="black"/>
                              </a:solidFill>
                              <a:latin typeface="Cambria Math" panose="02040503050406030204" pitchFamily="18" charset="0"/>
                            </a:rPr>
                            <m:t>𝑏</m:t>
                          </m:r>
                        </m:sup>
                        <m:e>
                          <m:r>
                            <a:rPr lang="en-US" sz="2200" i="1">
                              <a:solidFill>
                                <a:prstClr val="black"/>
                              </a:solidFill>
                              <a:latin typeface="Cambria Math" panose="02040503050406030204" pitchFamily="18" charset="0"/>
                            </a:rPr>
                            <m:t>𝑓</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𝑥</m:t>
                              </m:r>
                            </m:e>
                          </m:d>
                          <m:r>
                            <a:rPr lang="en-US" sz="2200" i="1">
                              <a:solidFill>
                                <a:prstClr val="black"/>
                              </a:solidFill>
                              <a:latin typeface="Cambria Math" panose="02040503050406030204" pitchFamily="18" charset="0"/>
                            </a:rPr>
                            <m:t>𝑑𝑥</m:t>
                          </m:r>
                          <m:r>
                            <a:rPr lang="en-US" sz="2200" i="1">
                              <a:solidFill>
                                <a:prstClr val="black"/>
                              </a:solidFill>
                              <a:latin typeface="Cambria Math" panose="02040503050406030204" pitchFamily="18" charset="0"/>
                            </a:rPr>
                            <m:t>=</m:t>
                          </m:r>
                        </m:e>
                      </m:nary>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h</m:t>
                          </m:r>
                        </m:num>
                        <m:den>
                          <m:r>
                            <a:rPr lang="en-US" sz="2200" i="1">
                              <a:solidFill>
                                <a:prstClr val="black"/>
                              </a:solidFill>
                              <a:latin typeface="Cambria Math" panose="02040503050406030204" pitchFamily="18" charset="0"/>
                            </a:rPr>
                            <m:t>3</m:t>
                          </m:r>
                        </m:den>
                      </m:f>
                      <m:r>
                        <a:rPr lang="en-US" sz="2200" i="1">
                          <a:solidFill>
                            <a:prstClr val="black"/>
                          </a:solidFill>
                          <a:latin typeface="Cambria Math" panose="02040503050406030204" pitchFamily="18" charset="0"/>
                        </a:rPr>
                        <m:t>[</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𝑠𝑢𝑚</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𝑜𝑓</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𝑓𝑖𝑟𝑠𝑡</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𝑎𝑛𝑑</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𝑙𝑎𝑠𝑡</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𝑜𝑟𝑑𝑖𝑛𝑎𝑡𝑒𝑠</m:t>
                          </m:r>
                        </m:e>
                      </m:d>
                      <m:r>
                        <a:rPr lang="en-US" sz="2200" i="1">
                          <a:solidFill>
                            <a:prstClr val="black"/>
                          </a:solidFill>
                          <a:latin typeface="Cambria Math" panose="02040503050406030204" pitchFamily="18" charset="0"/>
                        </a:rPr>
                        <m:t>+2</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𝑠𝑢𝑚</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𝑜𝑓</m:t>
                          </m:r>
                          <m:r>
                            <a:rPr lang="en-US" sz="2200" i="1">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𝑚𝑢𝑙𝑡𝑖𝑝𝑙𝑒</m:t>
                          </m:r>
                          <m:r>
                            <a:rPr lang="en-US" sz="2200" b="0" i="1" smtClean="0">
                              <a:solidFill>
                                <a:prstClr val="black"/>
                              </a:solidFill>
                              <a:latin typeface="Cambria Math" panose="02040503050406030204" pitchFamily="18" charset="0"/>
                            </a:rPr>
                            <m:t> </m:t>
                          </m:r>
                          <m:r>
                            <a:rPr lang="en-US" sz="2200" b="0" i="1" smtClean="0">
                              <a:solidFill>
                                <a:prstClr val="black"/>
                              </a:solidFill>
                              <a:latin typeface="Cambria Math" panose="02040503050406030204" pitchFamily="18" charset="0"/>
                            </a:rPr>
                            <m:t>𝑜𝑓</m:t>
                          </m:r>
                          <m:r>
                            <a:rPr lang="en-US" sz="2200" b="0" i="1" smtClean="0">
                              <a:solidFill>
                                <a:prstClr val="black"/>
                              </a:solidFill>
                              <a:latin typeface="Cambria Math" panose="02040503050406030204" pitchFamily="18" charset="0"/>
                            </a:rPr>
                            <m:t> 3 </m:t>
                          </m:r>
                          <m:r>
                            <a:rPr lang="en-US" sz="2200" i="1">
                              <a:solidFill>
                                <a:prstClr val="black"/>
                              </a:solidFill>
                              <a:latin typeface="Cambria Math" panose="02040503050406030204" pitchFamily="18" charset="0"/>
                            </a:rPr>
                            <m:t>𝑜𝑟𝑑𝑖𝑛𝑎𝑡𝑒𝑠</m:t>
                          </m:r>
                        </m:e>
                      </m:d>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3</m:t>
                      </m:r>
                      <m:d>
                        <m:dPr>
                          <m:ctrlPr>
                            <a:rPr lang="en-US" sz="2200" i="1">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𝑠𝑢𝑚</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𝑜𝑓</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𝑟𝑒𝑚𝑎𝑖𝑛𝑖𝑛𝑔</m:t>
                          </m:r>
                          <m:r>
                            <a:rPr lang="en-US" sz="2200" i="1">
                              <a:solidFill>
                                <a:prstClr val="black"/>
                              </a:solidFill>
                              <a:latin typeface="Cambria Math" panose="02040503050406030204" pitchFamily="18" charset="0"/>
                            </a:rPr>
                            <m:t>  </m:t>
                          </m:r>
                          <m:r>
                            <a:rPr lang="en-US" sz="2200" i="1">
                              <a:solidFill>
                                <a:prstClr val="black"/>
                              </a:solidFill>
                              <a:latin typeface="Cambria Math" panose="02040503050406030204" pitchFamily="18" charset="0"/>
                            </a:rPr>
                            <m:t>𝑜𝑟𝑑𝑖𝑛𝑎𝑡𝑒𝑠</m:t>
                          </m:r>
                        </m:e>
                      </m:d>
                      <m:r>
                        <a:rPr lang="en-US" sz="2200" i="1">
                          <a:solidFill>
                            <a:prstClr val="black"/>
                          </a:solidFill>
                          <a:latin typeface="Cambria Math" panose="02040503050406030204" pitchFamily="18" charset="0"/>
                        </a:rPr>
                        <m:t>]</m:t>
                      </m:r>
                    </m:oMath>
                  </m:oMathPara>
                </a14:m>
                <a:endParaRPr lang="en-US" sz="2200" dirty="0">
                  <a:solidFill>
                    <a:prstClr val="black"/>
                  </a:solidFill>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815" t="-133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9FEC36AC-8130-4A18-BCC9-8E439920D987}"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latin typeface="+mj-lt"/>
            </a:endParaRPr>
          </a:p>
          <a:p>
            <a:pPr algn="ctr"/>
            <a:r>
              <a:rPr lang="en-US" sz="3000" b="1" dirty="0">
                <a:latin typeface="+mj-lt"/>
                <a:cs typeface="Times New Roman" pitchFamily="18" charset="0"/>
              </a:rPr>
              <a:t>Simpson’s 3/8 Rule </a:t>
            </a:r>
            <a:r>
              <a:rPr lang="en-US" sz="3000" b="1" dirty="0">
                <a:latin typeface="+mj-lt"/>
              </a:rPr>
              <a:t>[CO4]</a:t>
            </a:r>
          </a:p>
          <a:p>
            <a:pPr algn="ctr"/>
            <a:endParaRPr lang="en-US" sz="3000" dirty="0">
              <a:latin typeface="+mj-lt"/>
            </a:endParaRPr>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507997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b="1" dirty="0">
                    <a:solidFill>
                      <a:schemeClr val="tx1"/>
                    </a:solidFill>
                    <a:latin typeface="+mj-lt"/>
                    <a:cs typeface="Times New Roman" pitchFamily="18" charset="0"/>
                  </a:rPr>
                  <a:t>Example: Evaluate  </a:t>
                </a:r>
                <a14:m>
                  <m:oMath xmlns:m="http://schemas.openxmlformats.org/officeDocument/2006/math">
                    <m:r>
                      <a:rPr lang="en-US" sz="2200" b="1" i="1">
                        <a:solidFill>
                          <a:schemeClr val="tx1"/>
                        </a:solidFill>
                        <a:latin typeface="Cambria Math" panose="02040503050406030204" pitchFamily="18" charset="0"/>
                      </a:rPr>
                      <m:t>𝐈</m:t>
                    </m:r>
                    <m:r>
                      <a:rPr lang="en-US" sz="2200" b="1">
                        <a:solidFill>
                          <a:schemeClr val="tx1"/>
                        </a:solidFill>
                        <a:latin typeface="Cambria Math" panose="02040503050406030204" pitchFamily="18" charset="0"/>
                      </a:rPr>
                      <m:t>=</m:t>
                    </m:r>
                    <m:nary>
                      <m:naryPr>
                        <m:ctrlPr>
                          <a:rPr lang="en-US" sz="2200" b="1" i="1">
                            <a:solidFill>
                              <a:schemeClr val="tx1"/>
                            </a:solidFill>
                            <a:latin typeface="Cambria Math" panose="02040503050406030204" pitchFamily="18" charset="0"/>
                          </a:rPr>
                        </m:ctrlPr>
                      </m:naryPr>
                      <m:sub>
                        <m:r>
                          <m:rPr>
                            <m:brk m:alnAt="23"/>
                          </m:rPr>
                          <a:rPr lang="en-US" sz="2200" b="1" i="1">
                            <a:solidFill>
                              <a:schemeClr val="tx1"/>
                            </a:solidFill>
                            <a:latin typeface="Cambria Math" panose="02040503050406030204" pitchFamily="18" charset="0"/>
                          </a:rPr>
                          <m:t>𝟎</m:t>
                        </m:r>
                      </m:sub>
                      <m:sup>
                        <m:r>
                          <a:rPr lang="en-US" sz="2200" b="1" i="1">
                            <a:solidFill>
                              <a:schemeClr val="tx1"/>
                            </a:solidFill>
                            <a:latin typeface="Cambria Math" panose="02040503050406030204" pitchFamily="18" charset="0"/>
                          </a:rPr>
                          <m:t>𝟏</m:t>
                        </m:r>
                      </m:sup>
                      <m:e>
                        <m:f>
                          <m:fPr>
                            <m:ctrlPr>
                              <a:rPr lang="en-US" sz="2200" b="1" i="1">
                                <a:solidFill>
                                  <a:schemeClr val="tx1"/>
                                </a:solidFill>
                                <a:latin typeface="Cambria Math" panose="02040503050406030204" pitchFamily="18" charset="0"/>
                              </a:rPr>
                            </m:ctrlPr>
                          </m:fPr>
                          <m:num>
                            <m:r>
                              <a:rPr lang="en-US" sz="2200" b="1" i="1">
                                <a:solidFill>
                                  <a:schemeClr val="tx1"/>
                                </a:solidFill>
                                <a:latin typeface="Cambria Math" panose="02040503050406030204" pitchFamily="18" charset="0"/>
                              </a:rPr>
                              <m:t>𝟏</m:t>
                            </m:r>
                          </m:num>
                          <m:den>
                            <m:r>
                              <a:rPr lang="en-US" sz="2200" b="1" i="1">
                                <a:solidFill>
                                  <a:schemeClr val="tx1"/>
                                </a:solidFill>
                                <a:latin typeface="Cambria Math" panose="02040503050406030204" pitchFamily="18" charset="0"/>
                              </a:rPr>
                              <m:t>𝟏</m:t>
                            </m:r>
                            <m:r>
                              <a:rPr lang="en-US" sz="2200" b="1" i="1">
                                <a:solidFill>
                                  <a:schemeClr val="tx1"/>
                                </a:solidFill>
                                <a:latin typeface="Cambria Math" panose="02040503050406030204" pitchFamily="18" charset="0"/>
                              </a:rPr>
                              <m:t>+</m:t>
                            </m:r>
                            <m:r>
                              <a:rPr lang="en-US" sz="2200" b="1" i="1">
                                <a:solidFill>
                                  <a:schemeClr val="tx1"/>
                                </a:solidFill>
                                <a:latin typeface="Cambria Math" panose="02040503050406030204" pitchFamily="18" charset="0"/>
                              </a:rPr>
                              <m:t>𝒙</m:t>
                            </m:r>
                          </m:den>
                        </m:f>
                        <m:r>
                          <a:rPr lang="en-US" sz="2200" b="1" i="1">
                            <a:solidFill>
                              <a:schemeClr val="tx1"/>
                            </a:solidFill>
                            <a:latin typeface="Cambria Math" panose="02040503050406030204" pitchFamily="18" charset="0"/>
                          </a:rPr>
                          <m:t>𝒅𝒙</m:t>
                        </m:r>
                      </m:e>
                    </m:nary>
                  </m:oMath>
                </a14:m>
                <a:r>
                  <a:rPr lang="en-US" sz="2200" b="1" dirty="0">
                    <a:solidFill>
                      <a:schemeClr val="tx1"/>
                    </a:solidFill>
                    <a:latin typeface="+mj-lt"/>
                    <a:cs typeface="Times New Roman" pitchFamily="18" charset="0"/>
                  </a:rPr>
                  <a:t> by Simpson’s </a:t>
                </a:r>
                <a14:m>
                  <m:oMath xmlns:m="http://schemas.openxmlformats.org/officeDocument/2006/math">
                    <m:f>
                      <m:fPr>
                        <m:ctrlPr>
                          <a:rPr lang="en-US" sz="2200" b="1" i="1">
                            <a:solidFill>
                              <a:schemeClr val="tx1"/>
                            </a:solidFill>
                            <a:latin typeface="Cambria Math" panose="02040503050406030204" pitchFamily="18" charset="0"/>
                          </a:rPr>
                        </m:ctrlPr>
                      </m:fPr>
                      <m:num>
                        <m:r>
                          <a:rPr lang="en-US" sz="2200" b="1" i="1" smtClean="0">
                            <a:solidFill>
                              <a:schemeClr val="tx1"/>
                            </a:solidFill>
                            <a:latin typeface="Cambria Math" panose="02040503050406030204" pitchFamily="18" charset="0"/>
                          </a:rPr>
                          <m:t>𝟑</m:t>
                        </m:r>
                      </m:num>
                      <m:den>
                        <m:r>
                          <a:rPr lang="en-US" sz="2200" b="1" i="1" smtClean="0">
                            <a:solidFill>
                              <a:schemeClr val="tx1"/>
                            </a:solidFill>
                            <a:latin typeface="Cambria Math" panose="02040503050406030204" pitchFamily="18" charset="0"/>
                          </a:rPr>
                          <m:t>𝟖</m:t>
                        </m:r>
                      </m:den>
                    </m:f>
                    <m:r>
                      <a:rPr lang="en-US" sz="2200" b="1" i="1">
                        <a:solidFill>
                          <a:schemeClr val="tx1"/>
                        </a:solidFill>
                        <a:latin typeface="Cambria Math" panose="02040503050406030204" pitchFamily="18" charset="0"/>
                      </a:rPr>
                      <m:t> </m:t>
                    </m:r>
                  </m:oMath>
                </a14:m>
                <a:r>
                  <a:rPr lang="en-US" sz="2200" b="1" dirty="0">
                    <a:solidFill>
                      <a:schemeClr val="tx1"/>
                    </a:solidFill>
                    <a:latin typeface="+mj-lt"/>
                    <a:cs typeface="Times New Roman" pitchFamily="18" charset="0"/>
                  </a:rPr>
                  <a:t>rule (take </a:t>
                </a:r>
                <a14:m>
                  <m:oMath xmlns:m="http://schemas.openxmlformats.org/officeDocument/2006/math">
                    <m:r>
                      <a:rPr lang="en-US" sz="2200" b="1" i="1" dirty="0" smtClean="0">
                        <a:solidFill>
                          <a:schemeClr val="tx1"/>
                        </a:solidFill>
                        <a:latin typeface="Cambria Math" panose="02040503050406030204" pitchFamily="18" charset="0"/>
                        <a:cs typeface="Times New Roman" pitchFamily="18" charset="0"/>
                      </a:rPr>
                      <m:t>𝒏</m:t>
                    </m:r>
                    <m:r>
                      <a:rPr lang="en-US" sz="2200" b="1" i="1" dirty="0" smtClean="0">
                        <a:solidFill>
                          <a:schemeClr val="tx1"/>
                        </a:solidFill>
                        <a:latin typeface="Cambria Math" panose="02040503050406030204" pitchFamily="18" charset="0"/>
                        <a:cs typeface="Times New Roman" pitchFamily="18" charset="0"/>
                      </a:rPr>
                      <m:t>=</m:t>
                    </m:r>
                    <m:r>
                      <a:rPr lang="en-US" sz="2200" b="1" i="1" dirty="0" smtClean="0">
                        <a:solidFill>
                          <a:schemeClr val="tx1"/>
                        </a:solidFill>
                        <a:latin typeface="Cambria Math" panose="02040503050406030204" pitchFamily="18" charset="0"/>
                        <a:cs typeface="Times New Roman" pitchFamily="18" charset="0"/>
                      </a:rPr>
                      <m:t>𝟔</m:t>
                    </m:r>
                    <m:r>
                      <a:rPr lang="en-US" sz="2200" b="1" i="1" dirty="0" smtClean="0">
                        <a:solidFill>
                          <a:schemeClr val="tx1"/>
                        </a:solidFill>
                        <a:latin typeface="Cambria Math" panose="02040503050406030204" pitchFamily="18" charset="0"/>
                        <a:cs typeface="Times New Roman" pitchFamily="18" charset="0"/>
                      </a:rPr>
                      <m:t>)</m:t>
                    </m:r>
                  </m:oMath>
                </a14:m>
                <a:r>
                  <a:rPr lang="en-US" sz="2200" b="1" dirty="0">
                    <a:solidFill>
                      <a:schemeClr val="tx1"/>
                    </a:solidFill>
                    <a:latin typeface="+mj-lt"/>
                    <a:cs typeface="Times New Roman" pitchFamily="18" charset="0"/>
                  </a:rPr>
                  <a:t>.</a:t>
                </a:r>
                <a:br>
                  <a:rPr lang="en-US" sz="2200" b="1" dirty="0">
                    <a:solidFill>
                      <a:schemeClr val="tx1"/>
                    </a:solidFill>
                    <a:latin typeface="+mj-lt"/>
                    <a:cs typeface="Times New Roman" pitchFamily="18" charset="0"/>
                  </a:rPr>
                </a:br>
                <a:r>
                  <a:rPr lang="en-US" sz="2200" b="1" dirty="0">
                    <a:solidFill>
                      <a:schemeClr val="tx1"/>
                    </a:solidFill>
                    <a:latin typeface="+mj-lt"/>
                    <a:cs typeface="Times New Roman" pitchFamily="18" charset="0"/>
                  </a:rPr>
                  <a:t>Solution:</a:t>
                </a:r>
              </a:p>
              <a:p>
                <a:pPr marL="0" lvl="0" indent="0">
                  <a:buNone/>
                </a:pPr>
                <a:r>
                  <a:rPr lang="en-US" sz="2200" dirty="0">
                    <a:solidFill>
                      <a:prstClr val="black"/>
                    </a:solidFill>
                    <a:latin typeface="+mj-lt"/>
                  </a:rPr>
                  <a:t>Here </a:t>
                </a:r>
                <a14:m>
                  <m:oMath xmlns:m="http://schemas.openxmlformats.org/officeDocument/2006/math">
                    <m:r>
                      <a:rPr lang="en-US" sz="2200" i="1">
                        <a:solidFill>
                          <a:prstClr val="black"/>
                        </a:solidFill>
                        <a:latin typeface="Cambria Math" panose="02040503050406030204" pitchFamily="18" charset="0"/>
                      </a:rPr>
                      <m:t>h</m:t>
                    </m:r>
                    <m:r>
                      <a:rPr lang="en-US" sz="2200" i="1">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𝑏</m:t>
                        </m:r>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𝑎</m:t>
                        </m:r>
                      </m:num>
                      <m:den>
                        <m:r>
                          <a:rPr lang="en-US" sz="2200" i="1">
                            <a:solidFill>
                              <a:prstClr val="black"/>
                            </a:solidFill>
                            <a:latin typeface="Cambria Math" panose="02040503050406030204" pitchFamily="18" charset="0"/>
                          </a:rPr>
                          <m:t>𝑛</m:t>
                        </m:r>
                      </m:den>
                    </m:f>
                    <m:r>
                      <a:rPr lang="en-US" sz="2200" i="1">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1−0</m:t>
                        </m:r>
                      </m:num>
                      <m:den>
                        <m:r>
                          <a:rPr lang="en-US" sz="2200" i="1">
                            <a:solidFill>
                              <a:prstClr val="black"/>
                            </a:solidFill>
                            <a:latin typeface="Cambria Math" panose="02040503050406030204" pitchFamily="18" charset="0"/>
                          </a:rPr>
                          <m:t>6</m:t>
                        </m:r>
                      </m:den>
                    </m:f>
                    <m:r>
                      <a:rPr lang="en-US" sz="2200">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1</m:t>
                        </m:r>
                      </m:num>
                      <m:den>
                        <m:r>
                          <a:rPr lang="en-US" sz="2200" i="1">
                            <a:solidFill>
                              <a:prstClr val="black"/>
                            </a:solidFill>
                            <a:latin typeface="Cambria Math" panose="02040503050406030204" pitchFamily="18" charset="0"/>
                          </a:rPr>
                          <m:t>6</m:t>
                        </m:r>
                      </m:den>
                    </m:f>
                  </m:oMath>
                </a14:m>
                <a:endParaRPr lang="en-US" sz="2200" dirty="0">
                  <a:solidFill>
                    <a:prstClr val="black"/>
                  </a:solidFill>
                  <a:latin typeface="+mj-lt"/>
                </a:endParaRPr>
              </a:p>
              <a:p>
                <a:pPr marL="0" lvl="0" indent="0">
                  <a:buNone/>
                </a:pPr>
                <a:endParaRPr lang="en-US" sz="2200" dirty="0">
                  <a:solidFill>
                    <a:prstClr val="black"/>
                  </a:solidFill>
                  <a:latin typeface="+mj-lt"/>
                </a:endParaRPr>
              </a:p>
              <a:p>
                <a:pPr marL="0" lvl="0" indent="0">
                  <a:buNone/>
                </a:pPr>
                <a:endParaRPr lang="en-US" sz="2200" dirty="0">
                  <a:solidFill>
                    <a:prstClr val="black"/>
                  </a:solidFill>
                  <a:latin typeface="+mj-lt"/>
                </a:endParaRPr>
              </a:p>
              <a:p>
                <a:pPr marL="0" lvl="0" indent="0">
                  <a:buNone/>
                </a:pPr>
                <a:r>
                  <a:rPr lang="en-US" sz="2200" dirty="0">
                    <a:solidFill>
                      <a:prstClr val="black"/>
                    </a:solidFill>
                    <a:latin typeface="+mj-lt"/>
                  </a:rPr>
                  <a:t/>
                </a:r>
                <a14:m>
                  <m:oMath xmlns:m="http://schemas.openxmlformats.org/officeDocument/2006/math">
                    <m:r>
                      <a:rPr lang="en-US" sz="2200" i="1">
                        <a:solidFill>
                          <a:prstClr val="black"/>
                        </a:solidFill>
                        <a:latin typeface="Cambria Math" panose="02040503050406030204" pitchFamily="18" charset="0"/>
                      </a:rPr>
                      <m:t>𝐼</m:t>
                    </m:r>
                    <m:r>
                      <a:rPr lang="en-US" sz="2200" i="1">
                        <a:solidFill>
                          <a:prstClr val="black"/>
                        </a:solidFill>
                        <a:latin typeface="Cambria Math" panose="02040503050406030204" pitchFamily="18" charset="0"/>
                      </a:rPr>
                      <m:t>=</m:t>
                    </m:r>
                    <m:nary>
                      <m:naryPr>
                        <m:ctrlPr>
                          <a:rPr lang="en-US" sz="2200" i="1">
                            <a:solidFill>
                              <a:prstClr val="black"/>
                            </a:solidFill>
                            <a:latin typeface="Cambria Math" panose="02040503050406030204" pitchFamily="18" charset="0"/>
                          </a:rPr>
                        </m:ctrlPr>
                      </m:naryPr>
                      <m:sub>
                        <m:r>
                          <m:rPr>
                            <m:brk m:alnAt="23"/>
                          </m:rPr>
                          <a:rPr lang="en-US" sz="2200" i="1">
                            <a:solidFill>
                              <a:prstClr val="black"/>
                            </a:solidFill>
                            <a:latin typeface="Cambria Math" panose="02040503050406030204" pitchFamily="18" charset="0"/>
                          </a:rPr>
                          <m:t>0</m:t>
                        </m:r>
                      </m:sub>
                      <m:sup>
                        <m:r>
                          <a:rPr lang="en-US" sz="2200" i="1">
                            <a:solidFill>
                              <a:prstClr val="black"/>
                            </a:solidFill>
                            <a:latin typeface="Cambria Math" panose="02040503050406030204" pitchFamily="18" charset="0"/>
                          </a:rPr>
                          <m:t>1</m:t>
                        </m:r>
                      </m:sup>
                      <m:e>
                        <m:f>
                          <m:fPr>
                            <m:ctrlPr>
                              <a:rPr lang="en-US" sz="2200" i="1">
                                <a:solidFill>
                                  <a:prstClr val="black"/>
                                </a:solidFill>
                                <a:latin typeface="Cambria Math" panose="02040503050406030204" pitchFamily="18" charset="0"/>
                              </a:rPr>
                            </m:ctrlPr>
                          </m:fPr>
                          <m:num>
                            <m:r>
                              <a:rPr lang="en-US" sz="2200" i="1">
                                <a:solidFill>
                                  <a:prstClr val="black"/>
                                </a:solidFill>
                                <a:latin typeface="Cambria Math" panose="02040503050406030204" pitchFamily="18" charset="0"/>
                              </a:rPr>
                              <m:t>1</m:t>
                            </m:r>
                          </m:num>
                          <m:den>
                            <m:r>
                              <a:rPr lang="en-US" sz="2200" i="1">
                                <a:solidFill>
                                  <a:prstClr val="black"/>
                                </a:solidFill>
                                <a:latin typeface="Cambria Math" panose="02040503050406030204" pitchFamily="18" charset="0"/>
                              </a:rPr>
                              <m:t>1+</m:t>
                            </m:r>
                            <m:r>
                              <a:rPr lang="en-US" sz="2200" i="1">
                                <a:solidFill>
                                  <a:prstClr val="black"/>
                                </a:solidFill>
                                <a:latin typeface="Cambria Math" panose="02040503050406030204" pitchFamily="18" charset="0"/>
                              </a:rPr>
                              <m:t>𝑥</m:t>
                            </m:r>
                          </m:den>
                        </m:f>
                        <m:r>
                          <a:rPr lang="en-US" sz="2200" i="1">
                            <a:solidFill>
                              <a:prstClr val="black"/>
                            </a:solidFill>
                            <a:latin typeface="Cambria Math" panose="02040503050406030204" pitchFamily="18" charset="0"/>
                          </a:rPr>
                          <m:t>𝑑𝑥</m:t>
                        </m:r>
                        <m:r>
                          <a:rPr lang="en-US" sz="2200" i="1">
                            <a:solidFill>
                              <a:prstClr val="black"/>
                            </a:solidFill>
                            <a:latin typeface="Cambria Math" panose="02040503050406030204" pitchFamily="18" charset="0"/>
                          </a:rPr>
                          <m:t>=</m:t>
                        </m:r>
                        <m:f>
                          <m:fPr>
                            <m:ctrlPr>
                              <a:rPr lang="en-US" sz="2200" i="1">
                                <a:solidFill>
                                  <a:prstClr val="black"/>
                                </a:solidFill>
                                <a:latin typeface="Cambria Math" panose="02040503050406030204" pitchFamily="18" charset="0"/>
                              </a:rPr>
                            </m:ctrlPr>
                          </m:fPr>
                          <m:num>
                            <m:r>
                              <a:rPr lang="en-US" sz="2200" b="0" i="1" smtClean="0">
                                <a:solidFill>
                                  <a:prstClr val="black"/>
                                </a:solidFill>
                                <a:latin typeface="Cambria Math" panose="02040503050406030204" pitchFamily="18" charset="0"/>
                              </a:rPr>
                              <m:t>3</m:t>
                            </m:r>
                          </m:num>
                          <m:den>
                            <m:r>
                              <a:rPr lang="en-US" sz="2200" i="1">
                                <a:solidFill>
                                  <a:prstClr val="black"/>
                                </a:solidFill>
                                <a:latin typeface="Cambria Math" panose="02040503050406030204" pitchFamily="18" charset="0"/>
                              </a:rPr>
                              <m:t>6</m:t>
                            </m:r>
                            <m:r>
                              <a:rPr lang="en-US" sz="2200" i="1">
                                <a:solidFill>
                                  <a:prstClr val="black"/>
                                </a:solidFill>
                                <a:latin typeface="Cambria Math" panose="02040503050406030204" pitchFamily="18" charset="0"/>
                                <a:ea typeface="Cambria Math"/>
                              </a:rPr>
                              <m:t>×</m:t>
                            </m:r>
                            <m:r>
                              <a:rPr lang="en-US" sz="2200" b="0" i="1" smtClean="0">
                                <a:solidFill>
                                  <a:prstClr val="black"/>
                                </a:solidFill>
                                <a:latin typeface="Cambria Math" panose="02040503050406030204" pitchFamily="18" charset="0"/>
                                <a:ea typeface="Cambria Math"/>
                              </a:rPr>
                              <m:t>8</m:t>
                            </m:r>
                          </m:den>
                        </m:f>
                      </m:e>
                    </m:nary>
                    <m:d>
                      <m:dPr>
                        <m:begChr m:val="["/>
                        <m:endChr m:val="]"/>
                        <m:ctrlPr>
                          <a:rPr lang="en-US" sz="2200" i="1" smtClean="0">
                            <a:solidFill>
                              <a:prstClr val="black"/>
                            </a:solidFill>
                            <a:latin typeface="Cambria Math" panose="02040503050406030204" pitchFamily="18" charset="0"/>
                          </a:rPr>
                        </m:ctrlPr>
                      </m:dPr>
                      <m:e>
                        <m:r>
                          <a:rPr lang="en-US" sz="2200" i="1">
                            <a:solidFill>
                              <a:prstClr val="black"/>
                            </a:solidFill>
                            <a:latin typeface="Cambria Math" panose="02040503050406030204" pitchFamily="18" charset="0"/>
                          </a:rPr>
                          <m:t>1+2</m:t>
                        </m:r>
                        <m:d>
                          <m:dPr>
                            <m:ctrlPr>
                              <a:rPr lang="en-US" sz="2200" i="1">
                                <a:solidFill>
                                  <a:prstClr val="black"/>
                                </a:solidFill>
                                <a:latin typeface="Cambria Math" panose="02040503050406030204" pitchFamily="18" charset="0"/>
                              </a:rPr>
                            </m:ctrlPr>
                          </m:dPr>
                          <m:e>
                            <m:r>
                              <a:rPr lang="en-US" sz="2200" b="0" i="1" smtClean="0">
                                <a:solidFill>
                                  <a:prstClr val="black"/>
                                </a:solidFill>
                                <a:latin typeface="Cambria Math" panose="02040503050406030204" pitchFamily="18" charset="0"/>
                              </a:rPr>
                              <m:t>0.666)</m:t>
                            </m:r>
                            <m:r>
                              <a:rPr lang="en-US" sz="2200" i="1">
                                <a:solidFill>
                                  <a:prstClr val="black"/>
                                </a:solidFill>
                                <a:latin typeface="Cambria Math" panose="02040503050406030204" pitchFamily="18" charset="0"/>
                              </a:rPr>
                              <m:t>+</m:t>
                            </m:r>
                            <m:r>
                              <a:rPr lang="en-US" sz="2200" b="0" i="1" smtClean="0">
                                <a:solidFill>
                                  <a:prstClr val="black"/>
                                </a:solidFill>
                                <a:latin typeface="Cambria Math" panose="02040503050406030204" pitchFamily="18" charset="0"/>
                              </a:rPr>
                              <m:t>3(0.857+</m:t>
                            </m:r>
                            <m:r>
                              <a:rPr lang="en-US" sz="2200" i="1">
                                <a:solidFill>
                                  <a:prstClr val="black"/>
                                </a:solidFill>
                                <a:latin typeface="Cambria Math" panose="02040503050406030204" pitchFamily="18" charset="0"/>
                              </a:rPr>
                              <m:t>0.75+0.6+0.545</m:t>
                            </m:r>
                          </m:e>
                        </m:d>
                        <m:r>
                          <a:rPr lang="en-US" sz="2200" i="1">
                            <a:solidFill>
                              <a:prstClr val="black"/>
                            </a:solidFill>
                            <a:latin typeface="Cambria Math" panose="02040503050406030204" pitchFamily="18" charset="0"/>
                          </a:rPr>
                          <m:t>+0.5</m:t>
                        </m:r>
                      </m:e>
                    </m:d>
                  </m:oMath>
                </a14:m>
                <a:endParaRPr lang="en-US" sz="2200" b="1" dirty="0">
                  <a:solidFill>
                    <a:schemeClr val="tx1"/>
                  </a:solidFill>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r>
                        <a:rPr lang="en-US" sz="2200" b="0" i="1" smtClean="0">
                          <a:solidFill>
                            <a:schemeClr val="tx1"/>
                          </a:solidFill>
                          <a:latin typeface="Cambria Math" panose="02040503050406030204" pitchFamily="18" charset="0"/>
                          <a:cs typeface="Times New Roman" pitchFamily="18" charset="0"/>
                        </a:rPr>
                        <m:t>=0.6932</m:t>
                      </m:r>
                    </m:oMath>
                  </m:oMathPara>
                </a14:m>
                <a:endParaRPr lang="en-US" sz="2200" dirty="0">
                  <a:solidFill>
                    <a:schemeClr val="tx1"/>
                  </a:solidFill>
                  <a:latin typeface="+mj-lt"/>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21E7C78D-34EA-4BB9-BE1C-C495B4B76C58}"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2857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latin typeface="+mj-lt"/>
                <a:cs typeface="Times New Roman" pitchFamily="18" charset="0"/>
              </a:rPr>
              <a:t>Simpson’s 3/8 Rule </a:t>
            </a:r>
            <a:r>
              <a:rPr lang="en-US" sz="3000" b="1" dirty="0">
                <a:latin typeface="+mj-lt"/>
              </a:rPr>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mc:AlternateContent xmlns:mc="http://schemas.openxmlformats.org/markup-compatibility/2006">
        <mc:Choice xmlns:a14="http://schemas.microsoft.com/office/drawing/2010/main" xmlns="" Requires="a14">
          <p:graphicFrame>
            <p:nvGraphicFramePr>
              <p:cNvPr id="2" name="Table 7">
                <a:extLst>
                  <a:ext uri="{FF2B5EF4-FFF2-40B4-BE49-F238E27FC236}">
                    <a16:creationId xmlns:a16="http://schemas.microsoft.com/office/drawing/2014/main" id="{CEA7F321-B786-43E8-AFED-BD829B943959}"/>
                  </a:ext>
                </a:extLst>
              </p:cNvPr>
              <p:cNvGraphicFramePr>
                <a:graphicFrameLocks noGrp="1"/>
              </p:cNvGraphicFramePr>
              <p:nvPr>
                <p:extLst>
                  <p:ext uri="{D42A27DB-BD31-4B8C-83A1-F6EECF244321}">
                    <p14:modId xmlns:p14="http://schemas.microsoft.com/office/powerpoint/2010/main" val="3332178979"/>
                  </p:ext>
                </p:extLst>
              </p:nvPr>
            </p:nvGraphicFramePr>
            <p:xfrm>
              <a:off x="590550" y="2687320"/>
              <a:ext cx="5943600" cy="74168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538325611"/>
                        </a:ext>
                      </a:extLst>
                    </a:gridCol>
                    <a:gridCol w="762000">
                      <a:extLst>
                        <a:ext uri="{9D8B030D-6E8A-4147-A177-3AD203B41FA5}">
                          <a16:colId xmlns:a16="http://schemas.microsoft.com/office/drawing/2014/main" val="2961044498"/>
                        </a:ext>
                      </a:extLst>
                    </a:gridCol>
                    <a:gridCol w="762000">
                      <a:extLst>
                        <a:ext uri="{9D8B030D-6E8A-4147-A177-3AD203B41FA5}">
                          <a16:colId xmlns:a16="http://schemas.microsoft.com/office/drawing/2014/main" val="761298051"/>
                        </a:ext>
                      </a:extLst>
                    </a:gridCol>
                    <a:gridCol w="762000">
                      <a:extLst>
                        <a:ext uri="{9D8B030D-6E8A-4147-A177-3AD203B41FA5}">
                          <a16:colId xmlns:a16="http://schemas.microsoft.com/office/drawing/2014/main" val="1356663816"/>
                        </a:ext>
                      </a:extLst>
                    </a:gridCol>
                    <a:gridCol w="762000">
                      <a:extLst>
                        <a:ext uri="{9D8B030D-6E8A-4147-A177-3AD203B41FA5}">
                          <a16:colId xmlns:a16="http://schemas.microsoft.com/office/drawing/2014/main" val="4245663"/>
                        </a:ext>
                      </a:extLst>
                    </a:gridCol>
                    <a:gridCol w="762000">
                      <a:extLst>
                        <a:ext uri="{9D8B030D-6E8A-4147-A177-3AD203B41FA5}">
                          <a16:colId xmlns:a16="http://schemas.microsoft.com/office/drawing/2014/main" val="2930579741"/>
                        </a:ext>
                      </a:extLst>
                    </a:gridCol>
                    <a:gridCol w="762000">
                      <a:extLst>
                        <a:ext uri="{9D8B030D-6E8A-4147-A177-3AD203B41FA5}">
                          <a16:colId xmlns:a16="http://schemas.microsoft.com/office/drawing/2014/main" val="2586368873"/>
                        </a:ext>
                      </a:extLst>
                    </a:gridCol>
                    <a:gridCol w="762000">
                      <a:extLst>
                        <a:ext uri="{9D8B030D-6E8A-4147-A177-3AD203B41FA5}">
                          <a16:colId xmlns:a16="http://schemas.microsoft.com/office/drawing/2014/main" val="2562745683"/>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hi-IN" dirty="0"/>
                        </a:p>
                      </a:txBody>
                      <a:tcPr/>
                    </a:tc>
                    <a:tc>
                      <a:txBody>
                        <a:bodyPr/>
                        <a:lstStyle/>
                        <a:p>
                          <a:r>
                            <a:rPr lang="en-US" dirty="0"/>
                            <a:t>0</a:t>
                          </a:r>
                          <a:endParaRPr lang="hi-IN" dirty="0"/>
                        </a:p>
                      </a:txBody>
                      <a:tcPr/>
                    </a:tc>
                    <a:tc>
                      <a:txBody>
                        <a:bodyPr/>
                        <a:lstStyle/>
                        <a:p>
                          <a:r>
                            <a:rPr lang="en-US" dirty="0"/>
                            <a:t>1/6</a:t>
                          </a:r>
                          <a:endParaRPr lang="hi-IN" dirty="0"/>
                        </a:p>
                      </a:txBody>
                      <a:tcPr/>
                    </a:tc>
                    <a:tc>
                      <a:txBody>
                        <a:bodyPr/>
                        <a:lstStyle/>
                        <a:p>
                          <a:r>
                            <a:rPr lang="en-US" dirty="0"/>
                            <a:t>2/6</a:t>
                          </a:r>
                          <a:endParaRPr lang="hi-IN" dirty="0"/>
                        </a:p>
                      </a:txBody>
                      <a:tcPr/>
                    </a:tc>
                    <a:tc>
                      <a:txBody>
                        <a:bodyPr/>
                        <a:lstStyle/>
                        <a:p>
                          <a:r>
                            <a:rPr lang="en-US" dirty="0"/>
                            <a:t>3/6</a:t>
                          </a:r>
                          <a:endParaRPr lang="hi-IN" dirty="0"/>
                        </a:p>
                      </a:txBody>
                      <a:tcPr/>
                    </a:tc>
                    <a:tc>
                      <a:txBody>
                        <a:bodyPr/>
                        <a:lstStyle/>
                        <a:p>
                          <a:r>
                            <a:rPr lang="en-US" dirty="0"/>
                            <a:t>4/6</a:t>
                          </a:r>
                          <a:endParaRPr lang="hi-IN" dirty="0"/>
                        </a:p>
                      </a:txBody>
                      <a:tcPr/>
                    </a:tc>
                    <a:tc>
                      <a:txBody>
                        <a:bodyPr/>
                        <a:lstStyle/>
                        <a:p>
                          <a:r>
                            <a:rPr lang="en-US" dirty="0"/>
                            <a:t>5/6</a:t>
                          </a:r>
                          <a:endParaRPr lang="hi-IN" dirty="0"/>
                        </a:p>
                      </a:txBody>
                      <a:tcPr/>
                    </a:tc>
                    <a:tc>
                      <a:txBody>
                        <a:bodyPr/>
                        <a:lstStyle/>
                        <a:p>
                          <a:r>
                            <a:rPr lang="en-US" dirty="0"/>
                            <a:t>1</a:t>
                          </a:r>
                          <a:endParaRPr lang="hi-IN" dirty="0"/>
                        </a:p>
                      </a:txBody>
                      <a:tcPr/>
                    </a:tc>
                    <a:extLst>
                      <a:ext uri="{0D108BD9-81ED-4DB2-BD59-A6C34878D82A}">
                        <a16:rowId xmlns:a16="http://schemas.microsoft.com/office/drawing/2014/main" val="314934060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hi-IN" dirty="0"/>
                        </a:p>
                      </a:txBody>
                      <a:tcPr/>
                    </a:tc>
                    <a:tc>
                      <a:txBody>
                        <a:bodyPr/>
                        <a:lstStyle/>
                        <a:p>
                          <a:r>
                            <a:rPr lang="en-US" dirty="0"/>
                            <a:t>1</a:t>
                          </a:r>
                          <a:endParaRPr lang="hi-IN" dirty="0"/>
                        </a:p>
                      </a:txBody>
                      <a:tcPr/>
                    </a:tc>
                    <a:tc>
                      <a:txBody>
                        <a:bodyPr/>
                        <a:lstStyle/>
                        <a:p>
                          <a:r>
                            <a:rPr lang="en-US" dirty="0"/>
                            <a:t>0.857</a:t>
                          </a:r>
                          <a:endParaRPr lang="hi-IN" dirty="0"/>
                        </a:p>
                      </a:txBody>
                      <a:tcPr/>
                    </a:tc>
                    <a:tc>
                      <a:txBody>
                        <a:bodyPr/>
                        <a:lstStyle/>
                        <a:p>
                          <a:r>
                            <a:rPr lang="en-US" dirty="0"/>
                            <a:t>0.75</a:t>
                          </a:r>
                          <a:endParaRPr lang="hi-IN" dirty="0"/>
                        </a:p>
                      </a:txBody>
                      <a:tcPr/>
                    </a:tc>
                    <a:tc>
                      <a:txBody>
                        <a:bodyPr/>
                        <a:lstStyle/>
                        <a:p>
                          <a:r>
                            <a:rPr lang="en-US" dirty="0"/>
                            <a:t>0.666</a:t>
                          </a:r>
                          <a:endParaRPr lang="hi-IN" dirty="0"/>
                        </a:p>
                      </a:txBody>
                      <a:tcPr/>
                    </a:tc>
                    <a:tc>
                      <a:txBody>
                        <a:bodyPr/>
                        <a:lstStyle/>
                        <a:p>
                          <a:r>
                            <a:rPr lang="en-US" dirty="0"/>
                            <a:t>0.6</a:t>
                          </a:r>
                          <a:endParaRPr lang="hi-IN" dirty="0"/>
                        </a:p>
                      </a:txBody>
                      <a:tcPr/>
                    </a:tc>
                    <a:tc>
                      <a:txBody>
                        <a:bodyPr/>
                        <a:lstStyle/>
                        <a:p>
                          <a:r>
                            <a:rPr lang="en-US" dirty="0"/>
                            <a:t>0.545</a:t>
                          </a:r>
                          <a:endParaRPr lang="hi-IN" dirty="0"/>
                        </a:p>
                      </a:txBody>
                      <a:tcPr/>
                    </a:tc>
                    <a:tc>
                      <a:txBody>
                        <a:bodyPr/>
                        <a:lstStyle/>
                        <a:p>
                          <a:r>
                            <a:rPr lang="en-US" dirty="0"/>
                            <a:t>0.5</a:t>
                          </a:r>
                          <a:endParaRPr lang="hi-IN" dirty="0"/>
                        </a:p>
                      </a:txBody>
                      <a:tcPr/>
                    </a:tc>
                    <a:extLst>
                      <a:ext uri="{0D108BD9-81ED-4DB2-BD59-A6C34878D82A}">
                        <a16:rowId xmlns:a16="http://schemas.microsoft.com/office/drawing/2014/main" val="927875253"/>
                      </a:ext>
                    </a:extLst>
                  </a:tr>
                </a:tbl>
              </a:graphicData>
            </a:graphic>
          </p:graphicFrame>
        </mc:Choice>
        <mc:Fallback>
          <p:graphicFrame>
            <p:nvGraphicFramePr>
              <p:cNvPr id="2" name="Table 7">
                <a:extLst>
                  <a:ext uri="{FF2B5EF4-FFF2-40B4-BE49-F238E27FC236}">
                    <a16:creationId xmlns:a16="http://schemas.microsoft.com/office/drawing/2014/main" xmlns="" xmlns:a14="http://schemas.microsoft.com/office/drawing/2010/main" id="{CEA7F321-B786-43E8-AFED-BD829B943959}"/>
                  </a:ext>
                </a:extLst>
              </p:cNvPr>
              <p:cNvGraphicFramePr>
                <a:graphicFrameLocks noGrp="1"/>
              </p:cNvGraphicFramePr>
              <p:nvPr>
                <p:extLst>
                  <p:ext uri="{D42A27DB-BD31-4B8C-83A1-F6EECF244321}">
                    <p14:modId xmlns:p14="http://schemas.microsoft.com/office/powerpoint/2010/main" xmlns="" xmlns:a14="http://schemas.microsoft.com/office/drawing/2010/main" val="3332178979"/>
                  </p:ext>
                </p:extLst>
              </p:nvPr>
            </p:nvGraphicFramePr>
            <p:xfrm>
              <a:off x="590550" y="2687320"/>
              <a:ext cx="5943600" cy="74168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xmlns="" xmlns:a14="http://schemas.microsoft.com/office/drawing/2010/main" val="2538325611"/>
                        </a:ext>
                      </a:extLst>
                    </a:gridCol>
                    <a:gridCol w="762000">
                      <a:extLst>
                        <a:ext uri="{9D8B030D-6E8A-4147-A177-3AD203B41FA5}">
                          <a16:colId xmlns:a16="http://schemas.microsoft.com/office/drawing/2014/main" xmlns="" xmlns:a14="http://schemas.microsoft.com/office/drawing/2010/main" val="2961044498"/>
                        </a:ext>
                      </a:extLst>
                    </a:gridCol>
                    <a:gridCol w="762000">
                      <a:extLst>
                        <a:ext uri="{9D8B030D-6E8A-4147-A177-3AD203B41FA5}">
                          <a16:colId xmlns:a16="http://schemas.microsoft.com/office/drawing/2014/main" xmlns="" xmlns:a14="http://schemas.microsoft.com/office/drawing/2010/main" val="761298051"/>
                        </a:ext>
                      </a:extLst>
                    </a:gridCol>
                    <a:gridCol w="762000">
                      <a:extLst>
                        <a:ext uri="{9D8B030D-6E8A-4147-A177-3AD203B41FA5}">
                          <a16:colId xmlns:a16="http://schemas.microsoft.com/office/drawing/2014/main" xmlns="" xmlns:a14="http://schemas.microsoft.com/office/drawing/2010/main" val="1356663816"/>
                        </a:ext>
                      </a:extLst>
                    </a:gridCol>
                    <a:gridCol w="762000">
                      <a:extLst>
                        <a:ext uri="{9D8B030D-6E8A-4147-A177-3AD203B41FA5}">
                          <a16:colId xmlns:a16="http://schemas.microsoft.com/office/drawing/2014/main" xmlns="" xmlns:a14="http://schemas.microsoft.com/office/drawing/2010/main" val="4245663"/>
                        </a:ext>
                      </a:extLst>
                    </a:gridCol>
                    <a:gridCol w="762000">
                      <a:extLst>
                        <a:ext uri="{9D8B030D-6E8A-4147-A177-3AD203B41FA5}">
                          <a16:colId xmlns:a16="http://schemas.microsoft.com/office/drawing/2014/main" xmlns="" xmlns:a14="http://schemas.microsoft.com/office/drawing/2010/main" val="2930579741"/>
                        </a:ext>
                      </a:extLst>
                    </a:gridCol>
                    <a:gridCol w="762000">
                      <a:extLst>
                        <a:ext uri="{9D8B030D-6E8A-4147-A177-3AD203B41FA5}">
                          <a16:colId xmlns:a16="http://schemas.microsoft.com/office/drawing/2014/main" xmlns="" xmlns:a14="http://schemas.microsoft.com/office/drawing/2010/main" val="2586368873"/>
                        </a:ext>
                      </a:extLst>
                    </a:gridCol>
                    <a:gridCol w="762000">
                      <a:extLst>
                        <a:ext uri="{9D8B030D-6E8A-4147-A177-3AD203B41FA5}">
                          <a16:colId xmlns:a16="http://schemas.microsoft.com/office/drawing/2014/main" xmlns="" xmlns:a14="http://schemas.microsoft.com/office/drawing/2010/main" val="2562745683"/>
                        </a:ext>
                      </a:extLst>
                    </a:gridCol>
                  </a:tblGrid>
                  <a:tr h="370840">
                    <a:tc>
                      <a:txBody>
                        <a:bodyPr/>
                        <a:lstStyle/>
                        <a:p>
                          <a:endParaRPr lang="hi-IN"/>
                        </a:p>
                      </a:txBody>
                      <a:tcPr>
                        <a:blipFill>
                          <a:blip r:embed="rId4"/>
                          <a:stretch>
                            <a:fillRect l="-1000" t="-9677" r="-881000" b="-124194"/>
                          </a:stretch>
                        </a:blipFill>
                      </a:tcPr>
                    </a:tc>
                    <a:tc>
                      <a:txBody>
                        <a:bodyPr/>
                        <a:lstStyle/>
                        <a:p>
                          <a:r>
                            <a:rPr lang="en-US" dirty="0"/>
                            <a:t>0</a:t>
                          </a:r>
                          <a:endParaRPr lang="hi-IN" dirty="0"/>
                        </a:p>
                      </a:txBody>
                      <a:tcPr/>
                    </a:tc>
                    <a:tc>
                      <a:txBody>
                        <a:bodyPr/>
                        <a:lstStyle/>
                        <a:p>
                          <a:r>
                            <a:rPr lang="en-US" dirty="0"/>
                            <a:t>1/6</a:t>
                          </a:r>
                          <a:endParaRPr lang="hi-IN" dirty="0"/>
                        </a:p>
                      </a:txBody>
                      <a:tcPr/>
                    </a:tc>
                    <a:tc>
                      <a:txBody>
                        <a:bodyPr/>
                        <a:lstStyle/>
                        <a:p>
                          <a:r>
                            <a:rPr lang="en-US" dirty="0"/>
                            <a:t>2/6</a:t>
                          </a:r>
                          <a:endParaRPr lang="hi-IN" dirty="0"/>
                        </a:p>
                      </a:txBody>
                      <a:tcPr/>
                    </a:tc>
                    <a:tc>
                      <a:txBody>
                        <a:bodyPr/>
                        <a:lstStyle/>
                        <a:p>
                          <a:r>
                            <a:rPr lang="en-US" dirty="0"/>
                            <a:t>3/6</a:t>
                          </a:r>
                          <a:endParaRPr lang="hi-IN" dirty="0"/>
                        </a:p>
                      </a:txBody>
                      <a:tcPr/>
                    </a:tc>
                    <a:tc>
                      <a:txBody>
                        <a:bodyPr/>
                        <a:lstStyle/>
                        <a:p>
                          <a:r>
                            <a:rPr lang="en-US" dirty="0"/>
                            <a:t>4/6</a:t>
                          </a:r>
                          <a:endParaRPr lang="hi-IN" dirty="0"/>
                        </a:p>
                      </a:txBody>
                      <a:tcPr/>
                    </a:tc>
                    <a:tc>
                      <a:txBody>
                        <a:bodyPr/>
                        <a:lstStyle/>
                        <a:p>
                          <a:r>
                            <a:rPr lang="en-US" dirty="0"/>
                            <a:t>5/6</a:t>
                          </a:r>
                          <a:endParaRPr lang="hi-IN" dirty="0"/>
                        </a:p>
                      </a:txBody>
                      <a:tcPr/>
                    </a:tc>
                    <a:tc>
                      <a:txBody>
                        <a:bodyPr/>
                        <a:lstStyle/>
                        <a:p>
                          <a:r>
                            <a:rPr lang="en-US" dirty="0"/>
                            <a:t>1</a:t>
                          </a:r>
                          <a:endParaRPr lang="hi-IN" dirty="0"/>
                        </a:p>
                      </a:txBody>
                      <a:tcPr/>
                    </a:tc>
                    <a:extLst>
                      <a:ext uri="{0D108BD9-81ED-4DB2-BD59-A6C34878D82A}">
                        <a16:rowId xmlns:a16="http://schemas.microsoft.com/office/drawing/2014/main" xmlns="" xmlns:a14="http://schemas.microsoft.com/office/drawing/2010/main" val="3149340608"/>
                      </a:ext>
                    </a:extLst>
                  </a:tr>
                  <a:tr h="370840">
                    <a:tc>
                      <a:txBody>
                        <a:bodyPr/>
                        <a:lstStyle/>
                        <a:p>
                          <a:endParaRPr lang="hi-IN"/>
                        </a:p>
                      </a:txBody>
                      <a:tcPr>
                        <a:blipFill>
                          <a:blip r:embed="rId4"/>
                          <a:stretch>
                            <a:fillRect l="-1000" t="-111475" r="-881000" b="-26230"/>
                          </a:stretch>
                        </a:blipFill>
                      </a:tcPr>
                    </a:tc>
                    <a:tc>
                      <a:txBody>
                        <a:bodyPr/>
                        <a:lstStyle/>
                        <a:p>
                          <a:r>
                            <a:rPr lang="en-US" dirty="0"/>
                            <a:t>1</a:t>
                          </a:r>
                          <a:endParaRPr lang="hi-IN" dirty="0"/>
                        </a:p>
                      </a:txBody>
                      <a:tcPr/>
                    </a:tc>
                    <a:tc>
                      <a:txBody>
                        <a:bodyPr/>
                        <a:lstStyle/>
                        <a:p>
                          <a:r>
                            <a:rPr lang="en-US" dirty="0"/>
                            <a:t>0.857</a:t>
                          </a:r>
                          <a:endParaRPr lang="hi-IN" dirty="0"/>
                        </a:p>
                      </a:txBody>
                      <a:tcPr/>
                    </a:tc>
                    <a:tc>
                      <a:txBody>
                        <a:bodyPr/>
                        <a:lstStyle/>
                        <a:p>
                          <a:r>
                            <a:rPr lang="en-US" dirty="0"/>
                            <a:t>0.75</a:t>
                          </a:r>
                          <a:endParaRPr lang="hi-IN" dirty="0"/>
                        </a:p>
                      </a:txBody>
                      <a:tcPr/>
                    </a:tc>
                    <a:tc>
                      <a:txBody>
                        <a:bodyPr/>
                        <a:lstStyle/>
                        <a:p>
                          <a:r>
                            <a:rPr lang="en-US" dirty="0"/>
                            <a:t>0.666</a:t>
                          </a:r>
                          <a:endParaRPr lang="hi-IN" dirty="0"/>
                        </a:p>
                      </a:txBody>
                      <a:tcPr/>
                    </a:tc>
                    <a:tc>
                      <a:txBody>
                        <a:bodyPr/>
                        <a:lstStyle/>
                        <a:p>
                          <a:r>
                            <a:rPr lang="en-US" dirty="0"/>
                            <a:t>0.6</a:t>
                          </a:r>
                          <a:endParaRPr lang="hi-IN" dirty="0"/>
                        </a:p>
                      </a:txBody>
                      <a:tcPr/>
                    </a:tc>
                    <a:tc>
                      <a:txBody>
                        <a:bodyPr/>
                        <a:lstStyle/>
                        <a:p>
                          <a:r>
                            <a:rPr lang="en-US" dirty="0"/>
                            <a:t>0.545</a:t>
                          </a:r>
                          <a:endParaRPr lang="hi-IN" dirty="0"/>
                        </a:p>
                      </a:txBody>
                      <a:tcPr/>
                    </a:tc>
                    <a:tc>
                      <a:txBody>
                        <a:bodyPr/>
                        <a:lstStyle/>
                        <a:p>
                          <a:r>
                            <a:rPr lang="en-US" dirty="0"/>
                            <a:t>0.5</a:t>
                          </a:r>
                          <a:endParaRPr lang="hi-IN" dirty="0"/>
                        </a:p>
                      </a:txBody>
                      <a:tcPr/>
                    </a:tc>
                    <a:extLst>
                      <a:ext uri="{0D108BD9-81ED-4DB2-BD59-A6C34878D82A}">
                        <a16:rowId xmlns:a16="http://schemas.microsoft.com/office/drawing/2014/main" xmlns="" xmlns:a14="http://schemas.microsoft.com/office/drawing/2010/main" val="927875253"/>
                      </a:ext>
                    </a:extLst>
                  </a:tr>
                </a:tbl>
              </a:graphicData>
            </a:graphic>
          </p:graphicFrame>
        </mc:Fallback>
      </mc:AlternateContent>
    </p:spTree>
    <p:extLst>
      <p:ext uri="{BB962C8B-B14F-4D97-AF65-F5344CB8AC3E}">
        <p14:creationId xmlns:p14="http://schemas.microsoft.com/office/powerpoint/2010/main" xmlns="" val="3089331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989538"/>
                <a:ext cx="8229600" cy="3505200"/>
              </a:xfrm>
            </p:spPr>
            <p:txBody>
              <a:bodyPr>
                <a:normAutofit/>
              </a:bodyPr>
              <a:lstStyle/>
              <a:p>
                <a:pPr marL="0" indent="0">
                  <a:buNone/>
                </a:pPr>
                <a:r>
                  <a:rPr lang="en-US" sz="2200" dirty="0">
                    <a:latin typeface="+mj-lt"/>
                    <a:cs typeface="Times New Roman" pitchFamily="18" charset="0"/>
                  </a:rPr>
                  <a:t>Q.1 Evaluate </a:t>
                </a:r>
                <a14:m>
                  <m:oMath xmlns:m="http://schemas.openxmlformats.org/officeDocument/2006/math">
                    <m:nary>
                      <m:naryPr>
                        <m:ctrlPr>
                          <a:rPr lang="en-US" sz="2200" i="1" smtClean="0">
                            <a:latin typeface="Cambria Math" panose="02040503050406030204" pitchFamily="18" charset="0"/>
                            <a:cs typeface="Times New Roman" pitchFamily="18" charset="0"/>
                          </a:rPr>
                        </m:ctrlPr>
                      </m:naryPr>
                      <m:sub>
                        <m:r>
                          <m:rPr>
                            <m:brk m:alnAt="23"/>
                          </m:rPr>
                          <a:rPr lang="en-US" sz="2200" b="0" i="1" smtClean="0">
                            <a:latin typeface="Cambria Math" panose="02040503050406030204" pitchFamily="18" charset="0"/>
                            <a:cs typeface="Times New Roman" pitchFamily="18" charset="0"/>
                          </a:rPr>
                          <m:t>0</m:t>
                        </m:r>
                      </m:sub>
                      <m:sup>
                        <m:r>
                          <a:rPr lang="en-US" sz="2200" b="0" i="1" smtClean="0">
                            <a:latin typeface="Cambria Math" panose="02040503050406030204" pitchFamily="18" charset="0"/>
                            <a:cs typeface="Times New Roman" pitchFamily="18" charset="0"/>
                          </a:rPr>
                          <m:t>1</m:t>
                        </m:r>
                      </m:sup>
                      <m:e>
                        <m:f>
                          <m:fPr>
                            <m:ctrlPr>
                              <a:rPr lang="en-US" sz="2200" i="1" smtClean="0">
                                <a:latin typeface="Cambria Math" panose="02040503050406030204" pitchFamily="18" charset="0"/>
                                <a:cs typeface="Times New Roman" pitchFamily="18" charset="0"/>
                              </a:rPr>
                            </m:ctrlPr>
                          </m:fPr>
                          <m:num>
                            <m:r>
                              <a:rPr lang="en-US" sz="2200" b="0" i="1" smtClean="0">
                                <a:latin typeface="Cambria Math" panose="02040503050406030204" pitchFamily="18" charset="0"/>
                                <a:cs typeface="Times New Roman" pitchFamily="18" charset="0"/>
                              </a:rPr>
                              <m:t>1</m:t>
                            </m:r>
                          </m:num>
                          <m:den>
                            <m:r>
                              <a:rPr lang="en-US" sz="2200" b="0" i="1" smtClean="0">
                                <a:latin typeface="Cambria Math" panose="02040503050406030204" pitchFamily="18" charset="0"/>
                                <a:cs typeface="Times New Roman" pitchFamily="18" charset="0"/>
                              </a:rPr>
                              <m:t>1+</m:t>
                            </m:r>
                            <m:sSup>
                              <m:sSupPr>
                                <m:ctrlPr>
                                  <a:rPr lang="en-US" sz="2200" i="1" smtClean="0">
                                    <a:latin typeface="Cambria Math" panose="02040503050406030204" pitchFamily="18" charset="0"/>
                                    <a:cs typeface="Times New Roman" pitchFamily="18" charset="0"/>
                                  </a:rPr>
                                </m:ctrlPr>
                              </m:sSupPr>
                              <m:e>
                                <m:r>
                                  <a:rPr lang="en-US" sz="2200" b="0" i="1" smtClean="0">
                                    <a:latin typeface="Cambria Math" panose="02040503050406030204" pitchFamily="18" charset="0"/>
                                    <a:cs typeface="Times New Roman" pitchFamily="18" charset="0"/>
                                  </a:rPr>
                                  <m:t>𝑥</m:t>
                                </m:r>
                              </m:e>
                              <m:sup>
                                <m:r>
                                  <a:rPr lang="en-US" sz="2200" b="0" i="1" smtClean="0">
                                    <a:latin typeface="Cambria Math" panose="02040503050406030204" pitchFamily="18" charset="0"/>
                                    <a:cs typeface="Times New Roman" pitchFamily="18" charset="0"/>
                                  </a:rPr>
                                  <m:t>2</m:t>
                                </m:r>
                              </m:sup>
                            </m:sSup>
                          </m:den>
                        </m:f>
                        <m:r>
                          <a:rPr lang="en-US" sz="2200" b="0" i="1" smtClean="0">
                            <a:latin typeface="Cambria Math" panose="02040503050406030204" pitchFamily="18" charset="0"/>
                            <a:cs typeface="Times New Roman" pitchFamily="18" charset="0"/>
                          </a:rPr>
                          <m:t>𝑑𝑥</m:t>
                        </m:r>
                      </m:e>
                    </m:nary>
                  </m:oMath>
                </a14:m>
                <a:endParaRPr lang="en-US" sz="2200" dirty="0">
                  <a:latin typeface="+mj-lt"/>
                  <a:cs typeface="Times New Roman" pitchFamily="18" charset="0"/>
                </a:endParaRPr>
              </a:p>
              <a:p>
                <a:pPr marL="0" indent="0">
                  <a:buNone/>
                </a:pPr>
                <a:r>
                  <a:rPr lang="en-US" sz="2200" dirty="0">
                    <a:latin typeface="+mj-lt"/>
                    <a:cs typeface="Times New Roman" pitchFamily="18" charset="0"/>
                  </a:rPr>
                  <a:t>By Trapezoidal, Simpson’s 1/3 and Simpson 3/8 rule.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989538"/>
                <a:ext cx="8229600" cy="3505200"/>
              </a:xfrm>
              <a:blipFill>
                <a:blip r:embed="rId2"/>
                <a:stretch>
                  <a:fillRect l="-96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CC5EF39F-6547-43FC-97EC-E9705524179C}"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Daily quiz</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pic>
        <p:nvPicPr>
          <p:cNvPr id="8" name="Picture 3">
            <a:extLst>
              <a:ext uri="{FF2B5EF4-FFF2-40B4-BE49-F238E27FC236}">
                <a16:creationId xmlns:a16="http://schemas.microsoft.com/office/drawing/2014/main" xmlns="" id="{8C5E3BEA-45AE-47C3-8E76-285A3CDDB11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71775" y="869950"/>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941836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3505200"/>
          </a:xfrm>
        </p:spPr>
        <p:txBody>
          <a:bodyPr>
            <a:normAutofit/>
          </a:bodyPr>
          <a:lstStyle/>
          <a:p>
            <a:pPr marL="0" indent="0">
              <a:buNone/>
            </a:pPr>
            <a:r>
              <a:rPr lang="en-US" sz="2200" dirty="0">
                <a:latin typeface="+mj-lt"/>
                <a:cs typeface="Times New Roman" pitchFamily="18" charset="0"/>
              </a:rPr>
              <a:t>In the last topic, we have studied, Trapezoidal, Simpson’s 1/3</a:t>
            </a:r>
            <a:r>
              <a:rPr lang="en-US" sz="2200" baseline="30000" dirty="0">
                <a:latin typeface="+mj-lt"/>
                <a:cs typeface="Times New Roman" pitchFamily="18" charset="0"/>
              </a:rPr>
              <a:t>rd</a:t>
            </a:r>
            <a:r>
              <a:rPr lang="en-US" sz="2200" dirty="0">
                <a:latin typeface="+mj-lt"/>
                <a:cs typeface="Times New Roman" pitchFamily="18" charset="0"/>
              </a:rPr>
              <a:t> and Simpson’s 3/8 rule to solve definite integral.</a:t>
            </a:r>
          </a:p>
        </p:txBody>
      </p:sp>
      <p:sp>
        <p:nvSpPr>
          <p:cNvPr id="4" name="Date Placeholder 3"/>
          <p:cNvSpPr>
            <a:spLocks noGrp="1"/>
          </p:cNvSpPr>
          <p:nvPr>
            <p:ph type="dt" sz="half" idx="10"/>
          </p:nvPr>
        </p:nvSpPr>
        <p:spPr/>
        <p:txBody>
          <a:bodyPr/>
          <a:lstStyle/>
          <a:p>
            <a:fld id="{62A4BF30-0451-45DB-B1BE-19DA8F1615D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Recap</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205086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A9087A-37A5-416D-BEF8-8A791ED76515}" type="datetime1">
              <a:rPr lang="en-US" b="1" smtClean="0"/>
              <a:pPr/>
              <a:t>5/15/2022</a:t>
            </a:fld>
            <a:endParaRPr lang="en-US" b="1"/>
          </a:p>
        </p:txBody>
      </p:sp>
      <p:sp>
        <p:nvSpPr>
          <p:cNvPr id="5" name="Footer Placeholder 4"/>
          <p:cNvSpPr>
            <a:spLocks noGrp="1"/>
          </p:cNvSpPr>
          <p:nvPr>
            <p:ph type="ftr" sz="quarter" idx="11"/>
          </p:nvPr>
        </p:nvSpPr>
        <p:spPr>
          <a:xfrm>
            <a:off x="2514600" y="6356350"/>
            <a:ext cx="5029200" cy="365125"/>
          </a:xfrm>
        </p:spPr>
        <p:txBody>
          <a:bodyPr/>
          <a:lstStyle/>
          <a:p>
            <a:r>
              <a:rPr lang="en-US" b="1"/>
              <a:t>Faculty Name: Mr. Ravikant       (AAS0404)      Unit II</a:t>
            </a:r>
            <a:endParaRPr lang="en-US" b="1" dirty="0"/>
          </a:p>
        </p:txBody>
      </p:sp>
      <p:sp>
        <p:nvSpPr>
          <p:cNvPr id="6" name="Slide Number Placeholder 5"/>
          <p:cNvSpPr>
            <a:spLocks noGrp="1"/>
          </p:cNvSpPr>
          <p:nvPr>
            <p:ph type="sldNum" sz="quarter" idx="12"/>
          </p:nvPr>
        </p:nvSpPr>
        <p:spPr/>
        <p:txBody>
          <a:bodyPr/>
          <a:lstStyle/>
          <a:p>
            <a:fld id="{B6F15528-21DE-4FAA-801E-634DDDAF4B2B}" type="slidenum">
              <a:rPr lang="en-US" b="1" smtClean="0"/>
              <a:pPr/>
              <a:t>9</a:t>
            </a:fld>
            <a:endParaRPr lang="en-US" b="1"/>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a:noFill/>
                </a:ln>
                <a:solidFill>
                  <a:schemeClr val="dk1"/>
                </a:solidFill>
                <a:effectLst/>
                <a:uLnTx/>
                <a:uFillTx/>
                <a:latin typeface="+mn-lt"/>
                <a:ea typeface="+mn-ea"/>
                <a:cs typeface="+mn-cs"/>
              </a:rPr>
              <a:t>CO-PO Mapping(CO-4)</a:t>
            </a:r>
          </a:p>
        </p:txBody>
      </p:sp>
      <p:sp>
        <p:nvSpPr>
          <p:cNvPr id="9" name="Content Placeholder 8"/>
          <p:cNvSpPr>
            <a:spLocks noGrp="1"/>
          </p:cNvSpPr>
          <p:nvPr>
            <p:ph idx="1"/>
          </p:nvPr>
        </p:nvSpPr>
        <p:spPr/>
        <p:txBody>
          <a:bodyPr>
            <a:normAutofit/>
          </a:bodyPr>
          <a:lstStyle/>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 Low	*M= Medium         *H= High</a:t>
            </a:r>
          </a:p>
          <a:p>
            <a:pPr marL="0" indent="0">
              <a:buNone/>
            </a:pPr>
            <a:endParaRPr lang="en-US" sz="2200" dirty="0"/>
          </a:p>
        </p:txBody>
      </p:sp>
      <p:graphicFrame>
        <p:nvGraphicFramePr>
          <p:cNvPr id="3" name="Table 2"/>
          <p:cNvGraphicFramePr>
            <a:graphicFrameLocks noGrp="1"/>
          </p:cNvGraphicFramePr>
          <p:nvPr/>
        </p:nvGraphicFramePr>
        <p:xfrm>
          <a:off x="304800" y="1524000"/>
          <a:ext cx="8686801" cy="3831037"/>
        </p:xfrm>
        <a:graphic>
          <a:graphicData uri="http://schemas.openxmlformats.org/drawingml/2006/table">
            <a:tbl>
              <a:tblPr firstRow="1" firstCol="1" bandRow="1">
                <a:tableStyleId>{5C22544A-7EE6-4342-B048-85BDC9FD1C3A}</a:tableStyleId>
              </a:tblPr>
              <a:tblGrid>
                <a:gridCol w="5334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685800">
                  <a:extLst>
                    <a:ext uri="{9D8B030D-6E8A-4147-A177-3AD203B41FA5}">
                      <a16:colId xmlns:a16="http://schemas.microsoft.com/office/drawing/2014/main" xmlns="" val="20002"/>
                    </a:ext>
                  </a:extLst>
                </a:gridCol>
                <a:gridCol w="533400">
                  <a:extLst>
                    <a:ext uri="{9D8B030D-6E8A-4147-A177-3AD203B41FA5}">
                      <a16:colId xmlns:a16="http://schemas.microsoft.com/office/drawing/2014/main" xmlns="" val="20003"/>
                    </a:ext>
                  </a:extLst>
                </a:gridCol>
                <a:gridCol w="533400">
                  <a:extLst>
                    <a:ext uri="{9D8B030D-6E8A-4147-A177-3AD203B41FA5}">
                      <a16:colId xmlns:a16="http://schemas.microsoft.com/office/drawing/2014/main" xmlns="" val="20004"/>
                    </a:ext>
                  </a:extLst>
                </a:gridCol>
                <a:gridCol w="609600">
                  <a:extLst>
                    <a:ext uri="{9D8B030D-6E8A-4147-A177-3AD203B41FA5}">
                      <a16:colId xmlns:a16="http://schemas.microsoft.com/office/drawing/2014/main" xmlns="" val="20005"/>
                    </a:ext>
                  </a:extLst>
                </a:gridCol>
                <a:gridCol w="533400">
                  <a:extLst>
                    <a:ext uri="{9D8B030D-6E8A-4147-A177-3AD203B41FA5}">
                      <a16:colId xmlns:a16="http://schemas.microsoft.com/office/drawing/2014/main" xmlns="" val="20006"/>
                    </a:ext>
                  </a:extLst>
                </a:gridCol>
                <a:gridCol w="533400">
                  <a:extLst>
                    <a:ext uri="{9D8B030D-6E8A-4147-A177-3AD203B41FA5}">
                      <a16:colId xmlns:a16="http://schemas.microsoft.com/office/drawing/2014/main" xmlns="" val="20007"/>
                    </a:ext>
                  </a:extLst>
                </a:gridCol>
                <a:gridCol w="533400">
                  <a:extLst>
                    <a:ext uri="{9D8B030D-6E8A-4147-A177-3AD203B41FA5}">
                      <a16:colId xmlns:a16="http://schemas.microsoft.com/office/drawing/2014/main" xmlns="" val="20008"/>
                    </a:ext>
                  </a:extLst>
                </a:gridCol>
                <a:gridCol w="533400">
                  <a:extLst>
                    <a:ext uri="{9D8B030D-6E8A-4147-A177-3AD203B41FA5}">
                      <a16:colId xmlns:a16="http://schemas.microsoft.com/office/drawing/2014/main" xmlns="" val="20009"/>
                    </a:ext>
                  </a:extLst>
                </a:gridCol>
                <a:gridCol w="533400">
                  <a:extLst>
                    <a:ext uri="{9D8B030D-6E8A-4147-A177-3AD203B41FA5}">
                      <a16:colId xmlns:a16="http://schemas.microsoft.com/office/drawing/2014/main" xmlns="" val="20010"/>
                    </a:ext>
                  </a:extLst>
                </a:gridCol>
                <a:gridCol w="685800">
                  <a:extLst>
                    <a:ext uri="{9D8B030D-6E8A-4147-A177-3AD203B41FA5}">
                      <a16:colId xmlns:a16="http://schemas.microsoft.com/office/drawing/2014/main" xmlns="" val="20011"/>
                    </a:ext>
                  </a:extLst>
                </a:gridCol>
                <a:gridCol w="685800">
                  <a:extLst>
                    <a:ext uri="{9D8B030D-6E8A-4147-A177-3AD203B41FA5}">
                      <a16:colId xmlns:a16="http://schemas.microsoft.com/office/drawing/2014/main" xmlns="" val="20012"/>
                    </a:ext>
                  </a:extLst>
                </a:gridCol>
                <a:gridCol w="685801">
                  <a:extLst>
                    <a:ext uri="{9D8B030D-6E8A-4147-A177-3AD203B41FA5}">
                      <a16:colId xmlns:a16="http://schemas.microsoft.com/office/drawing/2014/main" xmlns="" val="20013"/>
                    </a:ext>
                  </a:extLst>
                </a:gridCol>
              </a:tblGrid>
              <a:tr h="859237">
                <a:tc>
                  <a:txBody>
                    <a:bodyPr/>
                    <a:lstStyle/>
                    <a:p>
                      <a:pPr marL="0" marR="0">
                        <a:lnSpc>
                          <a:spcPct val="115000"/>
                        </a:lnSpc>
                        <a:spcBef>
                          <a:spcPts val="0"/>
                        </a:spcBef>
                        <a:spcAft>
                          <a:spcPts val="0"/>
                        </a:spcAft>
                      </a:pPr>
                      <a:r>
                        <a:rPr lang="en-US" sz="1800" dirty="0">
                          <a:solidFill>
                            <a:schemeClr val="bg1"/>
                          </a:solidFill>
                          <a:effectLst/>
                        </a:rPr>
                        <a:t>Sr. No</a:t>
                      </a:r>
                      <a:endParaRPr lang="en-US" sz="18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15000"/>
                        </a:lnSpc>
                        <a:spcBef>
                          <a:spcPts val="0"/>
                        </a:spcBef>
                        <a:spcAft>
                          <a:spcPts val="0"/>
                        </a:spcAft>
                      </a:pPr>
                      <a:r>
                        <a:rPr lang="en-US" sz="1800" dirty="0">
                          <a:effectLst/>
                        </a:rPr>
                        <a:t>Course  Outcome</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PO2</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PO3</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PO4</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PO5</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PO6</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PO7</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PO8</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PO9</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PO10</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PO11</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PO12</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630573">
                <a:tc>
                  <a:txBody>
                    <a:bodyPr/>
                    <a:lstStyle/>
                    <a:p>
                      <a:pPr marL="0" marR="0">
                        <a:lnSpc>
                          <a:spcPct val="115000"/>
                        </a:lnSpc>
                        <a:spcBef>
                          <a:spcPts val="0"/>
                        </a:spcBef>
                        <a:spcAft>
                          <a:spcPts val="0"/>
                        </a:spcAft>
                      </a:pPr>
                      <a:r>
                        <a:rPr lang="en-US" sz="1800" b="1" dirty="0">
                          <a:solidFill>
                            <a:schemeClr val="bg1"/>
                          </a:solidFill>
                          <a:effectLst/>
                        </a:rPr>
                        <a:t>1</a:t>
                      </a:r>
                      <a:endParaRPr lang="en-US" sz="1800" b="1"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spcBef>
                          <a:spcPts val="0"/>
                        </a:spcBef>
                        <a:spcAft>
                          <a:spcPts val="0"/>
                        </a:spcAft>
                      </a:pPr>
                      <a:r>
                        <a:rPr lang="en-US" sz="1800" b="0" dirty="0">
                          <a:solidFill>
                            <a:schemeClr val="tx1"/>
                          </a:solidFill>
                          <a:effectLst/>
                        </a:rPr>
                        <a:t>CO1</a:t>
                      </a:r>
                      <a:endParaRPr lang="en-US" sz="1800" b="0" dirty="0">
                        <a:solidFill>
                          <a:schemeClr val="tx1"/>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H</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L</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solidFill>
                            <a:schemeClr val="tx1"/>
                          </a:solidFill>
                          <a:effectLst/>
                        </a:rPr>
                        <a:t>M</a:t>
                      </a:r>
                      <a:endParaRPr lang="en-US" sz="18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88627">
                <a:tc>
                  <a:txBody>
                    <a:bodyPr/>
                    <a:lstStyle/>
                    <a:p>
                      <a:pPr marL="0" marR="0">
                        <a:lnSpc>
                          <a:spcPct val="115000"/>
                        </a:lnSpc>
                        <a:spcBef>
                          <a:spcPts val="0"/>
                        </a:spcBef>
                        <a:spcAft>
                          <a:spcPts val="0"/>
                        </a:spcAft>
                      </a:pPr>
                      <a:r>
                        <a:rPr lang="en-US" sz="1800" dirty="0">
                          <a:solidFill>
                            <a:schemeClr val="bg1"/>
                          </a:solidFill>
                          <a:effectLst/>
                        </a:rPr>
                        <a:t>2</a:t>
                      </a:r>
                      <a:endParaRPr lang="en-US" sz="1800" dirty="0">
                        <a:solidFill>
                          <a:schemeClr val="bg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just">
                        <a:lnSpc>
                          <a:spcPct val="150000"/>
                        </a:lnSpc>
                        <a:spcBef>
                          <a:spcPts val="0"/>
                        </a:spcBef>
                        <a:spcAft>
                          <a:spcPts val="0"/>
                        </a:spcAft>
                      </a:pPr>
                      <a:r>
                        <a:rPr lang="en-US" sz="1800" b="0" dirty="0">
                          <a:effectLst/>
                        </a:rPr>
                        <a:t>CO-2</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a:effectLst/>
                        </a:rPr>
                        <a:t>M</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09600">
                <a:tc>
                  <a:txBody>
                    <a:bodyPr/>
                    <a:lstStyle/>
                    <a:p>
                      <a:pPr marL="0" marR="0">
                        <a:lnSpc>
                          <a:spcPct val="115000"/>
                        </a:lnSpc>
                        <a:spcBef>
                          <a:spcPts val="0"/>
                        </a:spcBef>
                        <a:spcAft>
                          <a:spcPts val="0"/>
                        </a:spcAft>
                      </a:pPr>
                      <a:r>
                        <a:rPr lang="en-US" sz="1800" dirty="0">
                          <a:effectLst/>
                        </a:rPr>
                        <a:t>3</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indent="11430" algn="just">
                        <a:lnSpc>
                          <a:spcPct val="150000"/>
                        </a:lnSpc>
                        <a:spcBef>
                          <a:spcPts val="0"/>
                        </a:spcBef>
                        <a:spcAft>
                          <a:spcPts val="0"/>
                        </a:spcAft>
                      </a:pPr>
                      <a:r>
                        <a:rPr lang="en-US" sz="1800" b="0" dirty="0">
                          <a:effectLst/>
                        </a:rPr>
                        <a:t>CO-3</a:t>
                      </a:r>
                      <a:endParaRPr lang="en-US" sz="1800" b="0" dirty="0">
                        <a:solidFill>
                          <a:srgbClr val="000000"/>
                        </a:solidFill>
                        <a:effectLst/>
                        <a:latin typeface="Times New Roman"/>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609600">
                <a:tc>
                  <a:txBody>
                    <a:bodyPr/>
                    <a:lstStyle/>
                    <a:p>
                      <a:pPr marL="0" marR="0">
                        <a:lnSpc>
                          <a:spcPct val="115000"/>
                        </a:lnSpc>
                        <a:spcBef>
                          <a:spcPts val="0"/>
                        </a:spcBef>
                        <a:spcAft>
                          <a:spcPts val="0"/>
                        </a:spcAft>
                      </a:pPr>
                      <a:r>
                        <a:rPr lang="en-US" sz="1800" dirty="0">
                          <a:effectLst/>
                        </a:rPr>
                        <a:t>4</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CO-4</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H</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a:effectLst/>
                        </a:rPr>
                        <a:t>L</a:t>
                      </a:r>
                      <a:endParaRPr lang="en-US" sz="1800" b="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4"/>
                  </a:ext>
                </a:extLst>
              </a:tr>
              <a:tr h="533400">
                <a:tc>
                  <a:txBody>
                    <a:bodyPr/>
                    <a:lstStyle/>
                    <a:p>
                      <a:pPr marL="0" marR="0">
                        <a:lnSpc>
                          <a:spcPct val="115000"/>
                        </a:lnSpc>
                        <a:spcBef>
                          <a:spcPts val="0"/>
                        </a:spcBef>
                        <a:spcAft>
                          <a:spcPts val="0"/>
                        </a:spcAft>
                      </a:pPr>
                      <a:r>
                        <a:rPr lang="en-US" sz="1800" dirty="0">
                          <a:effectLst/>
                        </a:rPr>
                        <a:t>5</a:t>
                      </a:r>
                      <a:endParaRPr lang="en-US" sz="18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gn="just">
                        <a:lnSpc>
                          <a:spcPct val="150000"/>
                        </a:lnSpc>
                        <a:spcBef>
                          <a:spcPts val="0"/>
                        </a:spcBef>
                        <a:spcAft>
                          <a:spcPts val="0"/>
                        </a:spcAft>
                      </a:pPr>
                      <a:r>
                        <a:rPr lang="en-US" sz="1800" b="0" dirty="0">
                          <a:effectLst/>
                        </a:rPr>
                        <a:t>CO5</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H</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L</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0" dirty="0">
                          <a:effectLst/>
                        </a:rPr>
                        <a:t>M</a:t>
                      </a:r>
                      <a:endParaRPr lang="en-US" sz="1800" b="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pic>
        <p:nvPicPr>
          <p:cNvPr id="11" name="Picture 10">
            <a:extLst>
              <a:ext uri="{FF2B5EF4-FFF2-40B4-BE49-F238E27FC236}">
                <a16:creationId xmlns:a16="http://schemas.microsoft.com/office/drawing/2014/main" xmlns="" id="{B9819983-4F8F-46CE-BA83-C27325887E6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5977"/>
            <a:ext cx="1295400" cy="549276"/>
          </a:xfrm>
          <a:prstGeom prst="rect">
            <a:avLst/>
          </a:prstGeom>
        </p:spPr>
      </p:pic>
    </p:spTree>
    <p:extLst>
      <p:ext uri="{BB962C8B-B14F-4D97-AF65-F5344CB8AC3E}">
        <p14:creationId xmlns:p14="http://schemas.microsoft.com/office/powerpoint/2010/main" xmlns="" val="1911253657"/>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3505200"/>
          </a:xfrm>
        </p:spPr>
        <p:txBody>
          <a:bodyPr>
            <a:normAutofit/>
          </a:bodyPr>
          <a:lstStyle/>
          <a:p>
            <a:pPr marL="0" indent="0">
              <a:buNone/>
            </a:pPr>
            <a:r>
              <a:rPr lang="en-US" sz="2200" dirty="0">
                <a:latin typeface="+mj-lt"/>
                <a:cs typeface="Times New Roman" pitchFamily="18" charset="0"/>
              </a:rPr>
              <a:t>Objective of this topic is to learn a numerical method for solving Initial value problem.</a:t>
            </a:r>
          </a:p>
        </p:txBody>
      </p:sp>
      <p:sp>
        <p:nvSpPr>
          <p:cNvPr id="4" name="Date Placeholder 3"/>
          <p:cNvSpPr>
            <a:spLocks noGrp="1"/>
          </p:cNvSpPr>
          <p:nvPr>
            <p:ph type="dt" sz="half" idx="10"/>
          </p:nvPr>
        </p:nvSpPr>
        <p:spPr/>
        <p:txBody>
          <a:bodyPr/>
          <a:lstStyle/>
          <a:p>
            <a:fld id="{62A4BF30-0451-45DB-B1BE-19DA8F1615D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Topic objective</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771424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rPr>
                  <a:t>Let us consider the first order initial value problem</a:t>
                </a:r>
              </a:p>
              <a:p>
                <a:pPr marL="0" indent="0">
                  <a:buNone/>
                </a:pPr>
                <a14:m>
                  <m:oMathPara xmlns:m="http://schemas.openxmlformats.org/officeDocument/2006/math">
                    <m:oMathParaPr>
                      <m:jc m:val="left"/>
                    </m:oMathParaPr>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𝑑𝑦</m:t>
                          </m:r>
                        </m:num>
                        <m:den>
                          <m:r>
                            <a:rPr lang="en-US" sz="2200" i="1">
                              <a:latin typeface="Cambria Math" panose="02040503050406030204" pitchFamily="18" charset="0"/>
                            </a:rPr>
                            <m:t>𝑑𝑥</m:t>
                          </m:r>
                        </m:den>
                      </m:f>
                      <m:r>
                        <a:rPr lang="en-US" sz="2200" i="1">
                          <a:latin typeface="Cambria Math" panose="02040503050406030204" pitchFamily="18" charset="0"/>
                        </a:rPr>
                        <m:t>=</m:t>
                      </m:r>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𝑦</m:t>
                          </m:r>
                        </m:e>
                      </m:d>
                    </m:oMath>
                  </m:oMathPara>
                </a14:m>
                <a:endParaRPr lang="en-US" sz="2200" dirty="0">
                  <a:latin typeface="+mj-lt"/>
                </a:endParaRPr>
              </a:p>
              <a:p>
                <a:pPr marL="0" indent="0">
                  <a:buNone/>
                </a:pPr>
                <a:r>
                  <a:rPr lang="en-US" sz="2200" dirty="0">
                    <a:latin typeface="+mj-lt"/>
                  </a:rPr>
                  <a:t>and </a:t>
                </a:r>
                <a14:m>
                  <m:oMath xmlns:m="http://schemas.openxmlformats.org/officeDocument/2006/math">
                    <m:r>
                      <a:rPr lang="en-US" sz="2200" i="1">
                        <a:latin typeface="Cambria Math" panose="02040503050406030204" pitchFamily="18" charset="0"/>
                      </a:rPr>
                      <m:t>𝑦</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0</m:t>
                        </m:r>
                      </m:sub>
                    </m:sSub>
                  </m:oMath>
                </a14:m>
                <a:r>
                  <a:rPr lang="en-US" sz="2200" dirty="0">
                    <a:latin typeface="+mj-lt"/>
                  </a:rPr>
                  <a:t> for </a:t>
                </a:r>
                <a14:m>
                  <m:oMath xmlns:m="http://schemas.openxmlformats.org/officeDocument/2006/math">
                    <m:r>
                      <a:rPr lang="en-US" sz="2200" i="1">
                        <a:latin typeface="Cambria Math" panose="02040503050406030204" pitchFamily="18" charset="0"/>
                      </a:rPr>
                      <m:t>𝑥</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0</m:t>
                        </m:r>
                      </m:sub>
                    </m:sSub>
                  </m:oMath>
                </a14:m>
                <a:r>
                  <a:rPr lang="en-US" sz="2200" dirty="0">
                    <a:latin typeface="+mj-lt"/>
                  </a:rPr>
                  <a:t>. Let </a:t>
                </a:r>
                <a14:m>
                  <m:oMath xmlns:m="http://schemas.openxmlformats.org/officeDocument/2006/math">
                    <m:r>
                      <a:rPr lang="en-US" sz="2200" i="1" dirty="0" smtClean="0">
                        <a:latin typeface="Cambria Math" panose="02040503050406030204" pitchFamily="18" charset="0"/>
                      </a:rPr>
                      <m:t>h</m:t>
                    </m:r>
                  </m:oMath>
                </a14:m>
                <a:r>
                  <a:rPr lang="en-US" sz="2200" dirty="0">
                    <a:latin typeface="+mj-lt"/>
                  </a:rPr>
                  <a:t> be the interval between equidistant  values of </a:t>
                </a:r>
                <a14:m>
                  <m:oMath xmlns:m="http://schemas.openxmlformats.org/officeDocument/2006/math">
                    <m:r>
                      <a:rPr lang="en-US" sz="2200" b="0" i="1" smtClean="0">
                        <a:latin typeface="Cambria Math" panose="02040503050406030204" pitchFamily="18" charset="0"/>
                      </a:rPr>
                      <m:t>𝑥</m:t>
                    </m:r>
                  </m:oMath>
                </a14:m>
                <a:r>
                  <a:rPr lang="en-US" sz="2200" dirty="0">
                    <a:latin typeface="+mj-lt"/>
                  </a:rPr>
                  <a:t> then the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+1)</m:t>
                        </m:r>
                      </m:e>
                      <m:sup>
                        <m:r>
                          <a:rPr lang="en-US" sz="2200" b="0" i="1" smtClean="0">
                            <a:latin typeface="Cambria Math" panose="02040503050406030204" pitchFamily="18" charset="0"/>
                          </a:rPr>
                          <m:t>𝑡h</m:t>
                        </m:r>
                      </m:sup>
                    </m:sSup>
                    <m:r>
                      <a:rPr lang="en-US" sz="2200" b="0" i="1" smtClean="0">
                        <a:latin typeface="Cambria Math" panose="02040503050406030204" pitchFamily="18" charset="0"/>
                      </a:rPr>
                      <m:t> </m:t>
                    </m:r>
                  </m:oMath>
                </a14:m>
                <a:r>
                  <a:rPr lang="en-US" sz="2200" dirty="0">
                    <a:latin typeface="+mj-lt"/>
                  </a:rPr>
                  <a:t>approximation  to </a:t>
                </a:r>
                <a14:m>
                  <m:oMath xmlns:m="http://schemas.openxmlformats.org/officeDocument/2006/math">
                    <m:r>
                      <a:rPr lang="en-US" sz="2200" b="0" i="1" dirty="0" smtClean="0">
                        <a:latin typeface="Cambria Math" panose="02040503050406030204" pitchFamily="18" charset="0"/>
                      </a:rPr>
                      <m:t>𝑦</m:t>
                    </m:r>
                  </m:oMath>
                </a14:m>
                <a:r>
                  <a:rPr lang="en-US" sz="2200" dirty="0">
                    <a:latin typeface="+mj-lt"/>
                  </a:rPr>
                  <a:t> is given by </a:t>
                </a:r>
              </a:p>
              <a:p>
                <a:pPr marL="0" indent="0">
                  <a:buNone/>
                </a:pP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𝑛</m:t>
                        </m:r>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𝑛</m:t>
                        </m:r>
                      </m:sub>
                    </m:sSub>
                    <m:r>
                      <a:rPr lang="en-US" sz="2200" b="0" i="0" smtClean="0">
                        <a:latin typeface="Cambria Math" panose="02040503050406030204" pitchFamily="18" charset="0"/>
                      </a:rPr>
                      <m:t>+</m:t>
                    </m:r>
                    <m:f>
                      <m:fPr>
                        <m:ctrlPr>
                          <a:rPr lang="en-US" sz="220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6</m:t>
                        </m:r>
                      </m:den>
                    </m:f>
                    <m:r>
                      <a:rPr lang="en-US" sz="2200" b="0" i="1" dirty="0" smtClean="0">
                        <a:latin typeface="Cambria Math" panose="02040503050406030204" pitchFamily="18" charset="0"/>
                      </a:rPr>
                      <m:t> </m:t>
                    </m:r>
                    <m:r>
                      <a:rPr lang="en-US" sz="2200" b="0" i="0" dirty="0" smtClean="0">
                        <a:latin typeface="Cambria Math" panose="02040503050406030204" pitchFamily="18" charset="0"/>
                      </a:rPr>
                      <m:t>(</m:t>
                    </m:r>
                    <m:sSub>
                      <m:sSubPr>
                        <m:ctrlPr>
                          <a:rPr lang="en-US" sz="2200" i="1" dirty="0" smtClean="0">
                            <a:latin typeface="Cambria Math" panose="02040503050406030204" pitchFamily="18" charset="0"/>
                          </a:rPr>
                        </m:ctrlPr>
                      </m:sSubPr>
                      <m:e>
                        <m:r>
                          <a:rPr lang="en-US" sz="2200" b="0" i="1" dirty="0" smtClean="0">
                            <a:latin typeface="Cambria Math" panose="02040503050406030204" pitchFamily="18" charset="0"/>
                          </a:rPr>
                          <m:t>𝑘</m:t>
                        </m:r>
                      </m:e>
                      <m:sub>
                        <m:r>
                          <a:rPr lang="en-US" sz="2200" b="0" i="1" dirty="0" smtClean="0">
                            <a:latin typeface="Cambria Math" panose="02040503050406030204" pitchFamily="18" charset="0"/>
                          </a:rPr>
                          <m:t>1</m:t>
                        </m:r>
                      </m:sub>
                    </m:sSub>
                    <m:r>
                      <a:rPr lang="en-US" sz="2200" b="0" i="1" dirty="0" smtClean="0">
                        <a:latin typeface="Cambria Math" panose="02040503050406030204" pitchFamily="18" charset="0"/>
                      </a:rPr>
                      <m:t>+2</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𝑘</m:t>
                        </m:r>
                      </m:e>
                      <m:sub>
                        <m:r>
                          <a:rPr lang="en-US" sz="2200" b="0" i="1" dirty="0" smtClean="0">
                            <a:latin typeface="Cambria Math" panose="02040503050406030204" pitchFamily="18" charset="0"/>
                          </a:rPr>
                          <m:t>2</m:t>
                        </m:r>
                      </m:sub>
                    </m:sSub>
                    <m:r>
                      <a:rPr lang="en-US" sz="2200" b="0" i="1" dirty="0" smtClean="0">
                        <a:latin typeface="Cambria Math" panose="02040503050406030204" pitchFamily="18" charset="0"/>
                      </a:rPr>
                      <m:t>+2</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𝑘</m:t>
                        </m:r>
                      </m:e>
                      <m:sub>
                        <m:r>
                          <a:rPr lang="en-US" sz="2200" b="0" i="1" dirty="0" smtClean="0">
                            <a:latin typeface="Cambria Math" panose="02040503050406030204" pitchFamily="18" charset="0"/>
                          </a:rPr>
                          <m:t>3</m:t>
                        </m:r>
                      </m:sub>
                    </m:sSub>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𝑘</m:t>
                        </m:r>
                      </m:e>
                      <m:sub>
                        <m:r>
                          <a:rPr lang="en-US" sz="2200" b="0" i="1" dirty="0" smtClean="0">
                            <a:latin typeface="Cambria Math" panose="02040503050406030204" pitchFamily="18" charset="0"/>
                          </a:rPr>
                          <m:t>4</m:t>
                        </m:r>
                      </m:sub>
                    </m:sSub>
                    <m:r>
                      <a:rPr lang="en-US" sz="2200" b="0" i="1" dirty="0" smtClean="0">
                        <a:latin typeface="Cambria Math" panose="02040503050406030204" pitchFamily="18" charset="0"/>
                      </a:rPr>
                      <m:t>)</m:t>
                    </m:r>
                  </m:oMath>
                </a14:m>
                <a:r>
                  <a:rPr lang="en-US" sz="2200" b="0" dirty="0">
                    <a:latin typeface="+mj-lt"/>
                  </a:rPr>
                  <a:t>, </a:t>
                </a:r>
                <a14:m>
                  <m:oMath xmlns:m="http://schemas.openxmlformats.org/officeDocument/2006/math">
                    <m:r>
                      <a:rPr lang="en-US" sz="2200" b="0" i="1" dirty="0" smtClean="0">
                        <a:latin typeface="Cambria Math" panose="02040503050406030204" pitchFamily="18" charset="0"/>
                      </a:rPr>
                      <m:t>𝑛</m:t>
                    </m:r>
                    <m:r>
                      <a:rPr lang="en-US" sz="2200" b="0" i="1" dirty="0" smtClean="0">
                        <a:latin typeface="Cambria Math" panose="02040503050406030204" pitchFamily="18" charset="0"/>
                      </a:rPr>
                      <m:t>=0,1,2,……..</m:t>
                    </m:r>
                  </m:oMath>
                </a14:m>
                <a:r>
                  <a:rPr lang="en-US" sz="2200" b="0" dirty="0">
                    <a:latin typeface="+mj-lt"/>
                  </a:rPr>
                  <a:t>etc.</a:t>
                </a:r>
              </a:p>
              <a:p>
                <a:pPr marL="0" indent="0">
                  <a:buNone/>
                </a:pPr>
                <a:r>
                  <a:rPr lang="en-US" sz="2200" dirty="0">
                    <a:latin typeface="+mj-lt"/>
                  </a:rPr>
                  <a:t>Where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h𝑓</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𝑛</m:t>
                            </m:r>
                          </m:sub>
                        </m:sSub>
                      </m:e>
                    </m:d>
                  </m:oMath>
                </a14:m>
                <a:endParaRPr lang="en-US" sz="2200" b="0" i="1" dirty="0">
                  <a:latin typeface="+mj-lt"/>
                </a:endParaRPr>
              </a:p>
              <a:p>
                <a:pPr marL="0" indent="0">
                  <a:buNone/>
                </a:pP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r>
                      <a:rPr lang="en-US" sz="2200" b="0" i="1" smtClean="0">
                        <a:latin typeface="Cambria Math" panose="02040503050406030204" pitchFamily="18" charset="0"/>
                      </a:rPr>
                      <m:t>h𝑓</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h</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1</m:t>
                            </m:r>
                          </m:sub>
                        </m:sSub>
                      </m:num>
                      <m:den>
                        <m:r>
                          <a:rPr lang="en-US" sz="2200" b="0" i="1" smtClean="0">
                            <a:latin typeface="Cambria Math" panose="02040503050406030204" pitchFamily="18" charset="0"/>
                          </a:rPr>
                          <m:t>2</m:t>
                        </m:r>
                      </m:den>
                    </m:f>
                  </m:oMath>
                </a14:m>
                <a:r>
                  <a:rPr lang="en-US" sz="2200" dirty="0">
                    <a:latin typeface="+mj-lt"/>
                  </a:rPr>
                  <a:t>)</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b="0" i="1" smtClean="0">
                            <a:latin typeface="Cambria Math" panose="02040503050406030204" pitchFamily="18" charset="0"/>
                          </a:rPr>
                          <m:t>3</m:t>
                        </m:r>
                      </m:sub>
                    </m:sSub>
                    <m:r>
                      <a:rPr lang="en-US" sz="2200" i="1">
                        <a:latin typeface="Cambria Math" panose="02040503050406030204" pitchFamily="18" charset="0"/>
                      </a:rPr>
                      <m:t>=</m:t>
                    </m:r>
                    <m:r>
                      <a:rPr lang="en-US" sz="2200" i="1">
                        <a:latin typeface="Cambria Math" panose="02040503050406030204" pitchFamily="18" charset="0"/>
                      </a:rPr>
                      <m:t>h𝑓</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𝑛</m:t>
                        </m:r>
                      </m:sub>
                    </m:sSub>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h</m:t>
                        </m:r>
                      </m:num>
                      <m:den>
                        <m:r>
                          <a:rPr lang="en-US" sz="2200" i="1">
                            <a:latin typeface="Cambria Math" panose="02040503050406030204" pitchFamily="18" charset="0"/>
                          </a:rPr>
                          <m:t>2</m:t>
                        </m:r>
                      </m:den>
                    </m:f>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b="0" i="1" smtClean="0">
                                <a:latin typeface="Cambria Math" panose="02040503050406030204" pitchFamily="18" charset="0"/>
                              </a:rPr>
                              <m:t>2</m:t>
                            </m:r>
                          </m:sub>
                        </m:sSub>
                      </m:num>
                      <m:den>
                        <m:r>
                          <a:rPr lang="en-US" sz="2200" i="1">
                            <a:latin typeface="Cambria Math" panose="02040503050406030204" pitchFamily="18" charset="0"/>
                          </a:rPr>
                          <m:t>2</m:t>
                        </m:r>
                      </m:den>
                    </m:f>
                  </m:oMath>
                </a14:m>
                <a:r>
                  <a:rPr lang="en-US" sz="2200" dirty="0">
                    <a:latin typeface="+mj-lt"/>
                  </a:rPr>
                  <a:t>)</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b="0" i="1" smtClean="0">
                              <a:latin typeface="Cambria Math" panose="02040503050406030204" pitchFamily="18" charset="0"/>
                            </a:rPr>
                            <m:t>4</m:t>
                          </m:r>
                        </m:sub>
                      </m:sSub>
                      <m:r>
                        <a:rPr lang="en-US" sz="2200" i="1">
                          <a:latin typeface="Cambria Math" panose="02040503050406030204" pitchFamily="18" charset="0"/>
                        </a:rPr>
                        <m:t>=</m:t>
                      </m:r>
                      <m:r>
                        <a:rPr lang="en-US" sz="2200" i="1">
                          <a:latin typeface="Cambria Math" panose="02040503050406030204" pitchFamily="18" charset="0"/>
                        </a:rPr>
                        <m:t>h𝑓</m:t>
                      </m:r>
                      <m:d>
                        <m:dPr>
                          <m:ctrlPr>
                            <a:rPr lang="en-US" sz="220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h</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3</m:t>
                              </m:r>
                            </m:sub>
                          </m:sSub>
                        </m:e>
                      </m:d>
                    </m:oMath>
                  </m:oMathPara>
                </a14:m>
                <a:endParaRPr lang="en-US" sz="2200" dirty="0">
                  <a:latin typeface="+mj-lt"/>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374C3D16-A18B-423F-94A6-E8CA3C1CB4C4}"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2800" b="1" dirty="0"/>
          </a:p>
          <a:p>
            <a:pPr algn="ctr"/>
            <a:r>
              <a:rPr lang="en-US" sz="2800" b="1" dirty="0">
                <a:solidFill>
                  <a:schemeClr val="tx1"/>
                </a:solidFill>
              </a:rPr>
              <a:t>Fourth Order Runge-</a:t>
            </a:r>
            <a:r>
              <a:rPr lang="en-US" sz="2800" b="1" dirty="0" err="1">
                <a:solidFill>
                  <a:schemeClr val="tx1"/>
                </a:solidFill>
              </a:rPr>
              <a:t>Kutta</a:t>
            </a:r>
            <a:r>
              <a:rPr lang="en-US" sz="2800" b="1" dirty="0">
                <a:solidFill>
                  <a:schemeClr val="tx1"/>
                </a:solidFill>
              </a:rPr>
              <a:t> Method</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020161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lnSpcReduction="10000"/>
              </a:bodyPr>
              <a:lstStyle/>
              <a:p>
                <a:pPr marL="0" indent="0">
                  <a:buNone/>
                </a:pPr>
                <a:r>
                  <a:rPr lang="en-US" sz="2200" b="1" dirty="0">
                    <a:latin typeface="+mj-lt"/>
                    <a:cs typeface="Times New Roman" pitchFamily="18" charset="0"/>
                  </a:rPr>
                  <a:t>Example: Given </a:t>
                </a:r>
                <a14:m>
                  <m:oMath xmlns:m="http://schemas.openxmlformats.org/officeDocument/2006/math">
                    <m:f>
                      <m:fPr>
                        <m:ctrlPr>
                          <a:rPr lang="en-US" sz="2200" b="1" i="1" smtClean="0">
                            <a:latin typeface="Cambria Math" panose="02040503050406030204" pitchFamily="18" charset="0"/>
                          </a:rPr>
                        </m:ctrlPr>
                      </m:fPr>
                      <m:num>
                        <m:r>
                          <a:rPr lang="en-US" sz="2200" b="1" i="1" smtClean="0">
                            <a:latin typeface="Cambria Math" panose="02040503050406030204" pitchFamily="18" charset="0"/>
                          </a:rPr>
                          <m:t>𝒅𝒚</m:t>
                        </m:r>
                      </m:num>
                      <m:den>
                        <m:r>
                          <a:rPr lang="en-US" sz="2200" b="1" i="1" smtClean="0">
                            <a:latin typeface="Cambria Math" panose="02040503050406030204" pitchFamily="18" charset="0"/>
                          </a:rPr>
                          <m:t>𝒅𝒙</m:t>
                        </m:r>
                      </m:den>
                    </m:f>
                    <m:r>
                      <a:rPr lang="en-US" sz="2200" b="1" i="1" smtClean="0">
                        <a:latin typeface="Cambria Math" panose="02040503050406030204" pitchFamily="18" charset="0"/>
                      </a:rPr>
                      <m:t>=</m:t>
                    </m:r>
                    <m:r>
                      <a:rPr lang="en-US" sz="2200" b="1" i="1" smtClean="0">
                        <a:latin typeface="Cambria Math" panose="02040503050406030204" pitchFamily="18" charset="0"/>
                      </a:rPr>
                      <m:t>𝒚</m:t>
                    </m:r>
                    <m:r>
                      <a:rPr lang="en-US" sz="2200" b="1" i="1" smtClean="0">
                        <a:latin typeface="Cambria Math" panose="02040503050406030204" pitchFamily="18" charset="0"/>
                      </a:rPr>
                      <m:t>−</m:t>
                    </m:r>
                    <m:r>
                      <a:rPr lang="en-US" sz="2200" b="1" i="1" smtClean="0">
                        <a:latin typeface="Cambria Math" panose="02040503050406030204" pitchFamily="18" charset="0"/>
                      </a:rPr>
                      <m:t>𝒙</m:t>
                    </m:r>
                    <m:r>
                      <a:rPr lang="en-US" sz="2200" b="1" i="0" smtClean="0">
                        <a:latin typeface="Cambria Math" panose="02040503050406030204" pitchFamily="18" charset="0"/>
                      </a:rPr>
                      <m:t>,</m:t>
                    </m:r>
                    <m:r>
                      <a:rPr lang="en-US" sz="2200" b="1" i="0" smtClean="0">
                        <a:latin typeface="Cambria Math" panose="02040503050406030204" pitchFamily="18" charset="0"/>
                      </a:rPr>
                      <m:t>𝐲</m:t>
                    </m:r>
                    <m:d>
                      <m:dPr>
                        <m:ctrlPr>
                          <a:rPr lang="en-US" sz="2200" b="1" i="1" smtClean="0">
                            <a:latin typeface="Cambria Math" panose="02040503050406030204" pitchFamily="18" charset="0"/>
                          </a:rPr>
                        </m:ctrlPr>
                      </m:dPr>
                      <m:e>
                        <m:r>
                          <a:rPr lang="en-US" sz="2200" b="1" i="0" smtClean="0">
                            <a:latin typeface="Cambria Math" panose="02040503050406030204" pitchFamily="18" charset="0"/>
                          </a:rPr>
                          <m:t>𝟎</m:t>
                        </m:r>
                      </m:e>
                    </m:d>
                    <m:r>
                      <a:rPr lang="en-US" sz="2200" b="1" i="0" smtClean="0">
                        <a:latin typeface="Cambria Math" panose="02040503050406030204" pitchFamily="18" charset="0"/>
                      </a:rPr>
                      <m:t>=</m:t>
                    </m:r>
                    <m:r>
                      <a:rPr lang="en-US" sz="2200" b="1" i="0" smtClean="0">
                        <a:latin typeface="Cambria Math" panose="02040503050406030204" pitchFamily="18" charset="0"/>
                      </a:rPr>
                      <m:t>𝟐</m:t>
                    </m:r>
                    <m:r>
                      <a:rPr lang="en-US" sz="2200" b="1" i="0" smtClean="0">
                        <a:latin typeface="Cambria Math" panose="02040503050406030204" pitchFamily="18" charset="0"/>
                      </a:rPr>
                      <m:t>.</m:t>
                    </m:r>
                  </m:oMath>
                </a14:m>
                <a:r>
                  <a:rPr lang="en-US" sz="2200" b="1" dirty="0">
                    <a:latin typeface="+mj-lt"/>
                    <a:cs typeface="Times New Roman" pitchFamily="18" charset="0"/>
                  </a:rPr>
                  <a:t>Find </a:t>
                </a:r>
                <a14:m>
                  <m:oMath xmlns:m="http://schemas.openxmlformats.org/officeDocument/2006/math">
                    <m:r>
                      <a:rPr lang="en-US" sz="2200" b="1" i="1" dirty="0" smtClean="0">
                        <a:latin typeface="Cambria Math" panose="02040503050406030204" pitchFamily="18" charset="0"/>
                        <a:cs typeface="Times New Roman" pitchFamily="18" charset="0"/>
                      </a:rPr>
                      <m:t>𝒚</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𝟎</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𝟏</m:t>
                    </m:r>
                    <m:r>
                      <a:rPr lang="en-US" sz="2200" b="1" i="1" dirty="0" smtClean="0">
                        <a:latin typeface="Cambria Math" panose="02040503050406030204" pitchFamily="18" charset="0"/>
                        <a:cs typeface="Times New Roman" pitchFamily="18" charset="0"/>
                      </a:rPr>
                      <m:t>)</m:t>
                    </m:r>
                  </m:oMath>
                </a14:m>
                <a:r>
                  <a:rPr lang="en-US" sz="2200" b="1" dirty="0">
                    <a:latin typeface="+mj-lt"/>
                    <a:cs typeface="Times New Roman" pitchFamily="18" charset="0"/>
                  </a:rPr>
                  <a:t> and </a:t>
                </a:r>
                <a14:m>
                  <m:oMath xmlns:m="http://schemas.openxmlformats.org/officeDocument/2006/math">
                    <m:r>
                      <a:rPr lang="en-US" sz="2200" b="1" i="1" dirty="0" smtClean="0">
                        <a:latin typeface="Cambria Math" panose="02040503050406030204" pitchFamily="18" charset="0"/>
                        <a:cs typeface="Times New Roman" pitchFamily="18" charset="0"/>
                      </a:rPr>
                      <m:t>𝒚</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𝟎</m:t>
                    </m:r>
                    <m:r>
                      <a:rPr lang="en-US" sz="2200" b="1" i="1" dirty="0" smtClean="0">
                        <a:latin typeface="Cambria Math" panose="02040503050406030204" pitchFamily="18" charset="0"/>
                        <a:cs typeface="Times New Roman" pitchFamily="18" charset="0"/>
                      </a:rPr>
                      <m:t>.</m:t>
                    </m:r>
                    <m:r>
                      <a:rPr lang="en-US" sz="2200" b="1" i="1" dirty="0" smtClean="0">
                        <a:latin typeface="Cambria Math" panose="02040503050406030204" pitchFamily="18" charset="0"/>
                        <a:cs typeface="Times New Roman" pitchFamily="18" charset="0"/>
                      </a:rPr>
                      <m:t>𝟐</m:t>
                    </m:r>
                    <m:r>
                      <a:rPr lang="en-US" sz="2200" b="1" i="1" dirty="0" smtClean="0">
                        <a:latin typeface="Cambria Math" panose="02040503050406030204" pitchFamily="18" charset="0"/>
                        <a:cs typeface="Times New Roman" pitchFamily="18" charset="0"/>
                      </a:rPr>
                      <m:t>)</m:t>
                    </m:r>
                  </m:oMath>
                </a14:m>
                <a:r>
                  <a:rPr lang="en-US" sz="2200" b="1" dirty="0">
                    <a:latin typeface="+mj-lt"/>
                    <a:cs typeface="Times New Roman" pitchFamily="18" charset="0"/>
                  </a:rPr>
                  <a:t> correct to four decimal places using fourth order Runge-Kutta method.</a:t>
                </a:r>
              </a:p>
              <a:p>
                <a:pPr marL="0" indent="0">
                  <a:buNone/>
                </a:pPr>
                <a:r>
                  <a:rPr lang="en-US" sz="2200" b="1" dirty="0">
                    <a:latin typeface="+mj-lt"/>
                    <a:cs typeface="Times New Roman" pitchFamily="18" charset="0"/>
                  </a:rPr>
                  <a:t>Solution:</a:t>
                </a:r>
              </a:p>
              <a:p>
                <a:pPr marL="0" indent="0">
                  <a:buNone/>
                </a:pPr>
                <a:r>
                  <a:rPr lang="en-US" sz="2200" dirty="0">
                    <a:latin typeface="+mj-lt"/>
                    <a:cs typeface="Times New Roman" pitchFamily="18" charset="0"/>
                  </a:rPr>
                  <a:t>Given </a:t>
                </a:r>
                <a14:m>
                  <m:oMath xmlns:m="http://schemas.openxmlformats.org/officeDocument/2006/math">
                    <m:r>
                      <a:rPr lang="en-US" sz="2200" i="1" dirty="0" smtClean="0">
                        <a:latin typeface="Cambria Math" panose="02040503050406030204" pitchFamily="18" charset="0"/>
                        <a:cs typeface="Times New Roman" pitchFamily="18" charset="0"/>
                      </a:rPr>
                      <m:t>𝑓</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 </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m:t>
                    </m:r>
                    <m:r>
                      <a:rPr lang="en-US" sz="2200" i="1" dirty="0" smtClean="0">
                        <a:latin typeface="Cambria Math" panose="02040503050406030204" pitchFamily="18" charset="0"/>
                        <a:cs typeface="Times New Roman" pitchFamily="18" charset="0"/>
                      </a:rPr>
                      <m:t>𝑥</m:t>
                    </m:r>
                    <m:r>
                      <a:rPr lang="en-US" sz="2200" i="1" dirty="0" smtClean="0">
                        <a:latin typeface="Cambria Math" panose="02040503050406030204" pitchFamily="18" charset="0"/>
                        <a:cs typeface="Times New Roman" pitchFamily="18" charset="0"/>
                      </a:rPr>
                      <m:t>, </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=0,</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=2</m:t>
                    </m:r>
                  </m:oMath>
                </a14:m>
                <a:endParaRPr lang="en-US" sz="2200" b="0" dirty="0">
                  <a:latin typeface="+mj-lt"/>
                  <a:cs typeface="Times New Roman" pitchFamily="18" charset="0"/>
                </a:endParaRPr>
              </a:p>
              <a:p>
                <a:pPr marL="0" indent="0">
                  <a:buNone/>
                </a:pPr>
                <a:r>
                  <a:rPr lang="en-US" sz="2200" dirty="0">
                    <a:latin typeface="+mj-lt"/>
                    <a:cs typeface="Times New Roman" pitchFamily="18" charset="0"/>
                  </a:rPr>
                  <a:t>Choose </a:t>
                </a:r>
                <a14:m>
                  <m:oMath xmlns:m="http://schemas.openxmlformats.org/officeDocument/2006/math">
                    <m:r>
                      <a:rPr lang="en-US" sz="2200" i="1" dirty="0" smtClean="0">
                        <a:latin typeface="Cambria Math" panose="02040503050406030204" pitchFamily="18" charset="0"/>
                        <a:cs typeface="Times New Roman" pitchFamily="18" charset="0"/>
                      </a:rPr>
                      <m:t>h</m:t>
                    </m:r>
                    <m:r>
                      <a:rPr lang="en-US" sz="2200" i="1" dirty="0" smtClean="0">
                        <a:latin typeface="Cambria Math" panose="02040503050406030204" pitchFamily="18" charset="0"/>
                        <a:cs typeface="Times New Roman" pitchFamily="18" charset="0"/>
                      </a:rPr>
                      <m:t>=0.1</m:t>
                    </m:r>
                  </m:oMath>
                </a14:m>
                <a:endParaRPr lang="en-US" sz="2200" dirty="0">
                  <a:latin typeface="+mj-lt"/>
                  <a:cs typeface="Times New Roman" pitchFamily="18" charset="0"/>
                </a:endParaRPr>
              </a:p>
              <a:p>
                <a:pPr marL="0" indent="0">
                  <a:buNone/>
                </a:pPr>
                <a:r>
                  <a:rPr lang="en-US" sz="2200" dirty="0">
                    <a:latin typeface="+mj-lt"/>
                    <a:cs typeface="Times New Roman" pitchFamily="18" charset="0"/>
                  </a:rPr>
                  <a:t>Now by fourth order Runge-Kutta method</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1</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r>
                      <a:rPr lang="en-US" sz="2200" b="0" i="0" smtClean="0">
                        <a:latin typeface="Cambria Math" panose="02040503050406030204" pitchFamily="18" charset="0"/>
                      </a:rPr>
                      <m:t>+</m:t>
                    </m:r>
                    <m:f>
                      <m:fPr>
                        <m:ctrlPr>
                          <a:rPr lang="en-US" sz="2200" i="1" dirty="0">
                            <a:latin typeface="Cambria Math" panose="02040503050406030204" pitchFamily="18" charset="0"/>
                          </a:rPr>
                        </m:ctrlPr>
                      </m:fPr>
                      <m:num>
                        <m:r>
                          <a:rPr lang="en-US" sz="2200" i="1" dirty="0">
                            <a:latin typeface="Cambria Math" panose="02040503050406030204" pitchFamily="18" charset="0"/>
                          </a:rPr>
                          <m:t>1</m:t>
                        </m:r>
                      </m:num>
                      <m:den>
                        <m:r>
                          <a:rPr lang="en-US" sz="2200" i="1" dirty="0">
                            <a:latin typeface="Cambria Math" panose="02040503050406030204" pitchFamily="18" charset="0"/>
                          </a:rPr>
                          <m:t>6</m:t>
                        </m:r>
                      </m:den>
                    </m:f>
                    <m:r>
                      <a:rPr lang="en-US" sz="2200" b="0" i="1" dirty="0" smtClean="0">
                        <a:latin typeface="Cambria Math" panose="02040503050406030204" pitchFamily="18" charset="0"/>
                      </a:rPr>
                      <m:t> </m:t>
                    </m:r>
                    <m:r>
                      <a:rPr lang="en-US" sz="2200" b="0" i="0" dirty="0" smtClean="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𝑘</m:t>
                        </m:r>
                      </m:e>
                      <m:sub>
                        <m:r>
                          <a:rPr lang="en-US" sz="2200" i="1" dirty="0">
                            <a:latin typeface="Cambria Math" panose="02040503050406030204" pitchFamily="18" charset="0"/>
                          </a:rPr>
                          <m:t>1</m:t>
                        </m:r>
                      </m:sub>
                    </m:sSub>
                    <m:r>
                      <a:rPr lang="en-US" sz="2200" i="1" dirty="0">
                        <a:latin typeface="Cambria Math" panose="02040503050406030204" pitchFamily="18" charset="0"/>
                      </a:rPr>
                      <m:t>+2</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𝑘</m:t>
                        </m:r>
                      </m:e>
                      <m:sub>
                        <m:r>
                          <a:rPr lang="en-US" sz="2200" i="1" dirty="0">
                            <a:latin typeface="Cambria Math" panose="02040503050406030204" pitchFamily="18" charset="0"/>
                          </a:rPr>
                          <m:t>2</m:t>
                        </m:r>
                      </m:sub>
                    </m:sSub>
                    <m:r>
                      <a:rPr lang="en-US" sz="2200" i="1" dirty="0">
                        <a:latin typeface="Cambria Math" panose="02040503050406030204" pitchFamily="18" charset="0"/>
                      </a:rPr>
                      <m:t>+2</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𝑘</m:t>
                        </m:r>
                      </m:e>
                      <m:sub>
                        <m:r>
                          <a:rPr lang="en-US" sz="2200" i="1" dirty="0">
                            <a:latin typeface="Cambria Math" panose="02040503050406030204" pitchFamily="18" charset="0"/>
                          </a:rPr>
                          <m:t>3</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𝑘</m:t>
                        </m:r>
                      </m:e>
                      <m:sub>
                        <m:r>
                          <a:rPr lang="en-US" sz="2200" i="1" dirty="0">
                            <a:latin typeface="Cambria Math" panose="02040503050406030204" pitchFamily="18" charset="0"/>
                          </a:rPr>
                          <m:t>4</m:t>
                        </m:r>
                      </m:sub>
                    </m:sSub>
                    <m:r>
                      <a:rPr lang="en-US" sz="2200" i="1" dirty="0">
                        <a:latin typeface="Cambria Math" panose="02040503050406030204" pitchFamily="18" charset="0"/>
                      </a:rPr>
                      <m:t>)</m:t>
                    </m:r>
                  </m:oMath>
                </a14:m>
                <a:r>
                  <a:rPr lang="en-US" sz="2200" dirty="0">
                    <a:latin typeface="+mj-lt"/>
                    <a:cs typeface="Times New Roman" pitchFamily="18" charset="0"/>
                  </a:rPr>
                  <a:t>..........(1)</a:t>
                </a:r>
              </a:p>
              <a:p>
                <a:pPr marL="0" indent="0">
                  <a:buNone/>
                </a:pPr>
                <a:r>
                  <a:rPr lang="en-US" sz="2200" dirty="0">
                    <a:latin typeface="+mj-lt"/>
                    <a:cs typeface="Times New Roman" pitchFamily="18" charset="0"/>
                  </a:rPr>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1</m:t>
                        </m:r>
                      </m:sub>
                    </m:sSub>
                    <m:r>
                      <a:rPr lang="en-US" sz="2200" i="1">
                        <a:latin typeface="Cambria Math" panose="02040503050406030204" pitchFamily="18" charset="0"/>
                      </a:rPr>
                      <m:t>=</m:t>
                    </m:r>
                    <m:r>
                      <a:rPr lang="en-US" sz="2200" i="1">
                        <a:latin typeface="Cambria Math" panose="02040503050406030204" pitchFamily="18" charset="0"/>
                      </a:rPr>
                      <m:t>h𝑓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e>
                    </m:d>
                  </m:oMath>
                </a14:m>
                <a:r>
                  <a:rPr lang="en-US" sz="2200" i="1" dirty="0">
                    <a:latin typeface="+mj-lt"/>
                    <a:cs typeface="Times New Roman" pitchFamily="18" charset="0"/>
                  </a:rPr>
                  <a:t>...............</a:t>
                </a:r>
                <a:r>
                  <a:rPr lang="en-US" sz="2200" dirty="0">
                    <a:latin typeface="+mj-lt"/>
                    <a:cs typeface="Times New Roman" pitchFamily="18" charset="0"/>
                  </a:rPr>
                  <a:t>(2)</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2</m:t>
                        </m:r>
                      </m:sub>
                    </m:sSub>
                    <m:r>
                      <a:rPr lang="en-US" sz="2200" i="1">
                        <a:latin typeface="Cambria Math" panose="02040503050406030204" pitchFamily="18" charset="0"/>
                      </a:rPr>
                      <m:t>=</m:t>
                    </m:r>
                    <m:r>
                      <a:rPr lang="en-US" sz="2200" i="1">
                        <a:latin typeface="Cambria Math" panose="02040503050406030204" pitchFamily="18" charset="0"/>
                      </a:rPr>
                      <m:t>h𝑓</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rPr>
                          <m:t>0</m:t>
                        </m:r>
                      </m:sub>
                    </m:sSub>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h</m:t>
                        </m:r>
                      </m:num>
                      <m:den>
                        <m:r>
                          <a:rPr lang="en-US" sz="2200" i="1">
                            <a:latin typeface="Cambria Math" panose="02040503050406030204" pitchFamily="18" charset="0"/>
                          </a:rPr>
                          <m:t>2</m:t>
                        </m:r>
                      </m:den>
                    </m:f>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1</m:t>
                            </m:r>
                          </m:sub>
                        </m:sSub>
                      </m:num>
                      <m:den>
                        <m:r>
                          <a:rPr lang="en-US" sz="2200" i="1">
                            <a:latin typeface="Cambria Math" panose="02040503050406030204" pitchFamily="18" charset="0"/>
                          </a:rPr>
                          <m:t>2</m:t>
                        </m:r>
                      </m:den>
                    </m:f>
                  </m:oMath>
                </a14:m>
                <a:r>
                  <a:rPr lang="en-US" sz="2200" dirty="0">
                    <a:latin typeface="+mj-lt"/>
                    <a:cs typeface="Times New Roman" pitchFamily="18" charset="0"/>
                  </a:rPr>
                  <a:t>)...............(3)</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3</m:t>
                        </m:r>
                      </m:sub>
                    </m:sSub>
                    <m:r>
                      <a:rPr lang="en-US" sz="2200" i="1">
                        <a:latin typeface="Cambria Math" panose="02040503050406030204" pitchFamily="18" charset="0"/>
                      </a:rPr>
                      <m:t>=</m:t>
                    </m:r>
                    <m:r>
                      <a:rPr lang="en-US" sz="2200" i="1">
                        <a:latin typeface="Cambria Math" panose="02040503050406030204" pitchFamily="18" charset="0"/>
                      </a:rPr>
                      <m:t>h𝑓</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rPr>
                          <m:t>0</m:t>
                        </m:r>
                      </m:sub>
                    </m:sSub>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h</m:t>
                        </m:r>
                      </m:num>
                      <m:den>
                        <m:r>
                          <a:rPr lang="en-US" sz="2200" i="1">
                            <a:latin typeface="Cambria Math" panose="02040503050406030204" pitchFamily="18" charset="0"/>
                          </a:rPr>
                          <m:t>2</m:t>
                        </m:r>
                      </m:den>
                    </m:f>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2</m:t>
                            </m:r>
                          </m:sub>
                        </m:sSub>
                      </m:num>
                      <m:den>
                        <m:r>
                          <a:rPr lang="en-US" sz="2200" i="1">
                            <a:latin typeface="Cambria Math" panose="02040503050406030204" pitchFamily="18" charset="0"/>
                          </a:rPr>
                          <m:t>2</m:t>
                        </m:r>
                      </m:den>
                    </m:f>
                  </m:oMath>
                </a14:m>
                <a:r>
                  <a:rPr lang="en-US" sz="2200" dirty="0">
                    <a:latin typeface="+mj-lt"/>
                    <a:cs typeface="Times New Roman" pitchFamily="18" charset="0"/>
                  </a:rPr>
                  <a:t>).................(4)</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4</m:t>
                        </m:r>
                      </m:sub>
                    </m:sSub>
                    <m:r>
                      <a:rPr lang="en-US" sz="2200" i="1">
                        <a:latin typeface="Cambria Math" panose="02040503050406030204" pitchFamily="18" charset="0"/>
                      </a:rPr>
                      <m:t>=</m:t>
                    </m:r>
                    <m:r>
                      <a:rPr lang="en-US" sz="2200" i="1">
                        <a:latin typeface="Cambria Math" panose="02040503050406030204" pitchFamily="18" charset="0"/>
                      </a:rPr>
                      <m:t>h𝑓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b="0" i="1" smtClean="0">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rPr>
                          <m:t>h</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0</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3</m:t>
                            </m:r>
                          </m:sub>
                        </m:sSub>
                      </m:e>
                    </m:d>
                  </m:oMath>
                </a14:m>
                <a:r>
                  <a:rPr lang="en-US" sz="2200" dirty="0">
                    <a:latin typeface="+mj-lt"/>
                    <a:cs typeface="Times New Roman" pitchFamily="18" charset="0"/>
                  </a:rPr>
                  <a:t>...............(5)</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b="-970"/>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99ECBE63-C171-4A81-9386-033CD347C68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
        <p:nvSpPr>
          <p:cNvPr id="8" name="Title 1">
            <a:extLst>
              <a:ext uri="{FF2B5EF4-FFF2-40B4-BE49-F238E27FC236}">
                <a16:creationId xmlns:a16="http://schemas.microsoft.com/office/drawing/2014/main" xmlns="" id="{4B336113-7D26-4400-843E-496CD9CE600F}"/>
              </a:ext>
            </a:extLst>
          </p:cNvPr>
          <p:cNvSpPr txBox="1">
            <a:spLocks/>
          </p:cNvSpPr>
          <p:nvPr/>
        </p:nvSpPr>
        <p:spPr>
          <a:xfrm>
            <a:off x="1323975" y="-28575"/>
            <a:ext cx="7820025"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solidFill>
                  <a:schemeClr val="tx1"/>
                </a:solidFill>
              </a:rPr>
              <a:t>Fourth Order Runge-</a:t>
            </a:r>
            <a:r>
              <a:rPr lang="en-US" sz="3000" b="1" dirty="0" err="1">
                <a:solidFill>
                  <a:schemeClr val="tx1"/>
                </a:solidFill>
              </a:rPr>
              <a:t>Kutta</a:t>
            </a:r>
            <a:r>
              <a:rPr lang="en-US" sz="3000" b="1" dirty="0">
                <a:solidFill>
                  <a:schemeClr val="tx1"/>
                </a:solidFill>
              </a:rPr>
              <a:t> Method</a:t>
            </a:r>
            <a:r>
              <a:rPr lang="en-US" sz="3000" b="1" dirty="0"/>
              <a:t>[CO4]</a:t>
            </a:r>
          </a:p>
        </p:txBody>
      </p:sp>
    </p:spTree>
    <p:extLst>
      <p:ext uri="{BB962C8B-B14F-4D97-AF65-F5344CB8AC3E}">
        <p14:creationId xmlns:p14="http://schemas.microsoft.com/office/powerpoint/2010/main" xmlns="" val="2534009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lnSpcReduction="10000"/>
              </a:bodyPr>
              <a:lstStyle/>
              <a:p>
                <a:pPr marL="0" indent="0">
                  <a:buNone/>
                </a:pPr>
                <a:r>
                  <a:rPr lang="en-US" sz="2200" dirty="0">
                    <a:latin typeface="Times New Roman" pitchFamily="18" charset="0"/>
                    <a:cs typeface="Times New Roman" pitchFamily="18" charset="0"/>
                  </a:rPr>
                  <a:t>Now putting the given values in (1),(2),(3),(4) &amp; (5) we have</a:t>
                </a:r>
              </a:p>
              <a:p>
                <a:pPr marL="0" indent="0">
                  <a:buNone/>
                </a:pPr>
                <a:r>
                  <a:rPr lang="en-US" sz="2200" dirty="0">
                    <a:latin typeface="Times New Roman" pitchFamily="18" charset="0"/>
                    <a:cs typeface="Times New Roman" pitchFamily="18" charset="0"/>
                  </a:rPr>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𝑘</m:t>
                        </m:r>
                      </m:e>
                      <m:sub>
                        <m:r>
                          <a:rPr lang="en-US" sz="2200" b="0" i="1" smtClean="0">
                            <a:latin typeface="Cambria Math"/>
                          </a:rPr>
                          <m:t>1</m:t>
                        </m:r>
                      </m:sub>
                    </m:sSub>
                    <m:r>
                      <a:rPr lang="en-US" sz="2200" b="0" i="1" smtClean="0">
                        <a:latin typeface="Cambria Math"/>
                      </a:rPr>
                      <m:t>=0.2</m:t>
                    </m:r>
                  </m:oMath>
                </a14:m>
                <a:endParaRPr lang="en-US" sz="2200" b="0" i="1"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𝑘</m:t>
                        </m:r>
                      </m:e>
                      <m:sub>
                        <m:r>
                          <a:rPr lang="en-US" sz="2200" b="0" i="1" smtClean="0">
                            <a:latin typeface="Cambria Math"/>
                          </a:rPr>
                          <m:t>2</m:t>
                        </m:r>
                      </m:sub>
                    </m:sSub>
                    <m:r>
                      <a:rPr lang="en-US" sz="2200" b="0" i="1" smtClean="0">
                        <a:latin typeface="Cambria Math"/>
                      </a:rPr>
                      <m:t>=0.205</m:t>
                    </m:r>
                  </m:oMath>
                </a14:m>
                <a:endParaRPr lang="en-US" sz="2200" b="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𝑘</m:t>
                        </m:r>
                      </m:e>
                      <m:sub>
                        <m:r>
                          <a:rPr lang="en-US" sz="2200" b="0" i="1" smtClean="0">
                            <a:latin typeface="Cambria Math"/>
                          </a:rPr>
                          <m:t>3</m:t>
                        </m:r>
                      </m:sub>
                    </m:sSub>
                    <m:r>
                      <a:rPr lang="en-US" sz="2200" b="0" i="1" smtClean="0">
                        <a:latin typeface="Cambria Math"/>
                      </a:rPr>
                      <m:t>=0.20525</m:t>
                    </m:r>
                  </m:oMath>
                </a14:m>
                <a:endParaRPr lang="en-US" sz="2200" b="0" dirty="0">
                  <a:latin typeface="Times New Roman"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 </m:t>
                          </m:r>
                          <m:r>
                            <a:rPr lang="en-US" sz="2200" b="0" i="1" smtClean="0">
                              <a:latin typeface="Cambria Math"/>
                            </a:rPr>
                            <m:t>𝑘</m:t>
                          </m:r>
                        </m:e>
                        <m:sub>
                          <m:r>
                            <a:rPr lang="en-US" sz="2200" b="0" i="1" smtClean="0">
                              <a:latin typeface="Cambria Math"/>
                            </a:rPr>
                            <m:t>4</m:t>
                          </m:r>
                        </m:sub>
                      </m:sSub>
                      <m:r>
                        <a:rPr lang="en-US" sz="2200" b="0" i="1" smtClean="0">
                          <a:latin typeface="Cambria Math"/>
                        </a:rPr>
                        <m:t>=0.210525</m:t>
                      </m:r>
                    </m:oMath>
                  </m:oMathPara>
                </a14:m>
                <a:endParaRPr lang="en-US" sz="2200" b="0" i="1" dirty="0">
                  <a:latin typeface="Times New Roman" pitchFamily="18" charset="0"/>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 </m:t>
                          </m:r>
                          <m:r>
                            <a:rPr lang="en-US" sz="2200" b="0" i="1" smtClean="0">
                              <a:latin typeface="Cambria Math"/>
                            </a:rPr>
                            <m:t>𝑦</m:t>
                          </m:r>
                        </m:e>
                        <m:sub>
                          <m:r>
                            <a:rPr lang="en-US" sz="2200" b="0" i="1" smtClean="0">
                              <a:latin typeface="Cambria Math"/>
                            </a:rPr>
                            <m:t>1</m:t>
                          </m:r>
                        </m:sub>
                      </m:sSub>
                      <m:r>
                        <a:rPr lang="en-US" sz="2200" b="0" i="1" smtClean="0">
                          <a:latin typeface="Cambria Math"/>
                        </a:rPr>
                        <m:t>=</m:t>
                      </m:r>
                      <m:r>
                        <a:rPr lang="en-US" sz="2200" b="0" i="1" smtClean="0">
                          <a:latin typeface="Cambria Math"/>
                        </a:rPr>
                        <m:t>𝑦</m:t>
                      </m:r>
                      <m:d>
                        <m:dPr>
                          <m:ctrlPr>
                            <a:rPr lang="en-US" sz="2200" b="0" i="1" smtClean="0">
                              <a:latin typeface="Cambria Math" panose="02040503050406030204" pitchFamily="18" charset="0"/>
                            </a:rPr>
                          </m:ctrlPr>
                        </m:dPr>
                        <m:e>
                          <m:r>
                            <a:rPr lang="en-US" sz="2200" b="0" i="1" smtClean="0">
                              <a:latin typeface="Cambria Math"/>
                            </a:rPr>
                            <m:t>0.1</m:t>
                          </m:r>
                        </m:e>
                      </m:d>
                      <m:r>
                        <a:rPr lang="en-US" sz="2200" b="0" i="1" smtClean="0">
                          <a:latin typeface="Cambria Math"/>
                        </a:rPr>
                        <m:t>=2.2052</m:t>
                      </m:r>
                    </m:oMath>
                  </m:oMathPara>
                </a14:m>
                <a:endParaRPr lang="en-US" sz="2200" b="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Now,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1</m:t>
                        </m:r>
                      </m:sub>
                    </m:sSub>
                    <m:r>
                      <a:rPr lang="en-US" sz="2200" b="0" i="1" smtClean="0">
                        <a:latin typeface="Cambria Math"/>
                      </a:rPr>
                      <m:t>=</m:t>
                    </m:r>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0</m:t>
                        </m:r>
                      </m:sub>
                    </m:sSub>
                    <m:r>
                      <a:rPr lang="en-US" sz="2200" b="0" i="1" smtClean="0">
                        <a:latin typeface="Cambria Math"/>
                      </a:rPr>
                      <m:t>+</m:t>
                    </m:r>
                    <m:r>
                      <a:rPr lang="en-US" sz="2200" b="0" i="1" smtClean="0">
                        <a:latin typeface="Cambria Math"/>
                      </a:rPr>
                      <m:t>h</m:t>
                    </m:r>
                    <m:r>
                      <a:rPr lang="en-US" sz="2200" b="0" i="1" smtClean="0">
                        <a:latin typeface="Cambria Math"/>
                      </a:rPr>
                      <m:t>=0+0.1=0.1</m:t>
                    </m:r>
                  </m:oMath>
                </a14:m>
                <a:endParaRPr lang="en-US" sz="2200" b="0" dirty="0">
                  <a:latin typeface="Times New Roman" pitchFamily="18" charset="0"/>
                  <a:cs typeface="Times New Roman" pitchFamily="18" charset="0"/>
                </a:endParaRP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2</m:t>
                        </m:r>
                      </m:sub>
                    </m:sSub>
                    <m:r>
                      <a:rPr lang="en-US" sz="2200" i="1">
                        <a:latin typeface="Cambria Math"/>
                      </a:rPr>
                      <m:t>= </m:t>
                    </m:r>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1</m:t>
                        </m:r>
                      </m:sub>
                    </m:sSub>
                  </m:oMath>
                </a14:m>
                <a:r>
                  <a:rPr lang="en-US" sz="2200" dirty="0">
                    <a:latin typeface="Times New Roman" pitchFamily="18" charset="0"/>
                    <a:cs typeface="Times New Roman" pitchFamily="18" charset="0"/>
                  </a:rPr>
                  <a:t>+ </a:t>
                </a:r>
                <a14:m>
                  <m:oMath xmlns:m="http://schemas.openxmlformats.org/officeDocument/2006/math">
                    <m:f>
                      <m:fPr>
                        <m:ctrlPr>
                          <a:rPr lang="en-US" sz="2200" i="1" dirty="0">
                            <a:latin typeface="Cambria Math" panose="02040503050406030204" pitchFamily="18" charset="0"/>
                          </a:rPr>
                        </m:ctrlPr>
                      </m:fPr>
                      <m:num>
                        <m:r>
                          <a:rPr lang="en-US" sz="2200" i="1" dirty="0">
                            <a:latin typeface="Cambria Math"/>
                          </a:rPr>
                          <m:t>1</m:t>
                        </m:r>
                      </m:num>
                      <m:den>
                        <m:r>
                          <a:rPr lang="en-US" sz="2200" i="1" dirty="0">
                            <a:latin typeface="Cambria Math"/>
                          </a:rPr>
                          <m:t>6</m:t>
                        </m:r>
                      </m:den>
                    </m:f>
                    <m:r>
                      <a:rPr lang="en-US" sz="2200" i="1" dirty="0">
                        <a:latin typeface="Cambria Math"/>
                      </a:rPr>
                      <m:t> </m:t>
                    </m:r>
                  </m:oMath>
                </a14:m>
                <a:r>
                  <a:rPr lang="en-US" sz="2200" dirty="0">
                    <a:latin typeface="Times New Roman" pitchFamily="18" charset="0"/>
                    <a:cs typeface="Times New Roman" pitchFamily="18" charset="0"/>
                  </a:rPr>
                  <a:t>(</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a:rPr>
                          <m:t>𝑘</m:t>
                        </m:r>
                      </m:e>
                      <m:sub>
                        <m:r>
                          <a:rPr lang="en-US" sz="2200" i="1" dirty="0">
                            <a:latin typeface="Cambria Math"/>
                          </a:rPr>
                          <m:t>1</m:t>
                        </m:r>
                      </m:sub>
                    </m:sSub>
                    <m:r>
                      <a:rPr lang="en-US" sz="2200" i="1" dirty="0">
                        <a:latin typeface="Cambria Math"/>
                      </a:rPr>
                      <m:t>+2</m:t>
                    </m:r>
                    <m:sSub>
                      <m:sSubPr>
                        <m:ctrlPr>
                          <a:rPr lang="en-US" sz="2200" i="1" dirty="0">
                            <a:latin typeface="Cambria Math" panose="02040503050406030204" pitchFamily="18" charset="0"/>
                          </a:rPr>
                        </m:ctrlPr>
                      </m:sSubPr>
                      <m:e>
                        <m:r>
                          <a:rPr lang="en-US" sz="2200" i="1" dirty="0">
                            <a:latin typeface="Cambria Math"/>
                          </a:rPr>
                          <m:t>𝑘</m:t>
                        </m:r>
                      </m:e>
                      <m:sub>
                        <m:r>
                          <a:rPr lang="en-US" sz="2200" i="1" dirty="0">
                            <a:latin typeface="Cambria Math"/>
                          </a:rPr>
                          <m:t>2</m:t>
                        </m:r>
                      </m:sub>
                    </m:sSub>
                    <m:r>
                      <a:rPr lang="en-US" sz="2200" i="1" dirty="0">
                        <a:latin typeface="Cambria Math"/>
                      </a:rPr>
                      <m:t>+2</m:t>
                    </m:r>
                    <m:sSub>
                      <m:sSubPr>
                        <m:ctrlPr>
                          <a:rPr lang="en-US" sz="2200" i="1" dirty="0">
                            <a:latin typeface="Cambria Math" panose="02040503050406030204" pitchFamily="18" charset="0"/>
                          </a:rPr>
                        </m:ctrlPr>
                      </m:sSubPr>
                      <m:e>
                        <m:r>
                          <a:rPr lang="en-US" sz="2200" i="1" dirty="0">
                            <a:latin typeface="Cambria Math"/>
                          </a:rPr>
                          <m:t>𝑘</m:t>
                        </m:r>
                      </m:e>
                      <m:sub>
                        <m:r>
                          <a:rPr lang="en-US" sz="2200" i="1" dirty="0">
                            <a:latin typeface="Cambria Math"/>
                          </a:rPr>
                          <m:t>3</m:t>
                        </m:r>
                      </m:sub>
                    </m:sSub>
                    <m:r>
                      <a:rPr lang="en-US" sz="2200" i="1" dirty="0">
                        <a:latin typeface="Cambria Math"/>
                      </a:rPr>
                      <m:t>+</m:t>
                    </m:r>
                    <m:sSub>
                      <m:sSubPr>
                        <m:ctrlPr>
                          <a:rPr lang="en-US" sz="2200" i="1" dirty="0">
                            <a:latin typeface="Cambria Math" panose="02040503050406030204" pitchFamily="18" charset="0"/>
                          </a:rPr>
                        </m:ctrlPr>
                      </m:sSubPr>
                      <m:e>
                        <m:r>
                          <a:rPr lang="en-US" sz="2200" i="1" dirty="0">
                            <a:latin typeface="Cambria Math"/>
                          </a:rPr>
                          <m:t>𝑘</m:t>
                        </m:r>
                      </m:e>
                      <m:sub>
                        <m:r>
                          <a:rPr lang="en-US" sz="2200" i="1" dirty="0">
                            <a:latin typeface="Cambria Math"/>
                          </a:rPr>
                          <m:t>4</m:t>
                        </m:r>
                      </m:sub>
                    </m:sSub>
                    <m:r>
                      <a:rPr lang="en-US" sz="2200" i="1" dirty="0">
                        <a:latin typeface="Cambria Math"/>
                      </a:rPr>
                      <m:t>)</m:t>
                    </m:r>
                  </m:oMath>
                </a14:m>
                <a:r>
                  <a:rPr lang="en-US" sz="2200" dirty="0">
                    <a:latin typeface="Times New Roman" pitchFamily="18" charset="0"/>
                    <a:cs typeface="Times New Roman" pitchFamily="18" charset="0"/>
                  </a:rPr>
                  <a:t>..........(6)</a:t>
                </a:r>
              </a:p>
              <a:p>
                <a:pPr marL="0" indent="0">
                  <a:buNone/>
                </a:pPr>
                <a:r>
                  <a:rPr lang="en-US" sz="2200" dirty="0">
                    <a:latin typeface="Times New Roman" pitchFamily="18" charset="0"/>
                    <a:cs typeface="Times New Roman" pitchFamily="18" charset="0"/>
                  </a:rPr>
                  <a:t>Where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1</m:t>
                        </m:r>
                      </m:sub>
                    </m:sSub>
                    <m:r>
                      <a:rPr lang="en-US" sz="2200" i="1">
                        <a:latin typeface="Cambria Math"/>
                      </a:rPr>
                      <m:t>=</m:t>
                    </m:r>
                    <m:r>
                      <a:rPr lang="en-US" sz="2200" i="1">
                        <a:latin typeface="Cambria Math"/>
                      </a:rPr>
                      <m:t>h𝑓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b="0" i="1" smtClean="0">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1</m:t>
                            </m:r>
                          </m:sub>
                        </m:sSub>
                      </m:e>
                    </m:d>
                  </m:oMath>
                </a14:m>
                <a:r>
                  <a:rPr lang="en-US" sz="2200" i="1" dirty="0">
                    <a:latin typeface="Times New Roman" pitchFamily="18" charset="0"/>
                    <a:cs typeface="Times New Roman" pitchFamily="18" charset="0"/>
                  </a:rPr>
                  <a:t>..............................</a:t>
                </a:r>
                <a:r>
                  <a:rPr lang="en-US" sz="2200" dirty="0">
                    <a:latin typeface="Times New Roman" pitchFamily="18" charset="0"/>
                    <a:cs typeface="Times New Roman" pitchFamily="18" charset="0"/>
                  </a:rPr>
                  <a:t>(7)</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2</m:t>
                        </m:r>
                      </m:sub>
                    </m:sSub>
                    <m:r>
                      <a:rPr lang="en-US" sz="2200" i="1">
                        <a:latin typeface="Cambria Math"/>
                      </a:rPr>
                      <m:t>=</m:t>
                    </m:r>
                    <m:r>
                      <a:rPr lang="en-US" sz="2200" i="1">
                        <a:latin typeface="Cambria Math"/>
                      </a:rPr>
                      <m:t>h𝑓</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b="0" i="1" smtClean="0">
                            <a:latin typeface="Cambria Math"/>
                          </a:rPr>
                          <m:t>1</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h</m:t>
                        </m:r>
                      </m:num>
                      <m:den>
                        <m:r>
                          <a:rPr lang="en-US" sz="2200" i="1">
                            <a:latin typeface="Cambria Math"/>
                          </a:rPr>
                          <m:t>2</m:t>
                        </m:r>
                      </m:den>
                    </m:f>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1</m:t>
                        </m:r>
                      </m:sub>
                    </m:sSub>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1</m:t>
                            </m:r>
                          </m:sub>
                        </m:sSub>
                      </m:num>
                      <m:den>
                        <m:r>
                          <a:rPr lang="en-US" sz="2200" i="1">
                            <a:latin typeface="Cambria Math"/>
                          </a:rPr>
                          <m:t>2</m:t>
                        </m:r>
                      </m:den>
                    </m:f>
                  </m:oMath>
                </a14:m>
                <a:r>
                  <a:rPr lang="en-US" sz="2200" dirty="0">
                    <a:latin typeface="Times New Roman" pitchFamily="18" charset="0"/>
                    <a:cs typeface="Times New Roman" pitchFamily="18" charset="0"/>
                  </a:rPr>
                  <a:t>)...........................(8)</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3</m:t>
                        </m:r>
                      </m:sub>
                    </m:sSub>
                    <m:r>
                      <a:rPr lang="en-US" sz="2200" i="1">
                        <a:latin typeface="Cambria Math"/>
                      </a:rPr>
                      <m:t>=</m:t>
                    </m:r>
                    <m:r>
                      <a:rPr lang="en-US" sz="2200" i="1">
                        <a:latin typeface="Cambria Math"/>
                      </a:rPr>
                      <m:t>h𝑓</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𝑥</m:t>
                        </m:r>
                      </m:e>
                      <m:sub>
                        <m:r>
                          <a:rPr lang="en-US" sz="2200" b="0" i="1" smtClean="0">
                            <a:latin typeface="Cambria Math"/>
                          </a:rPr>
                          <m:t>1</m:t>
                        </m:r>
                      </m:sub>
                    </m:sSub>
                    <m:r>
                      <a:rPr lang="en-US" sz="2200" i="1">
                        <a:latin typeface="Cambria Math"/>
                      </a:rPr>
                      <m:t>+</m:t>
                    </m:r>
                    <m:f>
                      <m:fPr>
                        <m:ctrlPr>
                          <a:rPr lang="en-US" sz="2200" i="1">
                            <a:latin typeface="Cambria Math" panose="02040503050406030204" pitchFamily="18" charset="0"/>
                          </a:rPr>
                        </m:ctrlPr>
                      </m:fPr>
                      <m:num>
                        <m:r>
                          <a:rPr lang="en-US" sz="2200" i="1">
                            <a:latin typeface="Cambria Math"/>
                          </a:rPr>
                          <m:t>h</m:t>
                        </m:r>
                      </m:num>
                      <m:den>
                        <m:r>
                          <a:rPr lang="en-US" sz="2200" i="1">
                            <a:latin typeface="Cambria Math"/>
                          </a:rPr>
                          <m:t>2</m:t>
                        </m:r>
                      </m:den>
                    </m:f>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1</m:t>
                        </m:r>
                      </m:sub>
                    </m:sSub>
                    <m:r>
                      <a:rPr lang="en-US" sz="2200" i="1">
                        <a:latin typeface="Cambria Math"/>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2</m:t>
                            </m:r>
                          </m:sub>
                        </m:sSub>
                      </m:num>
                      <m:den>
                        <m:r>
                          <a:rPr lang="en-US" sz="2200" i="1">
                            <a:latin typeface="Cambria Math"/>
                          </a:rPr>
                          <m:t>2</m:t>
                        </m:r>
                      </m:den>
                    </m:f>
                  </m:oMath>
                </a14:m>
                <a:r>
                  <a:rPr lang="en-US" sz="2200" dirty="0">
                    <a:latin typeface="Times New Roman" pitchFamily="18" charset="0"/>
                    <a:cs typeface="Times New Roman" pitchFamily="18" charset="0"/>
                  </a:rPr>
                  <a:t>)...........................(9)</a:t>
                </a:r>
              </a:p>
              <a:p>
                <a:pPr mar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4</m:t>
                        </m:r>
                      </m:sub>
                    </m:sSub>
                    <m:r>
                      <a:rPr lang="en-US" sz="2200" i="1">
                        <a:latin typeface="Cambria Math"/>
                      </a:rPr>
                      <m:t>=</m:t>
                    </m:r>
                    <m:r>
                      <a:rPr lang="en-US" sz="2200" i="1">
                        <a:latin typeface="Cambria Math"/>
                      </a:rPr>
                      <m:t>h𝑓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𝑥</m:t>
                            </m:r>
                          </m:e>
                          <m:sub>
                            <m:r>
                              <a:rPr lang="en-US" sz="2200" b="0" i="1" smtClean="0">
                                <a:latin typeface="Cambria Math"/>
                              </a:rPr>
                              <m:t>1</m:t>
                            </m:r>
                          </m:sub>
                        </m:sSub>
                        <m:r>
                          <a:rPr lang="en-US" sz="2200" i="1">
                            <a:latin typeface="Cambria Math"/>
                          </a:rPr>
                          <m:t>+</m:t>
                        </m:r>
                        <m:r>
                          <a:rPr lang="en-US" sz="2200" i="1">
                            <a:latin typeface="Cambria Math"/>
                          </a:rPr>
                          <m:t>h</m:t>
                        </m:r>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𝑦</m:t>
                            </m:r>
                          </m:e>
                          <m:sub>
                            <m:r>
                              <a:rPr lang="en-US" sz="2200" b="0" i="1" smtClean="0">
                                <a:latin typeface="Cambria Math"/>
                              </a:rPr>
                              <m:t>1</m:t>
                            </m:r>
                          </m:sub>
                        </m:sSub>
                        <m:r>
                          <a:rPr lang="en-US" sz="2200" i="1">
                            <a:latin typeface="Cambria Math"/>
                          </a:rPr>
                          <m:t>+</m:t>
                        </m:r>
                        <m:sSub>
                          <m:sSubPr>
                            <m:ctrlPr>
                              <a:rPr lang="en-US" sz="2200" i="1">
                                <a:latin typeface="Cambria Math" panose="02040503050406030204" pitchFamily="18" charset="0"/>
                              </a:rPr>
                            </m:ctrlPr>
                          </m:sSubPr>
                          <m:e>
                            <m:r>
                              <a:rPr lang="en-US" sz="2200" i="1">
                                <a:latin typeface="Cambria Math"/>
                              </a:rPr>
                              <m:t>𝑘</m:t>
                            </m:r>
                          </m:e>
                          <m:sub>
                            <m:r>
                              <a:rPr lang="en-US" sz="2200" i="1">
                                <a:latin typeface="Cambria Math"/>
                              </a:rPr>
                              <m:t>3</m:t>
                            </m:r>
                          </m:sub>
                        </m:sSub>
                      </m:e>
                    </m:d>
                  </m:oMath>
                </a14:m>
                <a:r>
                  <a:rPr lang="en-US" sz="2200" dirty="0">
                    <a:latin typeface="Times New Roman" pitchFamily="18" charset="0"/>
                    <a:cs typeface="Times New Roman" pitchFamily="18" charset="0"/>
                  </a:rPr>
                  <a:t>.........................(10)</a:t>
                </a: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1455"/>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E4AEA695-4F01-497D-9665-6729A1198BE6}"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r>
              <a:rPr lang="en-US" sz="3000" b="1" dirty="0">
                <a:solidFill>
                  <a:schemeClr val="tx1"/>
                </a:solidFill>
              </a:rPr>
              <a:t>Fourth Order Runge-</a:t>
            </a:r>
            <a:r>
              <a:rPr lang="en-US" sz="3000" b="1" dirty="0" err="1">
                <a:solidFill>
                  <a:schemeClr val="tx1"/>
                </a:solidFill>
              </a:rPr>
              <a:t>Kutta</a:t>
            </a:r>
            <a:r>
              <a:rPr lang="en-US" sz="3000" b="1" dirty="0">
                <a:solidFill>
                  <a:schemeClr val="tx1"/>
                </a:solidFill>
              </a:rPr>
              <a:t> Method </a:t>
            </a:r>
            <a:r>
              <a:rPr lang="en-US" sz="3000" b="1" dirty="0"/>
              <a:t>[CO4]</a:t>
            </a:r>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19186751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229600" cy="5029200"/>
              </a:xfrm>
            </p:spPr>
            <p:txBody>
              <a:bodyPr>
                <a:normAutofit/>
              </a:bodyPr>
              <a:lstStyle/>
              <a:p>
                <a:pPr marL="0" indent="0">
                  <a:buNone/>
                </a:pPr>
                <a:r>
                  <a:rPr lang="en-US" sz="2200" dirty="0">
                    <a:latin typeface="+mj-lt"/>
                    <a:cs typeface="Times New Roman" pitchFamily="18" charset="0"/>
                  </a:rPr>
                  <a:t>After simplification equations (6),(7),(8),(9) and (10). We have </a:t>
                </a: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1</m:t>
                          </m:r>
                        </m:sub>
                      </m:sSub>
                      <m:r>
                        <a:rPr lang="en-US" sz="2200" i="1">
                          <a:latin typeface="Cambria Math" panose="02040503050406030204" pitchFamily="18" charset="0"/>
                        </a:rPr>
                        <m:t>=0.2</m:t>
                      </m:r>
                      <m:r>
                        <a:rPr lang="en-US" sz="2200" b="0" i="1" smtClean="0">
                          <a:latin typeface="Cambria Math" panose="02040503050406030204" pitchFamily="18" charset="0"/>
                        </a:rPr>
                        <m:t>1052</m:t>
                      </m:r>
                    </m:oMath>
                  </m:oMathPara>
                </a14:m>
                <a:endParaRPr lang="en-US" sz="2200" i="1" dirty="0">
                  <a:latin typeface="+mj-lt"/>
                  <a:cs typeface="Times New Roman" pitchFamily="18" charset="0"/>
                </a:endParaRPr>
              </a:p>
              <a:p>
                <a:pPr marL="0" indent="0">
                  <a:buNone/>
                </a:pPr>
                <a:r>
                  <a:rPr lang="en-US" sz="2200" dirty="0">
                    <a:latin typeface="+mj-lt"/>
                    <a:cs typeface="Times New Roman" pitchFamily="18" charset="0"/>
                  </a:rP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2</m:t>
                        </m:r>
                      </m:sub>
                    </m:sSub>
                    <m:r>
                      <a:rPr lang="en-US" sz="2200" i="1">
                        <a:latin typeface="Cambria Math" panose="02040503050406030204" pitchFamily="18" charset="0"/>
                      </a:rPr>
                      <m:t>=0.2</m:t>
                    </m:r>
                    <m:r>
                      <a:rPr lang="en-US" sz="2200" b="0" i="1" smtClean="0">
                        <a:latin typeface="Cambria Math" panose="02040503050406030204" pitchFamily="18" charset="0"/>
                      </a:rPr>
                      <m:t>1605</m:t>
                    </m:r>
                  </m:oMath>
                </a14:m>
                <a:endParaRPr lang="en-US" sz="2200" dirty="0">
                  <a:latin typeface="+mj-lt"/>
                  <a:cs typeface="Times New Roman" pitchFamily="18" charset="0"/>
                </a:endParaRPr>
              </a:p>
              <a:p>
                <a:pPr marL="0" indent="0">
                  <a:buNone/>
                </a:pPr>
                <a:r>
                  <a:rPr lang="en-US" sz="2200" dirty="0">
                    <a:latin typeface="+mj-lt"/>
                    <a:cs typeface="Times New Roman" pitchFamily="18" charset="0"/>
                  </a:rP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3</m:t>
                        </m:r>
                      </m:sub>
                    </m:sSub>
                    <m:r>
                      <a:rPr lang="en-US" sz="2200" i="1">
                        <a:latin typeface="Cambria Math" panose="02040503050406030204" pitchFamily="18" charset="0"/>
                      </a:rPr>
                      <m:t>=0.2</m:t>
                    </m:r>
                    <m:r>
                      <a:rPr lang="en-US" sz="2200" b="0" i="1" smtClean="0">
                        <a:latin typeface="Cambria Math" panose="02040503050406030204" pitchFamily="18" charset="0"/>
                      </a:rPr>
                      <m:t>16323</m:t>
                    </m:r>
                  </m:oMath>
                </a14:m>
                <a:endParaRPr lang="en-US" sz="2200"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 </m:t>
                          </m:r>
                          <m:r>
                            <a:rPr lang="en-US" sz="2200" i="1">
                              <a:latin typeface="Cambria Math" panose="02040503050406030204" pitchFamily="18" charset="0"/>
                            </a:rPr>
                            <m:t>𝑘</m:t>
                          </m:r>
                        </m:e>
                        <m:sub>
                          <m:r>
                            <a:rPr lang="en-US" sz="2200" i="1">
                              <a:latin typeface="Cambria Math" panose="02040503050406030204" pitchFamily="18" charset="0"/>
                            </a:rPr>
                            <m:t>4</m:t>
                          </m:r>
                        </m:sub>
                      </m:sSub>
                      <m:r>
                        <a:rPr lang="en-US" sz="2200" i="1">
                          <a:latin typeface="Cambria Math" panose="02040503050406030204" pitchFamily="18" charset="0"/>
                        </a:rPr>
                        <m:t>=0.2</m:t>
                      </m:r>
                      <m:r>
                        <a:rPr lang="en-US" sz="2200" b="0" i="1" smtClean="0">
                          <a:latin typeface="Cambria Math" panose="02040503050406030204" pitchFamily="18" charset="0"/>
                        </a:rPr>
                        <m:t>21523</m:t>
                      </m:r>
                    </m:oMath>
                  </m:oMathPara>
                </a14:m>
                <a:endParaRPr lang="en-US" sz="2200" i="1" dirty="0">
                  <a:latin typeface="+mj-lt"/>
                  <a:cs typeface="Times New Roman"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 </m:t>
                          </m:r>
                          <m:r>
                            <a:rPr lang="en-US" sz="2200" i="1">
                              <a:latin typeface="Cambria Math" panose="02040503050406030204" pitchFamily="18" charset="0"/>
                            </a:rPr>
                            <m:t>𝑦</m:t>
                          </m:r>
                        </m:e>
                        <m:sub>
                          <m:r>
                            <a:rPr lang="en-US" sz="2200" b="0" i="1" smtClean="0">
                              <a:latin typeface="Cambria Math" panose="02040503050406030204" pitchFamily="18" charset="0"/>
                            </a:rPr>
                            <m:t>2</m:t>
                          </m:r>
                        </m:sub>
                      </m:sSub>
                      <m:r>
                        <a:rPr lang="en-US" sz="2200" i="1">
                          <a:latin typeface="Cambria Math" panose="02040503050406030204" pitchFamily="18" charset="0"/>
                        </a:rPr>
                        <m:t>=</m:t>
                      </m:r>
                      <m:r>
                        <a:rPr lang="en-US" sz="2200" i="1">
                          <a:latin typeface="Cambria Math" panose="02040503050406030204" pitchFamily="18" charset="0"/>
                        </a:rPr>
                        <m:t>𝑦</m:t>
                      </m:r>
                      <m:d>
                        <m:dPr>
                          <m:ctrlPr>
                            <a:rPr lang="en-US" sz="2200" i="1">
                              <a:latin typeface="Cambria Math" panose="02040503050406030204" pitchFamily="18" charset="0"/>
                            </a:rPr>
                          </m:ctrlPr>
                        </m:dPr>
                        <m:e>
                          <m:r>
                            <a:rPr lang="en-US" sz="2200" i="1">
                              <a:latin typeface="Cambria Math" panose="02040503050406030204" pitchFamily="18" charset="0"/>
                            </a:rPr>
                            <m:t>0.</m:t>
                          </m:r>
                          <m:r>
                            <a:rPr lang="en-US" sz="2200" b="0" i="1" smtClean="0">
                              <a:latin typeface="Cambria Math" panose="02040503050406030204" pitchFamily="18" charset="0"/>
                            </a:rPr>
                            <m:t>2</m:t>
                          </m:r>
                        </m:e>
                      </m:d>
                      <m:r>
                        <a:rPr lang="en-US" sz="2200" i="1">
                          <a:latin typeface="Cambria Math" panose="02040503050406030204" pitchFamily="18" charset="0"/>
                        </a:rPr>
                        <m:t>=2.</m:t>
                      </m:r>
                      <m:r>
                        <a:rPr lang="en-US" sz="2200" b="0" i="1" smtClean="0">
                          <a:latin typeface="Cambria Math" panose="02040503050406030204" pitchFamily="18" charset="0"/>
                        </a:rPr>
                        <m:t>4213</m:t>
                      </m:r>
                    </m:oMath>
                  </m:oMathPara>
                </a14:m>
                <a:endParaRPr lang="en-US" sz="2200" b="0" dirty="0">
                  <a:latin typeface="+mj-lt"/>
                  <a:cs typeface="Times New Roman" pitchFamily="18" charset="0"/>
                </a:endParaRPr>
              </a:p>
              <a:p>
                <a:pPr marL="0" indent="0">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5029200"/>
              </a:xfrm>
              <a:blipFill>
                <a:blip r:embed="rId2"/>
                <a:stretch>
                  <a:fillRect l="-963" t="-848"/>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E2AF41D5-A639-45FC-A8B2-E549B0E8186D}"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Fourth Order Runge-</a:t>
            </a:r>
            <a:r>
              <a:rPr lang="en-US" sz="3000" b="1" dirty="0" err="1">
                <a:solidFill>
                  <a:schemeClr val="tx1"/>
                </a:solidFill>
              </a:rPr>
              <a:t>Kutta</a:t>
            </a:r>
            <a:r>
              <a:rPr lang="en-US" sz="3000" b="1" dirty="0">
                <a:solidFill>
                  <a:schemeClr val="tx1"/>
                </a:solidFill>
              </a:rPr>
              <a:t> Method </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6106915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2057400"/>
                <a:ext cx="8229600" cy="3505200"/>
              </a:xfrm>
            </p:spPr>
            <p:txBody>
              <a:bodyPr>
                <a:normAutofit/>
              </a:bodyPr>
              <a:lstStyle/>
              <a:p>
                <a:pPr marL="0" indent="0">
                  <a:buNone/>
                </a:pPr>
                <a:r>
                  <a:rPr lang="en-US" sz="2200" b="1" dirty="0">
                    <a:latin typeface="+mj-lt"/>
                    <a:cs typeface="Times New Roman" pitchFamily="18" charset="0"/>
                  </a:rPr>
                  <a:t>Q.1</a:t>
                </a:r>
                <a:r>
                  <a:rPr lang="en-US" sz="2200" dirty="0">
                    <a:latin typeface="+mj-lt"/>
                    <a:cs typeface="Times New Roman" pitchFamily="18" charset="0"/>
                  </a:rPr>
                  <a:t> Find the value of </a:t>
                </a:r>
                <a14:m>
                  <m:oMath xmlns:m="http://schemas.openxmlformats.org/officeDocument/2006/math">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(1.1)</m:t>
                    </m:r>
                  </m:oMath>
                </a14:m>
                <a:r>
                  <a:rPr lang="en-US" sz="2200" dirty="0">
                    <a:latin typeface="+mj-lt"/>
                    <a:cs typeface="Times New Roman" pitchFamily="18" charset="0"/>
                  </a:rPr>
                  <a:t> using Runge Kutta Method of fourth order given that </a:t>
                </a:r>
                <a14:m>
                  <m:oMath xmlns:m="http://schemas.openxmlformats.org/officeDocument/2006/math">
                    <m:f>
                      <m:fPr>
                        <m:ctrlPr>
                          <a:rPr lang="en-US" sz="2200" i="1" smtClean="0">
                            <a:latin typeface="Cambria Math" panose="02040503050406030204" pitchFamily="18" charset="0"/>
                          </a:rPr>
                        </m:ctrlPr>
                      </m:fPr>
                      <m:num>
                        <m:r>
                          <a:rPr lang="en-US" sz="2200" i="1" smtClean="0">
                            <a:latin typeface="Cambria Math" panose="02040503050406030204" pitchFamily="18" charset="0"/>
                          </a:rPr>
                          <m:t>𝑑𝑦</m:t>
                        </m:r>
                      </m:num>
                      <m:den>
                        <m:r>
                          <a:rPr lang="en-US" sz="2200" i="1" smtClean="0">
                            <a:latin typeface="Cambria Math" panose="02040503050406030204" pitchFamily="18" charset="0"/>
                          </a:rPr>
                          <m:t>𝑑𝑥</m:t>
                        </m:r>
                      </m:den>
                    </m:f>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r>
                      <a:rPr lang="en-US" sz="2200" b="0" i="1" smtClean="0">
                        <a:latin typeface="Cambria Math" panose="02040503050406030204" pitchFamily="18" charset="0"/>
                      </a:rPr>
                      <m:t>𝑥𝑦</m:t>
                    </m:r>
                  </m:oMath>
                </a14:m>
                <a:r>
                  <a:rPr lang="en-US" sz="2200" dirty="0">
                    <a:latin typeface="+mj-lt"/>
                    <a:cs typeface="Times New Roman" pitchFamily="18" charset="0"/>
                  </a:rPr>
                  <a:t> , </a:t>
                </a:r>
                <a14:m>
                  <m:oMath xmlns:m="http://schemas.openxmlformats.org/officeDocument/2006/math">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(1)=1</m:t>
                    </m:r>
                  </m:oMath>
                </a14:m>
                <a:r>
                  <a:rPr lang="en-US" sz="2200" dirty="0">
                    <a:latin typeface="+mj-lt"/>
                    <a:cs typeface="Times New Roman" pitchFamily="18" charset="0"/>
                  </a:rPr>
                  <a:t>, take </a:t>
                </a:r>
                <a14:m>
                  <m:oMath xmlns:m="http://schemas.openxmlformats.org/officeDocument/2006/math">
                    <m:r>
                      <a:rPr lang="en-US" sz="2200" i="1" dirty="0" smtClean="0">
                        <a:latin typeface="Cambria Math" panose="02040503050406030204" pitchFamily="18" charset="0"/>
                        <a:cs typeface="Times New Roman" pitchFamily="18" charset="0"/>
                      </a:rPr>
                      <m:t>h</m:t>
                    </m:r>
                    <m:r>
                      <a:rPr lang="en-US" sz="2200" i="1" dirty="0" smtClean="0">
                        <a:latin typeface="Cambria Math" panose="02040503050406030204" pitchFamily="18" charset="0"/>
                        <a:cs typeface="Times New Roman" pitchFamily="18" charset="0"/>
                      </a:rPr>
                      <m:t>=0.05</m:t>
                    </m:r>
                  </m:oMath>
                </a14:m>
                <a:r>
                  <a:rPr lang="en-US" sz="2200" dirty="0">
                    <a:latin typeface="+mj-lt"/>
                    <a:cs typeface="Times New Roman" pitchFamily="18" charset="0"/>
                  </a:rPr>
                  <a:t>.			</a:t>
                </a:r>
                <a:endParaRPr lang="en-US" sz="2200" b="1" dirty="0">
                  <a:latin typeface="+mj-lt"/>
                  <a:cs typeface="Times New Roman" pitchFamily="18" charset="0"/>
                </a:endParaRPr>
              </a:p>
              <a:p>
                <a:pPr marL="0" indent="0">
                  <a:buNone/>
                </a:pPr>
                <a:r>
                  <a:rPr lang="en-US" sz="2200" b="1" dirty="0">
                    <a:latin typeface="+mj-lt"/>
                    <a:cs typeface="Times New Roman" pitchFamily="18" charset="0"/>
                  </a:rPr>
                  <a:t/>
                </a:r>
              </a:p>
              <a:p>
                <a:pPr marL="0" indent="0">
                  <a:buNone/>
                </a:pPr>
                <a:r>
                  <a:rPr lang="en-US" sz="2200" b="1" dirty="0">
                    <a:latin typeface="+mj-lt"/>
                    <a:cs typeface="Times New Roman" pitchFamily="18" charset="0"/>
                  </a:rPr>
                  <a:t>Q.2</a:t>
                </a:r>
                <a:r>
                  <a:rPr lang="en-US" sz="2200" dirty="0">
                    <a:latin typeface="+mj-lt"/>
                    <a:cs typeface="Times New Roman" pitchFamily="18" charset="0"/>
                  </a:rPr>
                  <a:t> Find the value of </a:t>
                </a:r>
                <a14:m>
                  <m:oMath xmlns:m="http://schemas.openxmlformats.org/officeDocument/2006/math">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(0.1),</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(0.2),</m:t>
                    </m:r>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(0.3</m:t>
                    </m:r>
                  </m:oMath>
                </a14:m>
                <a:r>
                  <a:rPr lang="en-US" sz="2200" dirty="0">
                    <a:latin typeface="+mj-lt"/>
                    <a:cs typeface="Times New Roman" pitchFamily="18" charset="0"/>
                  </a:rPr>
                  <a:t>) using Runge Kutta Method of fourth order given that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𝑑𝑦</m:t>
                        </m:r>
                      </m:num>
                      <m:den>
                        <m:r>
                          <a:rPr lang="en-US" sz="2200" i="1">
                            <a:latin typeface="Cambria Math" panose="02040503050406030204" pitchFamily="18" charset="0"/>
                          </a:rPr>
                          <m:t>𝑑𝑥</m:t>
                        </m:r>
                      </m:den>
                    </m:f>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2</m:t>
                        </m:r>
                      </m:sup>
                    </m:sSup>
                    <m:r>
                      <a:rPr lang="en-US" sz="2200" i="1">
                        <a:latin typeface="Cambria Math" panose="02040503050406030204" pitchFamily="18" charset="0"/>
                      </a:rPr>
                      <m:t>+</m:t>
                    </m:r>
                    <m:r>
                      <a:rPr lang="en-US" sz="2200" i="1">
                        <a:latin typeface="Cambria Math" panose="02040503050406030204" pitchFamily="18" charset="0"/>
                      </a:rPr>
                      <m:t>𝑥𝑦</m:t>
                    </m:r>
                  </m:oMath>
                </a14:m>
                <a:r>
                  <a:rPr lang="en-US" sz="2200" dirty="0">
                    <a:latin typeface="+mj-lt"/>
                    <a:cs typeface="Times New Roman" pitchFamily="18" charset="0"/>
                  </a:rPr>
                  <a:t> , </a:t>
                </a:r>
                <a14:m>
                  <m:oMath xmlns:m="http://schemas.openxmlformats.org/officeDocument/2006/math">
                    <m:r>
                      <a:rPr lang="en-US" sz="2200" i="1" dirty="0" smtClean="0">
                        <a:latin typeface="Cambria Math" panose="02040503050406030204" pitchFamily="18" charset="0"/>
                        <a:cs typeface="Times New Roman" pitchFamily="18" charset="0"/>
                      </a:rPr>
                      <m:t>𝑦</m:t>
                    </m:r>
                    <m:r>
                      <a:rPr lang="en-US" sz="2200" i="1" dirty="0" smtClean="0">
                        <a:latin typeface="Cambria Math" panose="02040503050406030204" pitchFamily="18" charset="0"/>
                        <a:cs typeface="Times New Roman" pitchFamily="18" charset="0"/>
                      </a:rPr>
                      <m:t>(0)=1</m:t>
                    </m:r>
                  </m:oMath>
                </a14:m>
                <a:r>
                  <a:rPr lang="en-US" sz="2200" dirty="0">
                    <a:latin typeface="+mj-lt"/>
                    <a:cs typeface="Times New Roman" pitchFamily="18" charset="0"/>
                  </a:rPr>
                  <a:t>, take </a:t>
                </a:r>
                <a14:m>
                  <m:oMath xmlns:m="http://schemas.openxmlformats.org/officeDocument/2006/math">
                    <m:r>
                      <a:rPr lang="en-US" sz="2200" i="1" dirty="0" smtClean="0">
                        <a:latin typeface="Cambria Math" panose="02040503050406030204" pitchFamily="18" charset="0"/>
                        <a:cs typeface="Times New Roman" pitchFamily="18" charset="0"/>
                      </a:rPr>
                      <m:t>h</m:t>
                    </m:r>
                    <m:r>
                      <a:rPr lang="en-US" sz="2200" i="1" dirty="0" smtClean="0">
                        <a:latin typeface="Cambria Math" panose="02040503050406030204" pitchFamily="18" charset="0"/>
                        <a:cs typeface="Times New Roman" pitchFamily="18" charset="0"/>
                      </a:rPr>
                      <m:t>=0.1.</m:t>
                    </m:r>
                  </m:oMath>
                </a14:m>
                <a:r>
                  <a:rPr lang="en-US" sz="2200" dirty="0">
                    <a:latin typeface="+mj-lt"/>
                    <a:cs typeface="Times New Roman" pitchFamily="18" charset="0"/>
                  </a:rPr>
                  <a:t/>
                </a:r>
                <a:endParaRPr lang="en-US" sz="2200" b="1" dirty="0">
                  <a:latin typeface="+mj-lt"/>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2057400"/>
                <a:ext cx="8229600" cy="3505200"/>
              </a:xfrm>
              <a:blipFill>
                <a:blip r:embed="rId2"/>
                <a:stretch>
                  <a:fillRect l="-963" t="-1217" r="-1333"/>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78F4EBF2-C700-4C32-B9A5-7C757E3D490F}"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Daily quiz</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pic>
        <p:nvPicPr>
          <p:cNvPr id="8" name="Picture 3">
            <a:extLst>
              <a:ext uri="{FF2B5EF4-FFF2-40B4-BE49-F238E27FC236}">
                <a16:creationId xmlns:a16="http://schemas.microsoft.com/office/drawing/2014/main" xmlns="" id="{8C5E3BEA-45AE-47C3-8E76-285A3CDDB11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71775" y="869950"/>
            <a:ext cx="3600450" cy="935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54486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3505200"/>
          </a:xfrm>
        </p:spPr>
        <p:txBody>
          <a:bodyPr>
            <a:normAutofit/>
          </a:bodyPr>
          <a:lstStyle/>
          <a:p>
            <a:pPr marL="0" indent="0">
              <a:buNone/>
            </a:pPr>
            <a:r>
              <a:rPr lang="en-US" sz="2200" dirty="0">
                <a:latin typeface="+mj-lt"/>
                <a:cs typeface="Times New Roman" pitchFamily="18" charset="0"/>
              </a:rPr>
              <a:t>Using Runge </a:t>
            </a:r>
            <a:r>
              <a:rPr lang="en-US" sz="2200" dirty="0" err="1">
                <a:latin typeface="+mj-lt"/>
                <a:cs typeface="Times New Roman" pitchFamily="18" charset="0"/>
              </a:rPr>
              <a:t>Kutta</a:t>
            </a:r>
            <a:r>
              <a:rPr lang="en-US" sz="2200" dirty="0">
                <a:latin typeface="+mj-lt"/>
                <a:cs typeface="Times New Roman" pitchFamily="18" charset="0"/>
              </a:rPr>
              <a:t> fourth order method, we can find the numerical solution of 1</a:t>
            </a:r>
            <a:r>
              <a:rPr lang="en-US" sz="2200" baseline="30000" dirty="0">
                <a:latin typeface="+mj-lt"/>
                <a:cs typeface="Times New Roman" pitchFamily="18" charset="0"/>
              </a:rPr>
              <a:t>st</a:t>
            </a:r>
            <a:r>
              <a:rPr lang="en-US" sz="2200" dirty="0">
                <a:latin typeface="+mj-lt"/>
                <a:cs typeface="Times New Roman" pitchFamily="18" charset="0"/>
              </a:rPr>
              <a:t> order ordinary differential equation. </a:t>
            </a:r>
          </a:p>
        </p:txBody>
      </p:sp>
      <p:sp>
        <p:nvSpPr>
          <p:cNvPr id="4" name="Date Placeholder 3"/>
          <p:cNvSpPr>
            <a:spLocks noGrp="1"/>
          </p:cNvSpPr>
          <p:nvPr>
            <p:ph type="dt" sz="half" idx="10"/>
          </p:nvPr>
        </p:nvSpPr>
        <p:spPr/>
        <p:txBody>
          <a:bodyPr/>
          <a:lstStyle/>
          <a:p>
            <a:fld id="{62A4BF30-0451-45DB-B1BE-19DA8F1615D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000" b="1" dirty="0"/>
          </a:p>
          <a:p>
            <a:pPr algn="ctr"/>
            <a:endParaRPr lang="en-US" sz="3000" b="1" dirty="0">
              <a:solidFill>
                <a:schemeClr val="tx1"/>
              </a:solidFill>
            </a:endParaRPr>
          </a:p>
          <a:p>
            <a:pPr algn="ctr"/>
            <a:r>
              <a:rPr lang="en-US" sz="3000" b="1" dirty="0">
                <a:solidFill>
                  <a:schemeClr val="tx1"/>
                </a:solidFill>
              </a:rPr>
              <a:t>Recap</a:t>
            </a:r>
            <a:r>
              <a:rPr lang="en-US" sz="3000" b="1" dirty="0"/>
              <a:t>[CO4]</a:t>
            </a:r>
          </a:p>
          <a:p>
            <a:pPr algn="ctr"/>
            <a:endParaRPr lang="en-US" sz="3000" b="1" dirty="0"/>
          </a:p>
          <a:p>
            <a:pPr algn="ctr"/>
            <a:endParaRPr lang="en-US" sz="3000" dirty="0"/>
          </a:p>
        </p:txBody>
      </p:sp>
      <p:pic>
        <p:nvPicPr>
          <p:cNvPr id="9" name="Picture 8">
            <a:extLst>
              <a:ext uri="{FF2B5EF4-FFF2-40B4-BE49-F238E27FC236}">
                <a16:creationId xmlns:a16="http://schemas.microsoft.com/office/drawing/2014/main" xmlns="" id="{EF1990F2-A54F-42CC-83DF-DFC87EFCD7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6525"/>
            <a:ext cx="1295400" cy="549276"/>
          </a:xfrm>
          <a:prstGeom prst="rect">
            <a:avLst/>
          </a:prstGeom>
        </p:spPr>
      </p:pic>
    </p:spTree>
    <p:extLst>
      <p:ext uri="{BB962C8B-B14F-4D97-AF65-F5344CB8AC3E}">
        <p14:creationId xmlns:p14="http://schemas.microsoft.com/office/powerpoint/2010/main" xmlns="" val="3905200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33400" y="1143000"/>
                <a:ext cx="8382000" cy="5029200"/>
              </a:xfrm>
            </p:spPr>
            <p:txBody>
              <a:bodyPr>
                <a:normAutofit/>
              </a:bodyPr>
              <a:lstStyle/>
              <a:p>
                <a:pPr marL="0" lvl="0" indent="0">
                  <a:lnSpc>
                    <a:spcPct val="115000"/>
                  </a:lnSpc>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1. Solve the following system of equations by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Crout’s</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nSpc>
                    <a:spcPct val="115000"/>
                  </a:lnSpc>
                  <a:buNone/>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=4 ,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=4, 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=6</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a:r>
              </a:p>
              <a:p>
                <a:pPr marL="114300" indent="0">
                  <a:lnSpc>
                    <a:spcPct val="115000"/>
                  </a:lnSpc>
                  <a:buNone/>
                </a:pPr>
                <a:r>
                  <a:rPr lang="en-US" sz="1800" b="1" dirty="0">
                    <a:effectLst/>
                    <a:latin typeface="Calibri" panose="020F0502020204030204" pitchFamily="34" charset="0"/>
                    <a:ea typeface="Calibri" panose="020F0502020204030204" pitchFamily="34" charset="0"/>
                    <a:cs typeface="Mangal" panose="02040503050203030202" pitchFamily="18" charset="0"/>
                  </a:rPr>
                  <a:t>					           Ans: </a:t>
                </a:r>
                <a14:m>
                  <m:oMath xmlns:m="http://schemas.openxmlformats.org/officeDocument/2006/math">
                    <m:r>
                      <a:rPr lang="en-US" sz="1800" b="1" i="1">
                        <a:effectLst/>
                        <a:latin typeface="Cambria Math" panose="02040503050406030204" pitchFamily="18" charset="0"/>
                        <a:ea typeface="Calibri" panose="020F0502020204030204" pitchFamily="34" charset="0"/>
                        <a:cs typeface="Mangal" panose="02040503050203030202" pitchFamily="18" charset="0"/>
                      </a:rPr>
                      <m:t>𝒙</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𝟏</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𝒚</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𝟎</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𝟓</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𝒛</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𝟎</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𝟓</m:t>
                    </m:r>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15000"/>
                  </a:lnSpc>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2. Solve the following system of equations by Gauss Seidel Method: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nSpc>
                    <a:spcPct val="115000"/>
                  </a:lnSpc>
                  <a:buNone/>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7</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+52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+13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=104 , 83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+11</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=95, 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+8</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+29</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i="1">
                        <a:effectLst/>
                        <a:latin typeface="Cambria Math" panose="02040503050406030204" pitchFamily="18" charset="0"/>
                        <a:ea typeface="Calibri" panose="020F0502020204030204" pitchFamily="34" charset="0"/>
                        <a:cs typeface="Times New Roman" panose="02020603050405020304" pitchFamily="18" charset="0"/>
                      </a:rPr>
                      <m:t>=71</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a:r>
                <a:endParaRPr lang="en-US" sz="1800" dirty="0">
                  <a:latin typeface="Calibri" panose="020F0502020204030204" pitchFamily="34" charset="0"/>
                  <a:ea typeface="Times New Roman" panose="02020603050405020304" pitchFamily="18" charset="0"/>
                  <a:cs typeface="Mangal" panose="02040503050203030202" pitchFamily="18" charset="0"/>
                </a:endParaRPr>
              </a:p>
              <a:p>
                <a:pPr marL="114300" indent="0">
                  <a:lnSpc>
                    <a:spcPct val="115000"/>
                  </a:lnSpc>
                  <a:buNone/>
                </a:pPr>
                <a:r>
                  <a:rPr lang="en-US" sz="1800" b="1" dirty="0">
                    <a:effectLst/>
                    <a:latin typeface="Calibri" panose="020F0502020204030204" pitchFamily="34" charset="0"/>
                    <a:ea typeface="Calibri" panose="020F0502020204030204" pitchFamily="34" charset="0"/>
                    <a:cs typeface="Mangal" panose="02040503050203030202" pitchFamily="18" charset="0"/>
                  </a:rPr>
                  <a:t>                                                                                 Ans: </a:t>
                </a:r>
                <a14:m>
                  <m:oMath xmlns:m="http://schemas.openxmlformats.org/officeDocument/2006/math">
                    <m:r>
                      <a:rPr lang="en-US" sz="1800" b="1" i="1">
                        <a:effectLst/>
                        <a:latin typeface="Cambria Math" panose="02040503050406030204" pitchFamily="18" charset="0"/>
                        <a:ea typeface="Calibri" panose="020F0502020204030204" pitchFamily="34" charset="0"/>
                        <a:cs typeface="Mangal" panose="02040503050203030202" pitchFamily="18" charset="0"/>
                      </a:rPr>
                      <m:t>𝒙</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𝟏</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𝟎𝟓𝟕</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𝒚</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𝟏</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𝟑𝟔𝟕</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𝒛</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𝟏</m:t>
                    </m:r>
                    <m:r>
                      <a:rPr lang="en-US" sz="1800" b="1" i="1">
                        <a:effectLst/>
                        <a:latin typeface="Cambria Math" panose="02040503050406030204" pitchFamily="18" charset="0"/>
                        <a:ea typeface="Calibri" panose="020F0502020204030204" pitchFamily="34" charset="0"/>
                        <a:cs typeface="Mangal" panose="02040503050203030202" pitchFamily="18" charset="0"/>
                      </a:rPr>
                      <m:t>.</m:t>
                    </m:r>
                    <m:r>
                      <a:rPr lang="en-US" sz="1800" b="1" i="1">
                        <a:effectLst/>
                        <a:latin typeface="Cambria Math" panose="02040503050406030204" pitchFamily="18" charset="0"/>
                        <a:ea typeface="Calibri" panose="020F0502020204030204" pitchFamily="34" charset="0"/>
                        <a:cs typeface="Mangal" panose="02040503050203030202" pitchFamily="18" charset="0"/>
                      </a:rPr>
                      <m:t>𝟗𝟔𝟏</m:t>
                    </m:r>
                  </m:oMath>
                </a14:m>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nSpc>
                    <a:spcPct val="115000"/>
                  </a:lnSpc>
                  <a:buNone/>
                </a:pPr>
                <a:r>
                  <a:rPr lang="en-US" sz="1800" dirty="0">
                    <a:latin typeface="Calibri" panose="020F0502020204030204" pitchFamily="34" charset="0"/>
                    <a:ea typeface="Calibri" panose="020F0502020204030204" pitchFamily="34" charset="0"/>
                    <a:cs typeface="Mangal" panose="02040503050203030202" pitchFamily="18" charset="0"/>
                  </a:rPr>
                  <a:t>3. </a:t>
                </a:r>
                <a:r>
                  <a:rPr lang="en-US" sz="1800" dirty="0">
                    <a:effectLst/>
                    <a:latin typeface="Calibri" panose="020F0502020204030204" pitchFamily="34" charset="0"/>
                    <a:ea typeface="Calibri" panose="020F0502020204030204" pitchFamily="34" charset="0"/>
                    <a:cs typeface="Mangal" panose="02040503050203030202" pitchFamily="18" charset="0"/>
                  </a:rPr>
                  <a:t>Evaluate the integral </a:t>
                </a:r>
                <a14:m>
                  <m:oMath xmlns:m="http://schemas.openxmlformats.org/officeDocument/2006/math">
                    <m:nary>
                      <m:naryPr>
                        <m:limLoc m:val="subSup"/>
                        <m:ctrlPr>
                          <a:rPr lang="en-US" sz="1800" i="1">
                            <a:effectLst/>
                            <a:latin typeface="Cambria Math" panose="02040503050406030204" pitchFamily="18" charset="0"/>
                            <a:ea typeface="Calibri" panose="020F0502020204030204" pitchFamily="34" charset="0"/>
                            <a:cs typeface="Mangal" panose="02040503050203030202" pitchFamily="18" charset="0"/>
                          </a:rPr>
                        </m:ctrlPr>
                      </m:naryPr>
                      <m:sub>
                        <m:r>
                          <a:rPr lang="en-US" sz="1800" i="1">
                            <a:effectLst/>
                            <a:latin typeface="Cambria Math" panose="02040503050406030204" pitchFamily="18" charset="0"/>
                            <a:ea typeface="Calibri" panose="020F0502020204030204" pitchFamily="34" charset="0"/>
                            <a:cs typeface="Mangal" panose="02040503050203030202" pitchFamily="18" charset="0"/>
                          </a:rPr>
                          <m:t>0</m:t>
                        </m:r>
                      </m:sub>
                      <m:sup>
                        <m:r>
                          <a:rPr lang="en-US" sz="1800" i="1">
                            <a:effectLst/>
                            <a:latin typeface="Cambria Math" panose="02040503050406030204" pitchFamily="18" charset="0"/>
                            <a:ea typeface="Calibri" panose="020F0502020204030204" pitchFamily="34" charset="0"/>
                            <a:cs typeface="Mangal" panose="02040503050203030202" pitchFamily="18" charset="0"/>
                          </a:rPr>
                          <m:t>2</m:t>
                        </m:r>
                        <m:r>
                          <a:rPr lang="en-US" sz="1800" i="1">
                            <a:effectLst/>
                            <a:latin typeface="Cambria Math" panose="02040503050406030204" pitchFamily="18" charset="0"/>
                            <a:ea typeface="Calibri" panose="020F0502020204030204" pitchFamily="34" charset="0"/>
                            <a:cs typeface="Mangal" panose="02040503050203030202" pitchFamily="18" charset="0"/>
                          </a:rPr>
                          <m:t>𝜋</m:t>
                        </m:r>
                      </m:sup>
                      <m:e>
                        <m:sSup>
                          <m:sSupPr>
                            <m:ctrlPr>
                              <a:rPr lang="en-US" sz="1800" i="1">
                                <a:effectLst/>
                                <a:latin typeface="Cambria Math" panose="02040503050406030204" pitchFamily="18" charset="0"/>
                                <a:ea typeface="Calibri" panose="020F0502020204030204" pitchFamily="34" charset="0"/>
                                <a:cs typeface="Mangal" panose="02040503050203030202" pitchFamily="18" charset="0"/>
                              </a:rPr>
                            </m:ctrlPr>
                          </m:sSupPr>
                          <m:e>
                            <m:r>
                              <a:rPr lang="en-US" sz="1800" i="1">
                                <a:effectLst/>
                                <a:latin typeface="Cambria Math" panose="02040503050406030204" pitchFamily="18" charset="0"/>
                                <a:ea typeface="Calibri" panose="020F0502020204030204" pitchFamily="34" charset="0"/>
                                <a:cs typeface="Mangal" panose="02040503050203030202" pitchFamily="18" charset="0"/>
                              </a:rPr>
                              <m:t>𝑒</m:t>
                            </m:r>
                          </m:e>
                          <m:sup>
                            <m:r>
                              <a:rPr lang="en-US" sz="1800" i="1">
                                <a:effectLst/>
                                <a:latin typeface="Cambria Math" panose="02040503050406030204" pitchFamily="18" charset="0"/>
                                <a:ea typeface="Calibri" panose="020F0502020204030204" pitchFamily="34" charset="0"/>
                                <a:cs typeface="Mangal" panose="02040503050203030202" pitchFamily="18" charset="0"/>
                              </a:rPr>
                              <m:t>−</m:t>
                            </m:r>
                            <m:r>
                              <a:rPr lang="en-US" sz="1800" i="1">
                                <a:effectLst/>
                                <a:latin typeface="Cambria Math" panose="02040503050406030204" pitchFamily="18" charset="0"/>
                                <a:ea typeface="Calibri" panose="020F0502020204030204" pitchFamily="34" charset="0"/>
                                <a:cs typeface="Mangal" panose="02040503050203030202" pitchFamily="18" charset="0"/>
                              </a:rPr>
                              <m:t>𝑥</m:t>
                            </m:r>
                          </m:sup>
                        </m:sSup>
                        <m:r>
                          <a:rPr lang="en-US" sz="1800" i="1">
                            <a:effectLst/>
                            <a:latin typeface="Cambria Math" panose="02040503050406030204" pitchFamily="18" charset="0"/>
                            <a:ea typeface="Calibri" panose="020F0502020204030204" pitchFamily="34" charset="0"/>
                            <a:cs typeface="Mangal" panose="02040503050203030202" pitchFamily="18" charset="0"/>
                          </a:rPr>
                          <m:t>𝑠𝑖𝑛</m:t>
                        </m:r>
                        <m:r>
                          <a:rPr lang="en-US" sz="1800" i="1">
                            <a:effectLst/>
                            <a:latin typeface="Cambria Math" panose="02040503050406030204" pitchFamily="18" charset="0"/>
                            <a:ea typeface="Calibri" panose="020F0502020204030204" pitchFamily="34" charset="0"/>
                            <a:cs typeface="Mangal" panose="02040503050203030202" pitchFamily="18" charset="0"/>
                          </a:rPr>
                          <m:t>10</m:t>
                        </m:r>
                        <m:r>
                          <a:rPr lang="en-US" sz="1800" i="1">
                            <a:effectLst/>
                            <a:latin typeface="Cambria Math" panose="02040503050406030204" pitchFamily="18" charset="0"/>
                            <a:ea typeface="Calibri" panose="020F0502020204030204" pitchFamily="34" charset="0"/>
                            <a:cs typeface="Mangal" panose="02040503050203030202" pitchFamily="18" charset="0"/>
                          </a:rPr>
                          <m:t>𝑥</m:t>
                        </m:r>
                        <m:r>
                          <a:rPr lang="en-US" sz="1800" i="1">
                            <a:effectLst/>
                            <a:latin typeface="Cambria Math" panose="02040503050406030204" pitchFamily="18" charset="0"/>
                            <a:ea typeface="Calibri" panose="020F0502020204030204" pitchFamily="34" charset="0"/>
                            <a:cs typeface="Mangal" panose="02040503050203030202" pitchFamily="18" charset="0"/>
                          </a:rPr>
                          <m:t> </m:t>
                        </m:r>
                        <m:r>
                          <a:rPr lang="en-US" sz="1800" i="1">
                            <a:effectLst/>
                            <a:latin typeface="Cambria Math" panose="02040503050406030204" pitchFamily="18" charset="0"/>
                            <a:ea typeface="Calibri" panose="020F0502020204030204" pitchFamily="34" charset="0"/>
                            <a:cs typeface="Mangal" panose="02040503050203030202" pitchFamily="18" charset="0"/>
                          </a:rPr>
                          <m:t>𝑑𝑥</m:t>
                        </m:r>
                      </m:e>
                    </m:nary>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using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buFont typeface="+mj-lt"/>
                  <a:buAutoNum type="romanLcParenBoth"/>
                  <a:tabLst>
                    <a:tab pos="4563110" algn="l"/>
                  </a:tabLst>
                </a:pPr>
                <a:r>
                  <a:rPr lang="en-US" sz="1800" dirty="0">
                    <a:effectLst/>
                    <a:latin typeface="Calibri" panose="020F0502020204030204" pitchFamily="34" charset="0"/>
                    <a:ea typeface="Times New Roman" panose="02020603050405020304" pitchFamily="18" charset="0"/>
                    <a:cs typeface="Mangal" panose="02040503050203030202" pitchFamily="18" charset="0"/>
                  </a:rPr>
                  <a:t>Simpson’s </a:t>
                </a:r>
                <a14:m>
                  <m:oMath xmlns:m="http://schemas.openxmlformats.org/officeDocument/2006/math">
                    <m:f>
                      <m:fPr>
                        <m:type m:val="lin"/>
                        <m:ctrlPr>
                          <a:rPr lang="en-US" sz="1800" i="1">
                            <a:effectLst/>
                            <a:latin typeface="Cambria Math" panose="02040503050406030204" pitchFamily="18" charset="0"/>
                            <a:ea typeface="Times New Roman" panose="02020603050405020304" pitchFamily="18" charset="0"/>
                            <a:cs typeface="Mangal" panose="02040503050203030202" pitchFamily="18" charset="0"/>
                          </a:rPr>
                        </m:ctrlPr>
                      </m:fPr>
                      <m:num>
                        <m:r>
                          <a:rPr lang="en-US" sz="1800" i="1">
                            <a:effectLst/>
                            <a:latin typeface="Cambria Math" panose="02040503050406030204" pitchFamily="18" charset="0"/>
                            <a:ea typeface="Times New Roman" panose="02020603050405020304" pitchFamily="18" charset="0"/>
                            <a:cs typeface="Mangal" panose="02040503050203030202" pitchFamily="18" charset="0"/>
                          </a:rPr>
                          <m:t>3</m:t>
                        </m:r>
                      </m:num>
                      <m:den>
                        <m:r>
                          <a:rPr lang="en-US" sz="1800" i="1">
                            <a:effectLst/>
                            <a:latin typeface="Cambria Math" panose="02040503050406030204" pitchFamily="18" charset="0"/>
                            <a:ea typeface="Times New Roman" panose="02020603050405020304" pitchFamily="18" charset="0"/>
                            <a:cs typeface="Mangal" panose="02040503050203030202" pitchFamily="18" charset="0"/>
                          </a:rPr>
                          <m:t>8</m:t>
                        </m:r>
                      </m:den>
                    </m:f>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rule		</a:t>
                </a:r>
              </a:p>
              <a:p>
                <a:pPr marL="342900" lvl="0" indent="-342900">
                  <a:lnSpc>
                    <a:spcPct val="115000"/>
                  </a:lnSpc>
                  <a:spcAft>
                    <a:spcPts val="1000"/>
                  </a:spcAft>
                  <a:buFont typeface="+mj-lt"/>
                  <a:buAutoNum type="romanLcParenBoth"/>
                  <a:tabLst>
                    <a:tab pos="4563110" algn="l"/>
                  </a:tabLst>
                </a:pPr>
                <a:r>
                  <a:rPr lang="en-US" sz="1800" dirty="0">
                    <a:effectLst/>
                    <a:latin typeface="Calibri" panose="020F0502020204030204" pitchFamily="34" charset="0"/>
                    <a:ea typeface="Times New Roman" panose="02020603050405020304" pitchFamily="18" charset="0"/>
                    <a:cs typeface="Mangal" panose="02040503050203030202" pitchFamily="18" charset="0"/>
                  </a:rPr>
                  <a:t>Simpson’s rule with 8 intervals                                             </a:t>
                </a:r>
                <a:r>
                  <a:rPr lang="en-US" sz="1800" b="1" dirty="0">
                    <a:effectLst/>
                    <a:latin typeface="Calibri" panose="020F0502020204030204" pitchFamily="34" charset="0"/>
                    <a:ea typeface="Times New Roman" panose="02020603050405020304" pitchFamily="18" charset="0"/>
                    <a:cs typeface="Mangal" panose="02040503050203030202" pitchFamily="18" charset="0"/>
                  </a:rPr>
                  <a:t>Ans: </a:t>
                </a:r>
                <a14:m>
                  <m:oMath xmlns:m="http://schemas.openxmlformats.org/officeDocument/2006/math">
                    <m:r>
                      <a:rPr lang="en-US" sz="1800" b="1" i="1">
                        <a:effectLst/>
                        <a:latin typeface="Cambria Math" panose="02040503050406030204" pitchFamily="18" charset="0"/>
                        <a:ea typeface="Times New Roman" panose="02020603050405020304" pitchFamily="18" charset="0"/>
                        <a:cs typeface="Mangal" panose="02040503050203030202" pitchFamily="18" charset="0"/>
                      </a:rPr>
                      <m:t>−</m:t>
                    </m:r>
                    <m:r>
                      <a:rPr lang="en-US" sz="1800" b="1" i="1">
                        <a:effectLst/>
                        <a:latin typeface="Cambria Math" panose="02040503050406030204" pitchFamily="18" charset="0"/>
                        <a:ea typeface="Times New Roman" panose="02020603050405020304" pitchFamily="18" charset="0"/>
                        <a:cs typeface="Mangal" panose="02040503050203030202" pitchFamily="18" charset="0"/>
                      </a:rPr>
                      <m:t>𝟎</m:t>
                    </m:r>
                    <m:r>
                      <a:rPr lang="en-US" sz="1800" b="1" i="1">
                        <a:effectLst/>
                        <a:latin typeface="Cambria Math" panose="02040503050406030204" pitchFamily="18" charset="0"/>
                        <a:ea typeface="Times New Roman" panose="02020603050405020304" pitchFamily="18" charset="0"/>
                        <a:cs typeface="Mangal" panose="02040503050203030202" pitchFamily="18" charset="0"/>
                      </a:rPr>
                      <m:t>.</m:t>
                    </m:r>
                    <m:r>
                      <a:rPr lang="en-US" sz="1800" b="1" i="1">
                        <a:effectLst/>
                        <a:latin typeface="Cambria Math" panose="02040503050406030204" pitchFamily="18" charset="0"/>
                        <a:ea typeface="Times New Roman" panose="02020603050405020304" pitchFamily="18" charset="0"/>
                        <a:cs typeface="Mangal" panose="02040503050203030202" pitchFamily="18" charset="0"/>
                      </a:rPr>
                      <m:t>𝟐𝟒𝟐𝟒𝟓</m:t>
                    </m:r>
                    <m:r>
                      <a:rPr lang="en-US" sz="1800" b="1" i="1">
                        <a:effectLst/>
                        <a:latin typeface="Cambria Math" panose="02040503050406030204" pitchFamily="18" charset="0"/>
                        <a:ea typeface="Times New Roman" panose="02020603050405020304" pitchFamily="18" charset="0"/>
                        <a:cs typeface="Mangal" panose="02040503050203030202" pitchFamily="18" charset="0"/>
                      </a:rPr>
                      <m:t>,</m:t>
                    </m:r>
                    <m:r>
                      <a:rPr lang="en-US" sz="1800" b="1" i="1">
                        <a:effectLst/>
                        <a:latin typeface="Cambria Math" panose="02040503050406030204" pitchFamily="18" charset="0"/>
                        <a:ea typeface="Times New Roman" panose="02020603050405020304" pitchFamily="18" charset="0"/>
                        <a:cs typeface="Mangal" panose="02040503050203030202" pitchFamily="18" charset="0"/>
                      </a:rPr>
                      <m:t>𝟎</m:t>
                    </m:r>
                    <m:r>
                      <a:rPr lang="en-US" sz="1800" b="1" i="1">
                        <a:effectLst/>
                        <a:latin typeface="Cambria Math" panose="02040503050406030204" pitchFamily="18" charset="0"/>
                        <a:ea typeface="Times New Roman" panose="02020603050405020304" pitchFamily="18" charset="0"/>
                        <a:cs typeface="Mangal" panose="02040503050203030202" pitchFamily="18" charset="0"/>
                      </a:rPr>
                      <m:t>.</m:t>
                    </m:r>
                    <m:r>
                      <a:rPr lang="en-US" sz="1800" b="1" i="1">
                        <a:effectLst/>
                        <a:latin typeface="Cambria Math" panose="02040503050406030204" pitchFamily="18" charset="0"/>
                        <a:ea typeface="Times New Roman" panose="02020603050405020304" pitchFamily="18" charset="0"/>
                        <a:cs typeface="Mangal" panose="02040503050203030202" pitchFamily="18" charset="0"/>
                      </a:rPr>
                      <m:t>𝟑𝟗𝟒𝟔𝟔</m:t>
                    </m:r>
                  </m:oMath>
                </a14:m>
                <a:endParaRPr lang="en-US" sz="1800" dirty="0">
                  <a:latin typeface="Calibri" panose="020F0502020204030204" pitchFamily="34" charset="0"/>
                  <a:cs typeface="Mangal" panose="02040503050203030202" pitchFamily="18" charset="0"/>
                </a:endParaRPr>
              </a:p>
              <a:p>
                <a:pPr marL="114300" indent="0">
                  <a:lnSpc>
                    <a:spcPct val="115000"/>
                  </a:lnSpc>
                  <a:buNone/>
                </a:pPr>
                <a:r>
                  <a:rPr lang="en-US" sz="1800" dirty="0">
                    <a:latin typeface="Calibri" panose="020F0502020204030204" pitchFamily="34" charset="0"/>
                    <a:cs typeface="Mangal" panose="02040503050203030202" pitchFamily="18" charset="0"/>
                  </a:rPr>
                  <a:t>4. </a:t>
                </a:r>
                <a:r>
                  <a:rPr lang="en-US" sz="1800" dirty="0">
                    <a:effectLst/>
                    <a:latin typeface="Calibri" panose="020F0502020204030204" pitchFamily="34" charset="0"/>
                    <a:ea typeface="Calibri" panose="020F0502020204030204" pitchFamily="34" charset="0"/>
                    <a:cs typeface="Mangal" panose="02040503050203030202" pitchFamily="18" charset="0"/>
                  </a:rPr>
                  <a:t>Given the IVP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𝑑𝑦</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𝑑𝑥</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𝑥𝑦</m:t>
                        </m:r>
                      </m:num>
                      <m:den>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find the numerical solution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=1.2</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 with step size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Mangal" panose="02040503050203030202" pitchFamily="18" charset="0"/>
                      </a:rPr>
                      <m:t>h</m:t>
                    </m:r>
                    <m:r>
                      <a:rPr lang="en-US" sz="1800" i="1">
                        <a:effectLst/>
                        <a:latin typeface="Cambria Math" panose="02040503050406030204" pitchFamily="18" charset="0"/>
                        <a:ea typeface="Times New Roman" panose="02020603050405020304" pitchFamily="18" charset="0"/>
                        <a:cs typeface="Mangal" panose="02040503050203030202" pitchFamily="18" charset="0"/>
                      </a:rPr>
                      <m:t>=0.1</m:t>
                    </m:r>
                  </m:oMath>
                </a14:m>
                <a:r>
                  <a:rPr lang="en-US" sz="1800" dirty="0">
                    <a:effectLst/>
                    <a:latin typeface="Calibri" panose="020F0502020204030204" pitchFamily="34" charset="0"/>
                    <a:ea typeface="Times New Roman" panose="02020603050405020304" pitchFamily="18" charset="0"/>
                    <a:cs typeface="Mangal" panose="02040503050203030202" pitchFamily="18" charset="0"/>
                  </a:rPr>
                  <a:t>by using Fourth order Runge-</a:t>
                </a:r>
                <a:r>
                  <a:rPr lang="en-US" sz="1800" dirty="0" err="1">
                    <a:effectLst/>
                    <a:latin typeface="Calibri" panose="020F0502020204030204" pitchFamily="34" charset="0"/>
                    <a:ea typeface="Times New Roman" panose="02020603050405020304" pitchFamily="18" charset="0"/>
                    <a:cs typeface="Mangal" panose="02040503050203030202" pitchFamily="18" charset="0"/>
                  </a:rPr>
                  <a:t>Kutta</a:t>
                </a:r>
                <a:r>
                  <a:rPr lang="en-US" sz="1800" dirty="0">
                    <a:effectLst/>
                    <a:latin typeface="Calibri" panose="020F0502020204030204" pitchFamily="34" charset="0"/>
                    <a:ea typeface="Times New Roman" panose="02020603050405020304" pitchFamily="18" charset="0"/>
                    <a:cs typeface="Mangal" panose="02040503050203030202" pitchFamily="18" charset="0"/>
                  </a:rPr>
                  <a:t> method.</a:t>
                </a:r>
                <a:r>
                  <a:rPr lang="en-US" sz="1800" dirty="0">
                    <a:latin typeface="Calibri" panose="020F0502020204030204" pitchFamily="34" charset="0"/>
                    <a:ea typeface="Times New Roman" panose="02020603050405020304" pitchFamily="18" charset="0"/>
                    <a:cs typeface="Mangal" panose="02040503050203030202" pitchFamily="18" charset="0"/>
                  </a:rPr>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Ans: 2.8233</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 indent="0">
                  <a:lnSpc>
                    <a:spcPct val="115000"/>
                  </a:lnSpc>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0" y="1143000"/>
                <a:ext cx="8382000" cy="5029200"/>
              </a:xfrm>
              <a:blipFill>
                <a:blip r:embed="rId2"/>
                <a:stretch>
                  <a:fillRect l="-655" t="-242"/>
                </a:stretch>
              </a:blipFill>
            </p:spPr>
            <p:txBody>
              <a:bodyPr/>
              <a:lstStyle/>
              <a:p>
                <a:r>
                  <a:rPr lang="hi-IN">
                    <a:noFill/>
                  </a:rPr>
                  <a:t> </a:t>
                </a:r>
              </a:p>
            </p:txBody>
          </p:sp>
        </mc:Fallback>
      </mc:AlternateContent>
      <p:sp>
        <p:nvSpPr>
          <p:cNvPr id="4" name="Date Placeholder 3"/>
          <p:cNvSpPr>
            <a:spLocks noGrp="1"/>
          </p:cNvSpPr>
          <p:nvPr>
            <p:ph type="dt" sz="half" idx="10"/>
          </p:nvPr>
        </p:nvSpPr>
        <p:spPr/>
        <p:txBody>
          <a:bodyPr/>
          <a:lstStyle/>
          <a:p>
            <a:fld id="{E51495E3-552F-48AE-B99A-FFA3E23943B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Weekly Assignment(CO4)</a:t>
            </a:r>
          </a:p>
          <a:p>
            <a:pPr lvl="0" algn="ctr">
              <a:spcBef>
                <a:spcPct val="0"/>
              </a:spcBef>
              <a:defRPr/>
            </a:pPr>
            <a:endParaRPr lang="en-US" sz="3200" b="1" dirty="0"/>
          </a:p>
        </p:txBody>
      </p:sp>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3588134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a:normAutofit fontScale="92500" lnSpcReduction="20000"/>
          </a:bodyPr>
          <a:lstStyle/>
          <a:p>
            <a:pPr marL="0" indent="0">
              <a:buNone/>
            </a:pPr>
            <a:endParaRPr lang="en-US" sz="2200" dirty="0"/>
          </a:p>
          <a:p>
            <a:pPr marL="0" indent="0">
              <a:buNone/>
            </a:pPr>
            <a:r>
              <a:rPr lang="en-US" sz="2200" b="1" dirty="0"/>
              <a:t>YouTube/other  Video Links</a:t>
            </a: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https://youtu.be/QH2WL92bzLs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https://youtu.be/DGmNbs5Cywo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https://youtu.be/FliKUWUVrEI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https://youtu.be/7eHuQXMCOvA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https://youtu.be/ZkvQR3ajm3k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https://youtu.be/zdyUwzOm1zw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https://youtu.be/BBuV14-isyU</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https://youtu.be/xPr7YFSnmiQ</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https://youtu.be/ajJD0Df5CsY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https://youtu.be/iviiGB5vxLA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https://youtu.be/Ym1EUjTWMnE</a:t>
            </a:r>
            <a:endParaRPr lang="en-US" sz="2200" b="1" dirty="0"/>
          </a:p>
          <a:p>
            <a:pPr marL="0" indent="0">
              <a:buNone/>
            </a:pPr>
            <a:endParaRPr lang="en-US" sz="1800" dirty="0"/>
          </a:p>
          <a:p>
            <a:pPr marL="0" indent="0">
              <a:buNone/>
            </a:pPr>
            <a:endParaRPr lang="en-US" sz="1800" i="1" dirty="0">
              <a:latin typeface="Cambria Math"/>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0A4AC0B7-6F2F-496F-AC21-EDEFCADE75B2}" type="datetime1">
              <a:rPr lang="en-US" smtClean="0"/>
              <a:pPr/>
              <a:t>5/15/2022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Mr. Raman  Chauhan            </a:t>
            </a:r>
            <a:r>
              <a:rPr lang="en-US" dirty="0" err="1"/>
              <a:t>Maths</a:t>
            </a:r>
            <a:r>
              <a:rPr lang="en-US" dirty="0"/>
              <a:t> III                Unit IV</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295400" y="0"/>
            <a:ext cx="78486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Faculty Video Links, YouTube &amp; NPTEL Video Links and Online Courses Details (CO4) </a:t>
            </a:r>
          </a:p>
        </p:txBody>
      </p:sp>
      <p:pic>
        <p:nvPicPr>
          <p:cNvPr id="9" name="Picture 8">
            <a:extLst>
              <a:ext uri="{FF2B5EF4-FFF2-40B4-BE49-F238E27FC236}">
                <a16:creationId xmlns:a16="http://schemas.microsoft.com/office/drawing/2014/main" xmlns="" id="{029D02FA-A2E1-4E89-834F-41E7FF1D4E71}"/>
              </a:ext>
            </a:extLst>
          </p:cNvPr>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471502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5029200"/>
          </a:xfrm>
        </p:spPr>
        <p:txBody>
          <a:bodyPr>
            <a:normAutofit/>
          </a:bodyPr>
          <a:lstStyle/>
          <a:p>
            <a:pPr marL="342900" lvl="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3A3A3A"/>
                </a:solidFill>
                <a:effectLst/>
                <a:latin typeface="Times New Roman" panose="02020603050405020304" pitchFamily="18" charset="0"/>
                <a:ea typeface="Times New Roman" panose="02020603050405020304" pitchFamily="18" charset="0"/>
              </a:rPr>
              <a:t>Using Bisection method find the root of 3x</a:t>
            </a:r>
            <a:r>
              <a:rPr lang="en-IN" sz="1800" baseline="30000" dirty="0">
                <a:solidFill>
                  <a:srgbClr val="3A3A3A"/>
                </a:solidFill>
                <a:effectLst/>
                <a:latin typeface="Times New Roman" panose="02020603050405020304" pitchFamily="18" charset="0"/>
                <a:ea typeface="Times New Roman" panose="02020603050405020304" pitchFamily="18" charset="0"/>
              </a:rPr>
              <a:t>2</a:t>
            </a:r>
            <a:r>
              <a:rPr lang="en-IN" sz="1800" dirty="0">
                <a:solidFill>
                  <a:srgbClr val="3A3A3A"/>
                </a:solidFill>
                <a:effectLst/>
                <a:latin typeface="Times New Roman" panose="02020603050405020304" pitchFamily="18" charset="0"/>
                <a:ea typeface="Times New Roman" panose="02020603050405020304" pitchFamily="18" charset="0"/>
              </a:rPr>
              <a:t> = 5x+2 in the interval [0,3].</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a) 0.617</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b) 0.527</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b="1" dirty="0">
                <a:solidFill>
                  <a:srgbClr val="3A3A3A"/>
                </a:solidFill>
                <a:effectLst/>
                <a:latin typeface="Times New Roman" panose="02020603050405020304" pitchFamily="18" charset="0"/>
                <a:ea typeface="Times New Roman" panose="02020603050405020304" pitchFamily="18" charset="0"/>
              </a:rPr>
              <a:t>c) 0.517</a:t>
            </a:r>
            <a:br>
              <a:rPr lang="en-IN" sz="1800" b="1"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d) 0.717</a:t>
            </a:r>
            <a:br>
              <a:rPr lang="en-IN" sz="1800" dirty="0">
                <a:solidFill>
                  <a:srgbClr val="3A3A3A"/>
                </a:solidFill>
                <a:effectLst/>
                <a:latin typeface="Times New Roman" panose="02020603050405020304" pitchFamily="18" charset="0"/>
                <a:ea typeface="Times New Roman" panose="02020603050405020304" pitchFamily="18" charset="0"/>
              </a:rPr>
            </a:b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IN" sz="1800" dirty="0">
                <a:solidFill>
                  <a:srgbClr val="3A3A3A"/>
                </a:solidFill>
                <a:effectLst/>
                <a:latin typeface="Times New Roman" panose="02020603050405020304" pitchFamily="18" charset="0"/>
                <a:ea typeface="Times New Roman" panose="02020603050405020304" pitchFamily="18" charset="0"/>
              </a:rPr>
              <a:t>Find the root of </a:t>
            </a:r>
            <a:r>
              <a:rPr lang="en-IN" sz="1800" dirty="0" err="1">
                <a:solidFill>
                  <a:srgbClr val="3A3A3A"/>
                </a:solidFill>
                <a:effectLst/>
                <a:latin typeface="Times New Roman" panose="02020603050405020304" pitchFamily="18" charset="0"/>
                <a:ea typeface="Times New Roman" panose="02020603050405020304" pitchFamily="18" charset="0"/>
              </a:rPr>
              <a:t>xe</a:t>
            </a:r>
            <a:r>
              <a:rPr lang="en-IN" sz="1800" baseline="30000" dirty="0">
                <a:solidFill>
                  <a:srgbClr val="3A3A3A"/>
                </a:solidFill>
                <a:effectLst/>
                <a:latin typeface="Times New Roman" panose="02020603050405020304" pitchFamily="18" charset="0"/>
                <a:ea typeface="Times New Roman" panose="02020603050405020304" pitchFamily="18" charset="0"/>
              </a:rPr>
              <a:t>-x</a:t>
            </a:r>
            <a:r>
              <a:rPr lang="en-IN" sz="1800" dirty="0">
                <a:solidFill>
                  <a:srgbClr val="3A3A3A"/>
                </a:solidFill>
                <a:effectLst/>
                <a:latin typeface="Times New Roman" panose="02020603050405020304" pitchFamily="18" charset="0"/>
                <a:ea typeface="Times New Roman" panose="02020603050405020304" pitchFamily="18" charset="0"/>
              </a:rPr>
              <a:t> -0.3 = 0 using Bisection Method in the interval [1,5].</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a) 1.68</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b="1" dirty="0">
                <a:solidFill>
                  <a:srgbClr val="3A3A3A"/>
                </a:solidFill>
                <a:effectLst/>
                <a:latin typeface="Times New Roman" panose="02020603050405020304" pitchFamily="18" charset="0"/>
                <a:ea typeface="Times New Roman" panose="02020603050405020304" pitchFamily="18" charset="0"/>
              </a:rPr>
              <a:t>b) 1.86</a:t>
            </a:r>
            <a:br>
              <a:rPr lang="en-IN" sz="1800" b="1"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c) 1.88</a:t>
            </a:r>
            <a:br>
              <a:rPr lang="en-IN" sz="1800" dirty="0">
                <a:solidFill>
                  <a:srgbClr val="3A3A3A"/>
                </a:solidFill>
                <a:effectLst/>
                <a:latin typeface="Times New Roman" panose="02020603050405020304" pitchFamily="18" charset="0"/>
                <a:ea typeface="Times New Roman" panose="02020603050405020304" pitchFamily="18" charset="0"/>
              </a:rPr>
            </a:br>
            <a:r>
              <a:rPr lang="en-IN" sz="1800" dirty="0">
                <a:solidFill>
                  <a:srgbClr val="3A3A3A"/>
                </a:solidFill>
                <a:effectLst/>
                <a:latin typeface="Times New Roman" panose="02020603050405020304" pitchFamily="18" charset="0"/>
                <a:ea typeface="Times New Roman" panose="02020603050405020304" pitchFamily="18" charset="0"/>
              </a:rPr>
              <a:t>d) 1.66</a:t>
            </a:r>
          </a:p>
          <a:p>
            <a:pPr marL="342900" lvl="0" indent="-342900">
              <a:lnSpc>
                <a:spcPct val="107000"/>
              </a:lnSpc>
              <a:buFont typeface="+mj-lt"/>
              <a:buAutoNum type="arabicPeriod"/>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IN" sz="1800" dirty="0" err="1">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Crout’s</a:t>
            </a: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method elements of upper triangular matrix is taken as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en-IN" sz="1800" b="1"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1, 1, 1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b) 0, 0,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c) 1, 0,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d) 0, 1,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sz="2200" dirty="0"/>
          </a:p>
          <a:p>
            <a:pPr marL="0" indent="0">
              <a:buNone/>
            </a:pPr>
            <a:endParaRPr lang="en-US" sz="2200" dirty="0"/>
          </a:p>
          <a:p>
            <a:pPr marL="0" indent="0">
              <a:buNone/>
            </a:pPr>
            <a:endParaRPr lang="en-US" sz="2200" dirty="0"/>
          </a:p>
        </p:txBody>
      </p:sp>
      <p:sp>
        <p:nvSpPr>
          <p:cNvPr id="4" name="Date Placeholder 3"/>
          <p:cNvSpPr>
            <a:spLocks noGrp="1"/>
          </p:cNvSpPr>
          <p:nvPr>
            <p:ph type="dt" sz="half" idx="10"/>
          </p:nvPr>
        </p:nvSpPr>
        <p:spPr/>
        <p:txBody>
          <a:bodyPr/>
          <a:lstStyle/>
          <a:p>
            <a:fld id="{E51495E3-552F-48AE-B99A-FFA3E23943BE}" type="datetime1">
              <a:rPr lang="en-US" smtClean="0"/>
              <a:pPr/>
              <a:t>5/15/2022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fi-FI"/>
              <a:t>Dr. Kunti Mishra            Maths III                Unit IV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295400" y="0"/>
            <a:ext cx="7848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000" b="1" dirty="0"/>
          </a:p>
          <a:p>
            <a:pPr algn="ctr">
              <a:spcBef>
                <a:spcPct val="0"/>
              </a:spcBef>
              <a:defRPr/>
            </a:pPr>
            <a:r>
              <a:rPr lang="en-US" sz="3000" b="1" dirty="0"/>
              <a:t>MCQ’s (CO4)</a:t>
            </a:r>
          </a:p>
          <a:p>
            <a:pPr lvl="0" algn="ctr">
              <a:spcBef>
                <a:spcPct val="0"/>
              </a:spcBef>
              <a:defRPr/>
            </a:pPr>
            <a:endParaRPr lang="en-US" sz="3200" b="1" dirty="0"/>
          </a:p>
        </p:txBody>
      </p:sp>
      <p:pic>
        <p:nvPicPr>
          <p:cNvPr id="9" name="Picture 8">
            <a:extLst>
              <a:ext uri="{FF2B5EF4-FFF2-40B4-BE49-F238E27FC236}">
                <a16:creationId xmlns:a16="http://schemas.microsoft.com/office/drawing/2014/main" xmlns="" id="{32168F40-A759-4C74-9C48-695FB8BB02B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1281"/>
            <a:ext cx="1295400" cy="549276"/>
          </a:xfrm>
          <a:prstGeom prst="rect">
            <a:avLst/>
          </a:prstGeom>
        </p:spPr>
      </p:pic>
    </p:spTree>
    <p:extLst>
      <p:ext uri="{BB962C8B-B14F-4D97-AF65-F5344CB8AC3E}">
        <p14:creationId xmlns:p14="http://schemas.microsoft.com/office/powerpoint/2010/main" xmlns="" val="139841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2649</TotalTime>
  <Words>3218</Words>
  <Application>Microsoft Office PowerPoint</Application>
  <PresentationFormat>On-screen Show (4:3)</PresentationFormat>
  <Paragraphs>1140</Paragraphs>
  <Slides>106</Slides>
  <Notes>6</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Office Theme</vt:lpstr>
      <vt:lpstr>Noida Institute of Engineering and Technology, Greater Noida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Institute of Engineering and Technology, Greater Noida</dc:title>
  <dc:creator>Raman</dc:creator>
  <cp:lastModifiedBy>matlab</cp:lastModifiedBy>
  <cp:revision>126</cp:revision>
  <dcterms:created xsi:type="dcterms:W3CDTF">2006-08-16T00:00:00Z</dcterms:created>
  <dcterms:modified xsi:type="dcterms:W3CDTF">2022-05-15T04:50:53Z</dcterms:modified>
</cp:coreProperties>
</file>